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xml" ContentType="application/vnd.openxmlformats-officedocument.presentationml.tags+xml"/>
  <Override PartName="/ppt/notesSlides/notesSlide57.xml" ContentType="application/vnd.openxmlformats-officedocument.presentationml.notesSlide+xml"/>
  <Override PartName="/ppt/tags/tag5.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6.xml" ContentType="application/vnd.openxmlformats-officedocument.presentationml.tags+xml"/>
  <Override PartName="/ppt/notesSlides/notesSlide74.xml" ContentType="application/vnd.openxmlformats-officedocument.presentationml.notesSlide+xml"/>
  <Override PartName="/ppt/tags/tag7.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8.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60" r:id="rId2"/>
    <p:sldMasterId id="2147483683" r:id="rId3"/>
    <p:sldMasterId id="2147483695" r:id="rId4"/>
    <p:sldMasterId id="2147483701" r:id="rId5"/>
    <p:sldMasterId id="2147483707" r:id="rId6"/>
    <p:sldMasterId id="2147483719" r:id="rId7"/>
    <p:sldMasterId id="2147483731" r:id="rId8"/>
  </p:sldMasterIdLst>
  <p:notesMasterIdLst>
    <p:notesMasterId r:id="rId127"/>
  </p:notesMasterIdLst>
  <p:sldIdLst>
    <p:sldId id="2218" r:id="rId9"/>
    <p:sldId id="2164" r:id="rId10"/>
    <p:sldId id="2165" r:id="rId11"/>
    <p:sldId id="2166" r:id="rId12"/>
    <p:sldId id="2068" r:id="rId13"/>
    <p:sldId id="2151" r:id="rId14"/>
    <p:sldId id="2149" r:id="rId15"/>
    <p:sldId id="2197" r:id="rId16"/>
    <p:sldId id="2116" r:id="rId17"/>
    <p:sldId id="2117" r:id="rId18"/>
    <p:sldId id="2062" r:id="rId19"/>
    <p:sldId id="2063" r:id="rId20"/>
    <p:sldId id="2140" r:id="rId21"/>
    <p:sldId id="2152" r:id="rId22"/>
    <p:sldId id="1923" r:id="rId23"/>
    <p:sldId id="2023" r:id="rId24"/>
    <p:sldId id="2017" r:id="rId25"/>
    <p:sldId id="2139" r:id="rId26"/>
    <p:sldId id="2131" r:id="rId27"/>
    <p:sldId id="2103" r:id="rId28"/>
    <p:sldId id="1927" r:id="rId29"/>
    <p:sldId id="1637" r:id="rId30"/>
    <p:sldId id="1638" r:id="rId31"/>
    <p:sldId id="1960" r:id="rId32"/>
    <p:sldId id="1950" r:id="rId33"/>
    <p:sldId id="1943" r:id="rId34"/>
    <p:sldId id="2112" r:id="rId35"/>
    <p:sldId id="1934" r:id="rId36"/>
    <p:sldId id="2211" r:id="rId37"/>
    <p:sldId id="1318" r:id="rId38"/>
    <p:sldId id="2153" r:id="rId39"/>
    <p:sldId id="2154" r:id="rId40"/>
    <p:sldId id="2155" r:id="rId41"/>
    <p:sldId id="2156" r:id="rId42"/>
    <p:sldId id="2219" r:id="rId43"/>
    <p:sldId id="1989" r:id="rId44"/>
    <p:sldId id="1935" r:id="rId45"/>
    <p:sldId id="2169" r:id="rId46"/>
    <p:sldId id="2170" r:id="rId47"/>
    <p:sldId id="2171" r:id="rId48"/>
    <p:sldId id="2172" r:id="rId49"/>
    <p:sldId id="2212" r:id="rId50"/>
    <p:sldId id="1323" r:id="rId51"/>
    <p:sldId id="1426" r:id="rId52"/>
    <p:sldId id="1998" r:id="rId53"/>
    <p:sldId id="2099" r:id="rId54"/>
    <p:sldId id="2067" r:id="rId55"/>
    <p:sldId id="2100" r:id="rId56"/>
    <p:sldId id="2101" r:id="rId57"/>
    <p:sldId id="2198" r:id="rId58"/>
    <p:sldId id="2199" r:id="rId59"/>
    <p:sldId id="2102" r:id="rId60"/>
    <p:sldId id="2200" r:id="rId61"/>
    <p:sldId id="2201" r:id="rId62"/>
    <p:sldId id="2208" r:id="rId63"/>
    <p:sldId id="2206" r:id="rId64"/>
    <p:sldId id="2207" r:id="rId65"/>
    <p:sldId id="2209" r:id="rId66"/>
    <p:sldId id="2210" r:id="rId67"/>
    <p:sldId id="2202" r:id="rId68"/>
    <p:sldId id="1966" r:id="rId69"/>
    <p:sldId id="1969" r:id="rId70"/>
    <p:sldId id="2213" r:id="rId71"/>
    <p:sldId id="2145" r:id="rId72"/>
    <p:sldId id="2142" r:id="rId73"/>
    <p:sldId id="2143" r:id="rId74"/>
    <p:sldId id="2144" r:id="rId75"/>
    <p:sldId id="2157" r:id="rId76"/>
    <p:sldId id="1910" r:id="rId77"/>
    <p:sldId id="1936" r:id="rId78"/>
    <p:sldId id="1990" r:id="rId79"/>
    <p:sldId id="1937" r:id="rId80"/>
    <p:sldId id="2215" r:id="rId81"/>
    <p:sldId id="2167" r:id="rId82"/>
    <p:sldId id="2168" r:id="rId83"/>
    <p:sldId id="2122" r:id="rId84"/>
    <p:sldId id="1939" r:id="rId85"/>
    <p:sldId id="2214" r:id="rId86"/>
    <p:sldId id="1951" r:id="rId87"/>
    <p:sldId id="1952" r:id="rId88"/>
    <p:sldId id="2203" r:id="rId89"/>
    <p:sldId id="2204" r:id="rId90"/>
    <p:sldId id="1940" r:id="rId91"/>
    <p:sldId id="1941" r:id="rId92"/>
    <p:sldId id="1942" r:id="rId93"/>
    <p:sldId id="2146" r:id="rId94"/>
    <p:sldId id="2147" r:id="rId95"/>
    <p:sldId id="1587" r:id="rId96"/>
    <p:sldId id="1530" r:id="rId97"/>
    <p:sldId id="2148" r:id="rId98"/>
    <p:sldId id="2173" r:id="rId99"/>
    <p:sldId id="2174" r:id="rId100"/>
    <p:sldId id="2175" r:id="rId101"/>
    <p:sldId id="2176" r:id="rId102"/>
    <p:sldId id="2177" r:id="rId103"/>
    <p:sldId id="2178" r:id="rId104"/>
    <p:sldId id="2179" r:id="rId105"/>
    <p:sldId id="2180" r:id="rId106"/>
    <p:sldId id="2181" r:id="rId107"/>
    <p:sldId id="2182" r:id="rId108"/>
    <p:sldId id="2183" r:id="rId109"/>
    <p:sldId id="2184" r:id="rId110"/>
    <p:sldId id="2185" r:id="rId111"/>
    <p:sldId id="2186" r:id="rId112"/>
    <p:sldId id="2187" r:id="rId113"/>
    <p:sldId id="2188" r:id="rId114"/>
    <p:sldId id="2189" r:id="rId115"/>
    <p:sldId id="2190" r:id="rId116"/>
    <p:sldId id="2191" r:id="rId117"/>
    <p:sldId id="2192" r:id="rId118"/>
    <p:sldId id="2193" r:id="rId119"/>
    <p:sldId id="2194" r:id="rId120"/>
    <p:sldId id="2216" r:id="rId121"/>
    <p:sldId id="2196" r:id="rId122"/>
    <p:sldId id="2158" r:id="rId123"/>
    <p:sldId id="2161" r:id="rId124"/>
    <p:sldId id="2220" r:id="rId125"/>
    <p:sldId id="2221" r:id="rId126"/>
  </p:sldIdLst>
  <p:sldSz cx="9144000" cy="6858000" type="screen4x3"/>
  <p:notesSz cx="6858000" cy="9144000"/>
  <p:defaultTextStyle>
    <a:defPPr>
      <a:defRPr lang="en-US"/>
    </a:defPPr>
    <a:lvl1pPr algn="ctr" rtl="0" fontAlgn="base">
      <a:lnSpc>
        <a:spcPct val="85000"/>
      </a:lnSpc>
      <a:spcBef>
        <a:spcPct val="0"/>
      </a:spcBef>
      <a:spcAft>
        <a:spcPct val="0"/>
      </a:spcAft>
      <a:defRPr sz="4000" b="1" kern="1200">
        <a:solidFill>
          <a:srgbClr val="FFFF66"/>
        </a:solidFill>
        <a:effectLst>
          <a:outerShdw blurRad="38100" dist="38100" dir="2700000" algn="tl">
            <a:srgbClr val="000000">
              <a:alpha val="43137"/>
            </a:srgbClr>
          </a:outerShdw>
        </a:effectLst>
        <a:latin typeface="Garamond" pitchFamily="18" charset="0"/>
        <a:ea typeface="+mn-ea"/>
        <a:cs typeface="+mn-cs"/>
      </a:defRPr>
    </a:lvl1pPr>
    <a:lvl2pPr marL="457200" algn="ctr" rtl="0" fontAlgn="base">
      <a:lnSpc>
        <a:spcPct val="85000"/>
      </a:lnSpc>
      <a:spcBef>
        <a:spcPct val="0"/>
      </a:spcBef>
      <a:spcAft>
        <a:spcPct val="0"/>
      </a:spcAft>
      <a:defRPr sz="4000" b="1" kern="1200">
        <a:solidFill>
          <a:srgbClr val="FFFF66"/>
        </a:solidFill>
        <a:effectLst>
          <a:outerShdw blurRad="38100" dist="38100" dir="2700000" algn="tl">
            <a:srgbClr val="000000">
              <a:alpha val="43137"/>
            </a:srgbClr>
          </a:outerShdw>
        </a:effectLst>
        <a:latin typeface="Garamond" pitchFamily="18" charset="0"/>
        <a:ea typeface="+mn-ea"/>
        <a:cs typeface="+mn-cs"/>
      </a:defRPr>
    </a:lvl2pPr>
    <a:lvl3pPr marL="914400" algn="ctr" rtl="0" fontAlgn="base">
      <a:lnSpc>
        <a:spcPct val="85000"/>
      </a:lnSpc>
      <a:spcBef>
        <a:spcPct val="0"/>
      </a:spcBef>
      <a:spcAft>
        <a:spcPct val="0"/>
      </a:spcAft>
      <a:defRPr sz="4000" b="1" kern="1200">
        <a:solidFill>
          <a:srgbClr val="FFFF66"/>
        </a:solidFill>
        <a:effectLst>
          <a:outerShdw blurRad="38100" dist="38100" dir="2700000" algn="tl">
            <a:srgbClr val="000000">
              <a:alpha val="43137"/>
            </a:srgbClr>
          </a:outerShdw>
        </a:effectLst>
        <a:latin typeface="Garamond" pitchFamily="18" charset="0"/>
        <a:ea typeface="+mn-ea"/>
        <a:cs typeface="+mn-cs"/>
      </a:defRPr>
    </a:lvl3pPr>
    <a:lvl4pPr marL="1371600" algn="ctr" rtl="0" fontAlgn="base">
      <a:lnSpc>
        <a:spcPct val="85000"/>
      </a:lnSpc>
      <a:spcBef>
        <a:spcPct val="0"/>
      </a:spcBef>
      <a:spcAft>
        <a:spcPct val="0"/>
      </a:spcAft>
      <a:defRPr sz="4000" b="1" kern="1200">
        <a:solidFill>
          <a:srgbClr val="FFFF66"/>
        </a:solidFill>
        <a:effectLst>
          <a:outerShdw blurRad="38100" dist="38100" dir="2700000" algn="tl">
            <a:srgbClr val="000000">
              <a:alpha val="43137"/>
            </a:srgbClr>
          </a:outerShdw>
        </a:effectLst>
        <a:latin typeface="Garamond" pitchFamily="18" charset="0"/>
        <a:ea typeface="+mn-ea"/>
        <a:cs typeface="+mn-cs"/>
      </a:defRPr>
    </a:lvl4pPr>
    <a:lvl5pPr marL="1828800" algn="ctr" rtl="0" fontAlgn="base">
      <a:lnSpc>
        <a:spcPct val="85000"/>
      </a:lnSpc>
      <a:spcBef>
        <a:spcPct val="0"/>
      </a:spcBef>
      <a:spcAft>
        <a:spcPct val="0"/>
      </a:spcAft>
      <a:defRPr sz="4000" b="1" kern="1200">
        <a:solidFill>
          <a:srgbClr val="FFFF66"/>
        </a:solidFill>
        <a:effectLst>
          <a:outerShdw blurRad="38100" dist="38100" dir="2700000" algn="tl">
            <a:srgbClr val="000000">
              <a:alpha val="43137"/>
            </a:srgbClr>
          </a:outerShdw>
        </a:effectLst>
        <a:latin typeface="Garamond" pitchFamily="18" charset="0"/>
        <a:ea typeface="+mn-ea"/>
        <a:cs typeface="+mn-cs"/>
      </a:defRPr>
    </a:lvl5pPr>
    <a:lvl6pPr marL="2286000" algn="l" defTabSz="914400" rtl="0" eaLnBrk="1" latinLnBrk="0" hangingPunct="1">
      <a:defRPr sz="4000" b="1" kern="1200">
        <a:solidFill>
          <a:srgbClr val="FFFF66"/>
        </a:solidFill>
        <a:effectLst>
          <a:outerShdw blurRad="38100" dist="38100" dir="2700000" algn="tl">
            <a:srgbClr val="000000">
              <a:alpha val="43137"/>
            </a:srgbClr>
          </a:outerShdw>
        </a:effectLst>
        <a:latin typeface="Garamond" pitchFamily="18" charset="0"/>
        <a:ea typeface="+mn-ea"/>
        <a:cs typeface="+mn-cs"/>
      </a:defRPr>
    </a:lvl6pPr>
    <a:lvl7pPr marL="2743200" algn="l" defTabSz="914400" rtl="0" eaLnBrk="1" latinLnBrk="0" hangingPunct="1">
      <a:defRPr sz="4000" b="1" kern="1200">
        <a:solidFill>
          <a:srgbClr val="FFFF66"/>
        </a:solidFill>
        <a:effectLst>
          <a:outerShdw blurRad="38100" dist="38100" dir="2700000" algn="tl">
            <a:srgbClr val="000000">
              <a:alpha val="43137"/>
            </a:srgbClr>
          </a:outerShdw>
        </a:effectLst>
        <a:latin typeface="Garamond" pitchFamily="18" charset="0"/>
        <a:ea typeface="+mn-ea"/>
        <a:cs typeface="+mn-cs"/>
      </a:defRPr>
    </a:lvl7pPr>
    <a:lvl8pPr marL="3200400" algn="l" defTabSz="914400" rtl="0" eaLnBrk="1" latinLnBrk="0" hangingPunct="1">
      <a:defRPr sz="4000" b="1" kern="1200">
        <a:solidFill>
          <a:srgbClr val="FFFF66"/>
        </a:solidFill>
        <a:effectLst>
          <a:outerShdw blurRad="38100" dist="38100" dir="2700000" algn="tl">
            <a:srgbClr val="000000">
              <a:alpha val="43137"/>
            </a:srgbClr>
          </a:outerShdw>
        </a:effectLst>
        <a:latin typeface="Garamond" pitchFamily="18" charset="0"/>
        <a:ea typeface="+mn-ea"/>
        <a:cs typeface="+mn-cs"/>
      </a:defRPr>
    </a:lvl8pPr>
    <a:lvl9pPr marL="3657600" algn="l" defTabSz="914400" rtl="0" eaLnBrk="1" latinLnBrk="0" hangingPunct="1">
      <a:defRPr sz="4000" b="1" kern="1200">
        <a:solidFill>
          <a:srgbClr val="FFFF66"/>
        </a:solidFill>
        <a:effectLst>
          <a:outerShdw blurRad="38100" dist="38100" dir="2700000" algn="tl">
            <a:srgbClr val="000000">
              <a:alpha val="43137"/>
            </a:srgbClr>
          </a:outerShdw>
        </a:effectLst>
        <a:latin typeface="Garamond"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our User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00FF"/>
    <a:srgbClr val="00FF00"/>
    <a:srgbClr val="CC3300"/>
    <a:srgbClr val="A50021"/>
    <a:srgbClr val="800080"/>
    <a:srgbClr val="FFFF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07" autoAdjust="0"/>
    <p:restoredTop sz="88595" autoAdjust="0"/>
  </p:normalViewPr>
  <p:slideViewPr>
    <p:cSldViewPr>
      <p:cViewPr>
        <p:scale>
          <a:sx n="66" d="100"/>
          <a:sy n="66" d="100"/>
        </p:scale>
        <p:origin x="-1736" y="-672"/>
      </p:cViewPr>
      <p:guideLst>
        <p:guide orient="horz" pos="1152"/>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36"/>
    </p:cViewPr>
  </p:sorterViewPr>
  <p:notesViewPr>
    <p:cSldViewPr>
      <p:cViewPr varScale="1">
        <p:scale>
          <a:sx n="60" d="100"/>
          <a:sy n="60" d="100"/>
        </p:scale>
        <p:origin x="-6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20" Type="http://schemas.openxmlformats.org/officeDocument/2006/relationships/slide" Target="slides/slide112.xml"/><Relationship Id="rId121" Type="http://schemas.openxmlformats.org/officeDocument/2006/relationships/slide" Target="slides/slide113.xml"/><Relationship Id="rId122" Type="http://schemas.openxmlformats.org/officeDocument/2006/relationships/slide" Target="slides/slide114.xml"/><Relationship Id="rId123" Type="http://schemas.openxmlformats.org/officeDocument/2006/relationships/slide" Target="slides/slide115.xml"/><Relationship Id="rId124" Type="http://schemas.openxmlformats.org/officeDocument/2006/relationships/slide" Target="slides/slide116.xml"/><Relationship Id="rId125" Type="http://schemas.openxmlformats.org/officeDocument/2006/relationships/slide" Target="slides/slide117.xml"/><Relationship Id="rId126" Type="http://schemas.openxmlformats.org/officeDocument/2006/relationships/slide" Target="slides/slide118.xml"/><Relationship Id="rId127" Type="http://schemas.openxmlformats.org/officeDocument/2006/relationships/notesMaster" Target="notesMasters/notesMaster1.xml"/><Relationship Id="rId128" Type="http://schemas.openxmlformats.org/officeDocument/2006/relationships/printerSettings" Target="printerSettings/printerSettings1.bin"/><Relationship Id="rId129" Type="http://schemas.openxmlformats.org/officeDocument/2006/relationships/commentAuthors" Target="commentAuthor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101" Type="http://schemas.openxmlformats.org/officeDocument/2006/relationships/slide" Target="slides/slide93.xml"/><Relationship Id="rId102" Type="http://schemas.openxmlformats.org/officeDocument/2006/relationships/slide" Target="slides/slide94.xml"/><Relationship Id="rId103" Type="http://schemas.openxmlformats.org/officeDocument/2006/relationships/slide" Target="slides/slide95.xml"/><Relationship Id="rId104" Type="http://schemas.openxmlformats.org/officeDocument/2006/relationships/slide" Target="slides/slide96.xml"/><Relationship Id="rId105" Type="http://schemas.openxmlformats.org/officeDocument/2006/relationships/slide" Target="slides/slide97.xml"/><Relationship Id="rId106" Type="http://schemas.openxmlformats.org/officeDocument/2006/relationships/slide" Target="slides/slide98.xml"/><Relationship Id="rId107" Type="http://schemas.openxmlformats.org/officeDocument/2006/relationships/slide" Target="slides/slide99.xml"/><Relationship Id="rId108" Type="http://schemas.openxmlformats.org/officeDocument/2006/relationships/slide" Target="slides/slide100.xml"/><Relationship Id="rId109" Type="http://schemas.openxmlformats.org/officeDocument/2006/relationships/slide" Target="slides/slide101.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00" Type="http://schemas.openxmlformats.org/officeDocument/2006/relationships/slide" Target="slides/slide92.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30" Type="http://schemas.openxmlformats.org/officeDocument/2006/relationships/presProps" Target="presProps.xml"/><Relationship Id="rId131" Type="http://schemas.openxmlformats.org/officeDocument/2006/relationships/viewProps" Target="viewProps.xml"/><Relationship Id="rId132" Type="http://schemas.openxmlformats.org/officeDocument/2006/relationships/theme" Target="theme/theme1.xml"/><Relationship Id="rId13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110" Type="http://schemas.openxmlformats.org/officeDocument/2006/relationships/slide" Target="slides/slide102.xml"/><Relationship Id="rId111" Type="http://schemas.openxmlformats.org/officeDocument/2006/relationships/slide" Target="slides/slide103.xml"/><Relationship Id="rId112" Type="http://schemas.openxmlformats.org/officeDocument/2006/relationships/slide" Target="slides/slide104.xml"/><Relationship Id="rId113" Type="http://schemas.openxmlformats.org/officeDocument/2006/relationships/slide" Target="slides/slide105.xml"/><Relationship Id="rId114" Type="http://schemas.openxmlformats.org/officeDocument/2006/relationships/slide" Target="slides/slide106.xml"/><Relationship Id="rId115" Type="http://schemas.openxmlformats.org/officeDocument/2006/relationships/slide" Target="slides/slide107.xml"/><Relationship Id="rId116" Type="http://schemas.openxmlformats.org/officeDocument/2006/relationships/slide" Target="slides/slide108.xml"/><Relationship Id="rId117" Type="http://schemas.openxmlformats.org/officeDocument/2006/relationships/slide" Target="slides/slide109.xml"/><Relationship Id="rId118" Type="http://schemas.openxmlformats.org/officeDocument/2006/relationships/slide" Target="slides/slide110.xml"/><Relationship Id="rId119" Type="http://schemas.openxmlformats.org/officeDocument/2006/relationships/slide" Target="slides/slide1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200" b="0">
                <a:solidFill>
                  <a:schemeClr val="tx1"/>
                </a:solidFill>
                <a:effectLst/>
                <a:latin typeface="Arial" charset="0"/>
              </a:defRPr>
            </a:lvl1pPr>
          </a:lstStyle>
          <a:p>
            <a:endParaRPr lang="en-US"/>
          </a:p>
        </p:txBody>
      </p:sp>
      <p:sp>
        <p:nvSpPr>
          <p:cNvPr id="604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200" b="0">
                <a:solidFill>
                  <a:schemeClr val="tx1"/>
                </a:solidFill>
                <a:effectLst/>
                <a:latin typeface="Arial" charset="0"/>
              </a:defRPr>
            </a:lvl1pPr>
          </a:lstStyle>
          <a:p>
            <a:endParaRPr lang="en-US"/>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defRPr sz="1200" b="0">
                <a:solidFill>
                  <a:schemeClr val="tx1"/>
                </a:solidFill>
                <a:effectLst/>
                <a:latin typeface="Arial" charset="0"/>
              </a:defRPr>
            </a:lvl1pPr>
          </a:lstStyle>
          <a:p>
            <a:endParaRPr lang="en-US"/>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b="0">
                <a:solidFill>
                  <a:schemeClr val="tx1"/>
                </a:solidFill>
                <a:effectLst/>
                <a:latin typeface="Arial" charset="0"/>
              </a:defRPr>
            </a:lvl1pPr>
          </a:lstStyle>
          <a:p>
            <a:fld id="{281BD50E-8F35-40B0-B176-71C7CDAB23D4}" type="slidenum">
              <a:rPr lang="en-US"/>
              <a:pPr/>
              <a:t>‹#›</a:t>
            </a:fld>
            <a:endParaRPr lang="en-US"/>
          </a:p>
        </p:txBody>
      </p:sp>
    </p:spTree>
    <p:extLst>
      <p:ext uri="{BB962C8B-B14F-4D97-AF65-F5344CB8AC3E}">
        <p14:creationId xmlns:p14="http://schemas.microsoft.com/office/powerpoint/2010/main" val="42526424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dartmouthatlas.org/atlases/2008_Chronic_Care_Atlas.pdf" TargetMode="External"/><Relationship Id="rId4" Type="http://schemas.openxmlformats.org/officeDocument/2006/relationships/hyperlink" Target="http://www.consumerreports.org/health/doctors-hospitals/hospital-care/aggressive-medical-care/geography-and-health-care/aggressive-medical-care-geography-and-health-care.htm"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 Id="rId3" Type="http://schemas.openxmlformats.org/officeDocument/2006/relationships/hyperlink" Target="http://annals.org/article.aspx?articleID=1379776%23r45-13"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59783D-A737-4375-94BF-858536C76713}" type="slidenum">
              <a:rPr lang="en-US"/>
              <a:pPr/>
              <a:t>1</a:t>
            </a:fld>
            <a:endParaRPr lang="en-US"/>
          </a:p>
        </p:txBody>
      </p:sp>
      <p:sp>
        <p:nvSpPr>
          <p:cNvPr id="3880962" name="Rectangle 2"/>
          <p:cNvSpPr>
            <a:spLocks noGrp="1" noRot="1" noChangeAspect="1" noChangeArrowheads="1" noTextEdit="1"/>
          </p:cNvSpPr>
          <p:nvPr>
            <p:ph type="sldImg"/>
          </p:nvPr>
        </p:nvSpPr>
        <p:spPr>
          <a:ln/>
        </p:spPr>
      </p:sp>
      <p:sp>
        <p:nvSpPr>
          <p:cNvPr id="38809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5A1D3-8155-4173-AB47-B0712EEC578F}" type="slidenum">
              <a:rPr lang="en-US"/>
              <a:pPr/>
              <a:t>10</a:t>
            </a:fld>
            <a:endParaRPr lang="en-US"/>
          </a:p>
        </p:txBody>
      </p:sp>
      <p:sp>
        <p:nvSpPr>
          <p:cNvPr id="4272130" name="Rectangle 2"/>
          <p:cNvSpPr>
            <a:spLocks noGrp="1" noRot="1" noChangeAspect="1" noChangeArrowheads="1" noTextEdit="1"/>
          </p:cNvSpPr>
          <p:nvPr>
            <p:ph type="sldImg"/>
          </p:nvPr>
        </p:nvSpPr>
        <p:spPr>
          <a:ln/>
        </p:spPr>
      </p:sp>
      <p:sp>
        <p:nvSpPr>
          <p:cNvPr id="4272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66AA14-6562-481F-B855-60105808032D}" type="slidenum">
              <a:rPr lang="en-US"/>
              <a:pPr/>
              <a:t>105</a:t>
            </a:fld>
            <a:endParaRPr lang="en-US"/>
          </a:p>
        </p:txBody>
      </p:sp>
      <p:sp>
        <p:nvSpPr>
          <p:cNvPr id="4423682" name="Rectangle 2"/>
          <p:cNvSpPr>
            <a:spLocks noGrp="1" noRot="1" noChangeAspect="1" noChangeArrowheads="1" noTextEdit="1"/>
          </p:cNvSpPr>
          <p:nvPr>
            <p:ph type="sldImg"/>
          </p:nvPr>
        </p:nvSpPr>
        <p:spPr>
          <a:ln/>
        </p:spPr>
      </p:sp>
      <p:sp>
        <p:nvSpPr>
          <p:cNvPr id="442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AC8E1B-B33E-46A5-ABEA-CDBB340A179D}" type="slidenum">
              <a:rPr lang="en-US"/>
              <a:pPr/>
              <a:t>106</a:t>
            </a:fld>
            <a:endParaRPr lang="en-US"/>
          </a:p>
        </p:txBody>
      </p:sp>
      <p:sp>
        <p:nvSpPr>
          <p:cNvPr id="4425730" name="Rectangle 2"/>
          <p:cNvSpPr>
            <a:spLocks noGrp="1" noRot="1" noChangeAspect="1" noChangeArrowheads="1" noTextEdit="1"/>
          </p:cNvSpPr>
          <p:nvPr>
            <p:ph type="sldImg"/>
          </p:nvPr>
        </p:nvSpPr>
        <p:spPr>
          <a:ln/>
        </p:spPr>
      </p:sp>
      <p:sp>
        <p:nvSpPr>
          <p:cNvPr id="4425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CBAD01-D788-42E3-A69E-619528F8C064}" type="slidenum">
              <a:rPr lang="en-US"/>
              <a:pPr/>
              <a:t>107</a:t>
            </a:fld>
            <a:endParaRPr lang="en-US"/>
          </a:p>
        </p:txBody>
      </p:sp>
      <p:sp>
        <p:nvSpPr>
          <p:cNvPr id="4403202" name="Rectangle 2"/>
          <p:cNvSpPr>
            <a:spLocks noGrp="1" noRot="1" noChangeAspect="1" noChangeArrowheads="1" noTextEdit="1"/>
          </p:cNvSpPr>
          <p:nvPr>
            <p:ph type="sldImg"/>
          </p:nvPr>
        </p:nvSpPr>
        <p:spPr>
          <a:ln/>
        </p:spPr>
      </p:sp>
      <p:sp>
        <p:nvSpPr>
          <p:cNvPr id="4403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B3BC04-893B-4E2C-9479-EEBA2EF87599}" type="slidenum">
              <a:rPr lang="en-US"/>
              <a:pPr/>
              <a:t>108</a:t>
            </a:fld>
            <a:endParaRPr lang="en-US"/>
          </a:p>
        </p:txBody>
      </p:sp>
      <p:sp>
        <p:nvSpPr>
          <p:cNvPr id="4405250" name="Rectangle 2"/>
          <p:cNvSpPr>
            <a:spLocks noGrp="1" noRot="1" noChangeAspect="1" noChangeArrowheads="1" noTextEdit="1"/>
          </p:cNvSpPr>
          <p:nvPr>
            <p:ph type="sldImg"/>
          </p:nvPr>
        </p:nvSpPr>
        <p:spPr>
          <a:ln/>
        </p:spPr>
      </p:sp>
      <p:sp>
        <p:nvSpPr>
          <p:cNvPr id="4405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E60DBC-CB72-4F2A-92E5-0B04E51430C0}" type="slidenum">
              <a:rPr lang="en-US"/>
              <a:pPr/>
              <a:t>109</a:t>
            </a:fld>
            <a:endParaRPr lang="en-US"/>
          </a:p>
        </p:txBody>
      </p:sp>
      <p:sp>
        <p:nvSpPr>
          <p:cNvPr id="4407298" name="Rectangle 2"/>
          <p:cNvSpPr>
            <a:spLocks noGrp="1" noRot="1" noChangeAspect="1" noChangeArrowheads="1" noTextEdit="1"/>
          </p:cNvSpPr>
          <p:nvPr>
            <p:ph type="sldImg"/>
          </p:nvPr>
        </p:nvSpPr>
        <p:spPr>
          <a:ln/>
        </p:spPr>
      </p:sp>
      <p:sp>
        <p:nvSpPr>
          <p:cNvPr id="4407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8C79F8-4FBE-4864-B36F-D1A676112E04}" type="slidenum">
              <a:rPr lang="en-US"/>
              <a:pPr/>
              <a:t>110</a:t>
            </a:fld>
            <a:endParaRPr lang="en-US"/>
          </a:p>
        </p:txBody>
      </p:sp>
      <p:sp>
        <p:nvSpPr>
          <p:cNvPr id="4409346" name="Rectangle 2"/>
          <p:cNvSpPr>
            <a:spLocks noGrp="1" noRot="1" noChangeAspect="1" noChangeArrowheads="1" noTextEdit="1"/>
          </p:cNvSpPr>
          <p:nvPr>
            <p:ph type="sldImg"/>
          </p:nvPr>
        </p:nvSpPr>
        <p:spPr>
          <a:ln/>
        </p:spPr>
      </p:sp>
      <p:sp>
        <p:nvSpPr>
          <p:cNvPr id="4409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319FD2-5895-49E0-9651-14CCB3DF5C13}" type="slidenum">
              <a:rPr lang="en-US"/>
              <a:pPr/>
              <a:t>111</a:t>
            </a:fld>
            <a:endParaRPr lang="en-US"/>
          </a:p>
        </p:txBody>
      </p:sp>
      <p:sp>
        <p:nvSpPr>
          <p:cNvPr id="4411394" name="Rectangle 2"/>
          <p:cNvSpPr>
            <a:spLocks noGrp="1" noRot="1" noChangeAspect="1" noChangeArrowheads="1" noTextEdit="1"/>
          </p:cNvSpPr>
          <p:nvPr>
            <p:ph type="sldImg"/>
          </p:nvPr>
        </p:nvSpPr>
        <p:spPr>
          <a:ln/>
        </p:spPr>
      </p:sp>
      <p:sp>
        <p:nvSpPr>
          <p:cNvPr id="4411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A1CF46-DA4C-45F1-9999-E30B2D51ACFD}" type="slidenum">
              <a:rPr lang="en-US"/>
              <a:pPr/>
              <a:t>112</a:t>
            </a:fld>
            <a:endParaRPr lang="en-US"/>
          </a:p>
        </p:txBody>
      </p:sp>
      <p:sp>
        <p:nvSpPr>
          <p:cNvPr id="4413442" name="Rectangle 2"/>
          <p:cNvSpPr>
            <a:spLocks noGrp="1" noRot="1" noChangeAspect="1" noChangeArrowheads="1" noTextEdit="1"/>
          </p:cNvSpPr>
          <p:nvPr>
            <p:ph type="sldImg"/>
          </p:nvPr>
        </p:nvSpPr>
        <p:spPr>
          <a:ln/>
        </p:spPr>
      </p:sp>
      <p:sp>
        <p:nvSpPr>
          <p:cNvPr id="4413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A1CF46-DA4C-45F1-9999-E30B2D51ACFD}" type="slidenum">
              <a:rPr lang="en-US"/>
              <a:pPr/>
              <a:t>113</a:t>
            </a:fld>
            <a:endParaRPr lang="en-US"/>
          </a:p>
        </p:txBody>
      </p:sp>
      <p:sp>
        <p:nvSpPr>
          <p:cNvPr id="4413442" name="Rectangle 2"/>
          <p:cNvSpPr>
            <a:spLocks noGrp="1" noRot="1" noChangeAspect="1" noChangeArrowheads="1" noTextEdit="1"/>
          </p:cNvSpPr>
          <p:nvPr>
            <p:ph type="sldImg"/>
          </p:nvPr>
        </p:nvSpPr>
        <p:spPr>
          <a:ln/>
        </p:spPr>
      </p:sp>
      <p:sp>
        <p:nvSpPr>
          <p:cNvPr id="4413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1E23D7-0C58-43DD-9E76-405F2AAC090A}" type="slidenum">
              <a:rPr lang="en-US"/>
              <a:pPr/>
              <a:t>114</a:t>
            </a:fld>
            <a:endParaRPr lang="en-US"/>
          </a:p>
        </p:txBody>
      </p:sp>
      <p:sp>
        <p:nvSpPr>
          <p:cNvPr id="4417538" name="Rectangle 2"/>
          <p:cNvSpPr>
            <a:spLocks noGrp="1" noRot="1" noChangeAspect="1" noChangeArrowheads="1" noTextEdit="1"/>
          </p:cNvSpPr>
          <p:nvPr>
            <p:ph type="sldImg"/>
          </p:nvPr>
        </p:nvSpPr>
        <p:spPr>
          <a:ln/>
        </p:spPr>
      </p:sp>
      <p:sp>
        <p:nvSpPr>
          <p:cNvPr id="4417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18765-4E2A-453C-8ED4-94589CF4CA7B}" type="slidenum">
              <a:rPr lang="en-US"/>
              <a:pPr/>
              <a:t>11</a:t>
            </a:fld>
            <a:endParaRPr lang="en-US"/>
          </a:p>
        </p:txBody>
      </p:sp>
      <p:sp>
        <p:nvSpPr>
          <p:cNvPr id="4130818" name="Rectangle 2"/>
          <p:cNvSpPr>
            <a:spLocks noGrp="1" noRot="1" noChangeAspect="1" noChangeArrowheads="1" noTextEdit="1"/>
          </p:cNvSpPr>
          <p:nvPr>
            <p:ph type="sldImg"/>
          </p:nvPr>
        </p:nvSpPr>
        <p:spPr>
          <a:ln/>
        </p:spPr>
      </p:sp>
      <p:sp>
        <p:nvSpPr>
          <p:cNvPr id="4130819" name="Rectangle 3"/>
          <p:cNvSpPr>
            <a:spLocks noGrp="1" noChangeArrowheads="1"/>
          </p:cNvSpPr>
          <p:nvPr>
            <p:ph type="body" idx="1"/>
          </p:nvPr>
        </p:nvSpPr>
        <p:spPr/>
        <p:txBody>
          <a:bodyPr/>
          <a:lstStyle/>
          <a:p>
            <a:r>
              <a:rPr lang="en-US"/>
              <a:t>Building the physical and human infrastructure that puts human relationships at the center of our care.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8" tIns="45743" rIns="91488" bIns="45743" numCol="1" anchor="t" anchorCtr="0" compatLnSpc="1">
            <a:prstTxWarp prst="textNoShape">
              <a:avLst/>
            </a:prstTxWarp>
          </a:bodyPr>
          <a:lstStyle/>
          <a:p>
            <a:pPr defTabSz="914400" eaLnBrk="1" hangingPunct="1"/>
            <a:endParaRPr lang="en-US" smtClean="0">
              <a:ea typeface="ＭＳ Ｐゴシック" pitchFamily="34" charset="-128"/>
            </a:endParaRPr>
          </a:p>
        </p:txBody>
      </p:sp>
      <p:sp>
        <p:nvSpPr>
          <p:cNvPr id="351236" name="Slide Number Placeholder 3"/>
          <p:cNvSpPr txBox="1">
            <a:spLocks noGrp="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8" tIns="45743" rIns="91488" bIns="45743" anchor="b"/>
          <a:lstStyle>
            <a:lvl1pPr defTabSz="900113" eaLnBrk="0" hangingPunct="0">
              <a:defRPr>
                <a:solidFill>
                  <a:schemeClr val="tx1"/>
                </a:solidFill>
                <a:latin typeface="Arial" pitchFamily="34" charset="0"/>
                <a:ea typeface="ＭＳ Ｐゴシック" pitchFamily="34" charset="-128"/>
              </a:defRPr>
            </a:lvl1pPr>
            <a:lvl2pPr marL="742950" indent="-285750" defTabSz="900113" eaLnBrk="0" hangingPunct="0">
              <a:defRPr>
                <a:solidFill>
                  <a:schemeClr val="tx1"/>
                </a:solidFill>
                <a:latin typeface="Arial" pitchFamily="34" charset="0"/>
                <a:ea typeface="ＭＳ Ｐゴシック" pitchFamily="34" charset="-128"/>
              </a:defRPr>
            </a:lvl2pPr>
            <a:lvl3pPr marL="1143000" indent="-228600" defTabSz="900113" eaLnBrk="0" hangingPunct="0">
              <a:defRPr>
                <a:solidFill>
                  <a:schemeClr val="tx1"/>
                </a:solidFill>
                <a:latin typeface="Arial" pitchFamily="34" charset="0"/>
                <a:ea typeface="ＭＳ Ｐゴシック" pitchFamily="34" charset="-128"/>
              </a:defRPr>
            </a:lvl3pPr>
            <a:lvl4pPr marL="1600200" indent="-228600" defTabSz="900113" eaLnBrk="0" hangingPunct="0">
              <a:defRPr>
                <a:solidFill>
                  <a:schemeClr val="tx1"/>
                </a:solidFill>
                <a:latin typeface="Arial" pitchFamily="34" charset="0"/>
                <a:ea typeface="ＭＳ Ｐゴシック" pitchFamily="34" charset="-128"/>
              </a:defRPr>
            </a:lvl4pPr>
            <a:lvl5pPr marL="2057400" indent="-228600" defTabSz="900113" eaLnBrk="0" hangingPunct="0">
              <a:defRPr>
                <a:solidFill>
                  <a:schemeClr val="tx1"/>
                </a:solidFill>
                <a:latin typeface="Arial" pitchFamily="34" charset="0"/>
                <a:ea typeface="ＭＳ Ｐゴシック" pitchFamily="34" charset="-128"/>
              </a:defRPr>
            </a:lvl5pPr>
            <a:lvl6pPr marL="2514600" indent="-228600" defTabSz="9001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001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001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001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3F843EE1-28E7-4A97-9C0E-6EC666B7CE5C}" type="slidenum">
              <a:rPr lang="en-US" sz="1200">
                <a:ea typeface="ヒラギノ角ゴ Pro W3" charset="-128"/>
              </a:rPr>
              <a:pPr algn="r" eaLnBrk="1" hangingPunct="1"/>
              <a:t>115</a:t>
            </a:fld>
            <a:endParaRPr lang="en-US" sz="1200">
              <a:ea typeface="ヒラギノ角ゴ Pro W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E60D89-36AB-433C-AB52-CADD11D0313A}" type="slidenum">
              <a:rPr lang="en-US"/>
              <a:pPr/>
              <a:t>12</a:t>
            </a:fld>
            <a:endParaRPr lang="en-US"/>
          </a:p>
        </p:txBody>
      </p:sp>
      <p:sp>
        <p:nvSpPr>
          <p:cNvPr id="4132866" name="Rectangle 2"/>
          <p:cNvSpPr>
            <a:spLocks noGrp="1" noRot="1" noChangeAspect="1" noChangeArrowheads="1" noTextEdit="1"/>
          </p:cNvSpPr>
          <p:nvPr>
            <p:ph type="sldImg"/>
          </p:nvPr>
        </p:nvSpPr>
        <p:spPr>
          <a:ln/>
        </p:spPr>
      </p:sp>
      <p:sp>
        <p:nvSpPr>
          <p:cNvPr id="413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926461-4CA0-44DF-97F6-653A137D7DAD}" type="slidenum">
              <a:rPr lang="en-US"/>
              <a:pPr/>
              <a:t>13</a:t>
            </a:fld>
            <a:endParaRPr lang="en-US"/>
          </a:p>
        </p:txBody>
      </p:sp>
      <p:sp>
        <p:nvSpPr>
          <p:cNvPr id="3818498" name="Rectangle 2"/>
          <p:cNvSpPr>
            <a:spLocks noGrp="1" noRot="1" noChangeAspect="1" noChangeArrowheads="1" noTextEdit="1"/>
          </p:cNvSpPr>
          <p:nvPr>
            <p:ph type="sldImg"/>
          </p:nvPr>
        </p:nvSpPr>
        <p:spPr>
          <a:ln/>
        </p:spPr>
      </p:sp>
      <p:sp>
        <p:nvSpPr>
          <p:cNvPr id="3818499" name="Rectangle 3"/>
          <p:cNvSpPr>
            <a:spLocks noGrp="1" noChangeArrowheads="1"/>
          </p:cNvSpPr>
          <p:nvPr>
            <p:ph type="body" idx="1"/>
          </p:nvPr>
        </p:nvSpPr>
        <p:spPr/>
        <p:txBody>
          <a:bodyPr/>
          <a:lstStyle/>
          <a:p>
            <a:endParaRPr lang="en-US"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B2CBB9-8CAB-40A6-A056-58F856736D74}" type="slidenum">
              <a:rPr lang="en-US"/>
              <a:pPr/>
              <a:t>14</a:t>
            </a:fld>
            <a:endParaRPr lang="en-US"/>
          </a:p>
        </p:txBody>
      </p:sp>
      <p:sp>
        <p:nvSpPr>
          <p:cNvPr id="3820546" name="Rectangle 2"/>
          <p:cNvSpPr>
            <a:spLocks noGrp="1" noRot="1" noChangeAspect="1" noChangeArrowheads="1" noTextEdit="1"/>
          </p:cNvSpPr>
          <p:nvPr>
            <p:ph type="sldImg"/>
          </p:nvPr>
        </p:nvSpPr>
        <p:spPr>
          <a:ln/>
        </p:spPr>
      </p:sp>
      <p:sp>
        <p:nvSpPr>
          <p:cNvPr id="3820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9A5C5-5F72-464B-AD22-6CA59AFE01E5}" type="slidenum">
              <a:rPr lang="en-US"/>
              <a:pPr/>
              <a:t>15</a:t>
            </a:fld>
            <a:endParaRPr lang="en-US"/>
          </a:p>
        </p:txBody>
      </p:sp>
      <p:sp>
        <p:nvSpPr>
          <p:cNvPr id="3822594" name="Rectangle 2"/>
          <p:cNvSpPr>
            <a:spLocks noGrp="1" noRot="1" noChangeAspect="1" noChangeArrowheads="1" noTextEdit="1"/>
          </p:cNvSpPr>
          <p:nvPr>
            <p:ph type="sldImg"/>
          </p:nvPr>
        </p:nvSpPr>
        <p:spPr>
          <a:ln/>
        </p:spPr>
      </p:sp>
      <p:sp>
        <p:nvSpPr>
          <p:cNvPr id="3822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D0F119-3050-4514-B085-7788EAC76B5F}" type="slidenum">
              <a:rPr lang="en-US"/>
              <a:pPr/>
              <a:t>16</a:t>
            </a:fld>
            <a:endParaRPr lang="en-US"/>
          </a:p>
        </p:txBody>
      </p:sp>
      <p:sp>
        <p:nvSpPr>
          <p:cNvPr id="4042754" name="Rectangle 2"/>
          <p:cNvSpPr>
            <a:spLocks noGrp="1" noRot="1" noChangeAspect="1" noChangeArrowheads="1" noTextEdit="1"/>
          </p:cNvSpPr>
          <p:nvPr>
            <p:ph type="sldImg"/>
          </p:nvPr>
        </p:nvSpPr>
        <p:spPr>
          <a:ln/>
        </p:spPr>
      </p:sp>
      <p:sp>
        <p:nvSpPr>
          <p:cNvPr id="4042755" name="Rectangle 3"/>
          <p:cNvSpPr>
            <a:spLocks noGrp="1" noChangeArrowheads="1"/>
          </p:cNvSpPr>
          <p:nvPr>
            <p:ph type="body" idx="1"/>
          </p:nvPr>
        </p:nvSpPr>
        <p:spPr/>
        <p:txBody>
          <a:bodyPr/>
          <a:lstStyle/>
          <a:p>
            <a:r>
              <a:rPr lang="en-US"/>
              <a:t>Staff turnover 4.84% 2008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8BE84-B0B7-4881-AB33-D88FFEC304B7}" type="slidenum">
              <a:rPr lang="en-US"/>
              <a:pPr/>
              <a:t>17</a:t>
            </a:fld>
            <a:endParaRPr lang="en-US"/>
          </a:p>
        </p:txBody>
      </p:sp>
      <p:sp>
        <p:nvSpPr>
          <p:cNvPr id="4030466" name="Rectangle 2"/>
          <p:cNvSpPr>
            <a:spLocks noGrp="1" noRot="1" noChangeAspect="1" noChangeArrowheads="1" noTextEdit="1"/>
          </p:cNvSpPr>
          <p:nvPr>
            <p:ph type="sldImg"/>
          </p:nvPr>
        </p:nvSpPr>
        <p:spPr>
          <a:ln/>
        </p:spPr>
      </p:sp>
      <p:sp>
        <p:nvSpPr>
          <p:cNvPr id="4030467" name="Rectangle 3"/>
          <p:cNvSpPr>
            <a:spLocks noGrp="1" noChangeArrowheads="1"/>
          </p:cNvSpPr>
          <p:nvPr>
            <p:ph type="body" idx="1"/>
          </p:nvPr>
        </p:nvSpPr>
        <p:spPr/>
        <p:txBody>
          <a:bodyPr/>
          <a:lstStyle/>
          <a:p>
            <a:pPr marL="247650" indent="-247650"/>
            <a:r>
              <a:rPr lang="en-US"/>
              <a:t>I don’t know if this low cost for care is directly to our model of primary care, but it seems reasonable to consider that it may be. </a:t>
            </a:r>
          </a:p>
          <a:p>
            <a:pPr marL="247650" indent="-247650"/>
            <a:endParaRPr lang="en-US"/>
          </a:p>
          <a:p>
            <a:pPr marL="704850" lvl="1" indent="-247650"/>
            <a:r>
              <a:rPr lang="en-US"/>
              <a:t>Dartmouth Atlas 2008 report.</a:t>
            </a:r>
          </a:p>
          <a:p>
            <a:pPr marL="1162050" lvl="2" indent="-247650"/>
            <a:r>
              <a:rPr lang="en-US"/>
              <a:t> </a:t>
            </a:r>
            <a:r>
              <a:rPr lang="en-US">
                <a:hlinkClick r:id="rId3"/>
              </a:rPr>
              <a:t>http://www.dartmouthatlas.org/atlases/2008_Chronic_Care_Atlas.pdf</a:t>
            </a:r>
            <a:r>
              <a:rPr lang="en-US"/>
              <a:t> </a:t>
            </a:r>
          </a:p>
          <a:p>
            <a:pPr marL="1162050" lvl="2" indent="-247650"/>
            <a:r>
              <a:rPr lang="en-US"/>
              <a:t>p32: “Inpatient sector spending by region: Among hospital referral regions, per patient spending on inpatient care varied almost fourfold, from about $15,000 in Dubuque, Iowa to more than $57,000 in Manhattan.”</a:t>
            </a:r>
          </a:p>
          <a:p>
            <a:pPr marL="704850" lvl="1" indent="-247650"/>
            <a:r>
              <a:rPr lang="en-US"/>
              <a:t>For those who like more accessible sources of data, Consumer Reports also picked this up</a:t>
            </a:r>
          </a:p>
          <a:p>
            <a:pPr marL="1162050" lvl="2" indent="-247650"/>
            <a:r>
              <a:rPr lang="en-US">
                <a:hlinkClick r:id="rId4"/>
              </a:rPr>
              <a:t>http://www.consumerreports.org/health/doctors-hospitals/hospital-care/aggressive-medical-care/geography-and-health-care/aggressive-medical-care-geography-and-health-care.htm</a:t>
            </a:r>
            <a:r>
              <a:rPr lang="en-US"/>
              <a:t> </a:t>
            </a:r>
          </a:p>
          <a:p>
            <a:pPr marL="1162050" lvl="2" indent="-247650"/>
            <a:r>
              <a:rPr lang="en-US"/>
              <a:t>“The cost differences are vast. Average Medicare spending over the last two years of life for all hospitals ranged from a high of $81,143 in Manhattan to a low of $29,116 in Dubuque, Iowa.” (I’m not sure why the two sets of #s in the comparisons of Dubuque and Manhattan.)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D909A916-D5C1-4FDD-81DD-087F769585D7}" type="slidenum">
              <a:rPr lang="en-US" smtClean="0">
                <a:latin typeface="Arial" pitchFamily="34" charset="0"/>
              </a:rPr>
              <a:pPr/>
              <a:t>18</a:t>
            </a:fld>
            <a:endParaRPr lang="en-US" smtClean="0">
              <a:latin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marL="247650" indent="-247650"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E470051-B855-4128-84D3-3952730D4CA8}" type="slidenum">
              <a:rPr lang="en-US" smtClean="0"/>
              <a:pPr/>
              <a:t>19</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marL="247650" indent="-247650"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DA081-C298-4973-91F4-E2C05793ADE3}" type="slidenum">
              <a:rPr lang="en-US"/>
              <a:pPr/>
              <a:t>2</a:t>
            </a:fld>
            <a:endParaRPr lang="en-US"/>
          </a:p>
        </p:txBody>
      </p:sp>
      <p:sp>
        <p:nvSpPr>
          <p:cNvPr id="3841026" name="Rectangle 2"/>
          <p:cNvSpPr>
            <a:spLocks noGrp="1" noRot="1" noChangeAspect="1" noChangeArrowheads="1" noTextEdit="1"/>
          </p:cNvSpPr>
          <p:nvPr>
            <p:ph type="sldImg"/>
          </p:nvPr>
        </p:nvSpPr>
        <p:spPr>
          <a:ln/>
        </p:spPr>
      </p:sp>
      <p:sp>
        <p:nvSpPr>
          <p:cNvPr id="384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C3D16D-75A4-4DCB-A6D4-1CF15893A7D6}" type="slidenum">
              <a:rPr lang="en-US"/>
              <a:pPr/>
              <a:t>20</a:t>
            </a:fld>
            <a:endParaRPr lang="en-US"/>
          </a:p>
        </p:txBody>
      </p:sp>
      <p:sp>
        <p:nvSpPr>
          <p:cNvPr id="4237314" name="Rectangle 2"/>
          <p:cNvSpPr>
            <a:spLocks noGrp="1" noRot="1" noChangeAspect="1" noChangeArrowheads="1" noTextEdit="1"/>
          </p:cNvSpPr>
          <p:nvPr>
            <p:ph type="sldImg"/>
          </p:nvPr>
        </p:nvSpPr>
        <p:spPr>
          <a:ln/>
        </p:spPr>
      </p:sp>
      <p:sp>
        <p:nvSpPr>
          <p:cNvPr id="4237315" name="Rectangle 3"/>
          <p:cNvSpPr>
            <a:spLocks noGrp="1" noChangeArrowheads="1"/>
          </p:cNvSpPr>
          <p:nvPr>
            <p:ph type="body" idx="1"/>
          </p:nvPr>
        </p:nvSpPr>
        <p:spPr/>
        <p:txBody>
          <a:bodyPr/>
          <a:lstStyle/>
          <a:p>
            <a:pPr lvl="1">
              <a:lnSpc>
                <a:spcPct val="90000"/>
              </a:lnSpc>
            </a:pPr>
            <a:endParaRPr lang="en-US" sz="1000"/>
          </a:p>
          <a:p>
            <a:r>
              <a:rPr lang="en-US"/>
              <a:t>1 receptionist: 2.25 MDs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F3E34-7E9F-4041-8C71-CF329A535A6A}" type="slidenum">
              <a:rPr lang="en-US"/>
              <a:pPr/>
              <a:t>21</a:t>
            </a:fld>
            <a:endParaRPr lang="en-US"/>
          </a:p>
        </p:txBody>
      </p:sp>
      <p:sp>
        <p:nvSpPr>
          <p:cNvPr id="3830786" name="Rectangle 2"/>
          <p:cNvSpPr>
            <a:spLocks noGrp="1" noRot="1" noChangeAspect="1" noChangeArrowheads="1" noTextEdit="1"/>
          </p:cNvSpPr>
          <p:nvPr>
            <p:ph type="sldImg"/>
          </p:nvPr>
        </p:nvSpPr>
        <p:spPr>
          <a:ln/>
        </p:spPr>
      </p:sp>
      <p:sp>
        <p:nvSpPr>
          <p:cNvPr id="3830787" name="Rectangle 3"/>
          <p:cNvSpPr>
            <a:spLocks noGrp="1" noChangeArrowheads="1"/>
          </p:cNvSpPr>
          <p:nvPr>
            <p:ph type="body" idx="1"/>
          </p:nvPr>
        </p:nvSpPr>
        <p:spPr/>
        <p:txBody>
          <a:bodyPr/>
          <a:lstStyle/>
          <a:p>
            <a:pPr lvl="1">
              <a:lnSpc>
                <a:spcPct val="90000"/>
              </a:lnSpc>
            </a:pPr>
            <a:endParaRPr lang="en-US" sz="1000"/>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73891-1C3D-418C-BFB6-FC3DB00F5288}" type="slidenum">
              <a:rPr lang="en-US"/>
              <a:pPr/>
              <a:t>22</a:t>
            </a:fld>
            <a:endParaRPr lang="en-US"/>
          </a:p>
        </p:txBody>
      </p:sp>
      <p:sp>
        <p:nvSpPr>
          <p:cNvPr id="3185666" name="Rectangle 2"/>
          <p:cNvSpPr>
            <a:spLocks noGrp="1" noRot="1" noChangeAspect="1" noChangeArrowheads="1" noTextEdit="1"/>
          </p:cNvSpPr>
          <p:nvPr>
            <p:ph type="sldImg"/>
          </p:nvPr>
        </p:nvSpPr>
        <p:spPr>
          <a:ln/>
        </p:spPr>
      </p:sp>
      <p:sp>
        <p:nvSpPr>
          <p:cNvPr id="3185667" name="Rectangle 3"/>
          <p:cNvSpPr>
            <a:spLocks noGrp="1" noChangeArrowheads="1"/>
          </p:cNvSpPr>
          <p:nvPr>
            <p:ph type="body" idx="1"/>
          </p:nvPr>
        </p:nvSpPr>
        <p:spPr/>
        <p:txBody>
          <a:bodyPr/>
          <a:lstStyle/>
          <a:p>
            <a:r>
              <a:rPr lang="en-US"/>
              <a:t>When I first started in practice I think I conceived of medical as episodic care. Many of the structures with which we interact (staffing, EHRs, billing) still conceive of care in this way.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CC54C-DD64-4AD4-8D86-2D5008119F23}" type="slidenum">
              <a:rPr lang="en-US"/>
              <a:pPr/>
              <a:t>23</a:t>
            </a:fld>
            <a:endParaRPr lang="en-US"/>
          </a:p>
        </p:txBody>
      </p:sp>
      <p:sp>
        <p:nvSpPr>
          <p:cNvPr id="3187714" name="Rectangle 2"/>
          <p:cNvSpPr>
            <a:spLocks noGrp="1" noRot="1" noChangeAspect="1" noChangeArrowheads="1" noTextEdit="1"/>
          </p:cNvSpPr>
          <p:nvPr>
            <p:ph type="sldImg"/>
          </p:nvPr>
        </p:nvSpPr>
        <p:spPr>
          <a:ln/>
        </p:spPr>
      </p:sp>
      <p:sp>
        <p:nvSpPr>
          <p:cNvPr id="3187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8C703A-C0CC-443F-8742-426815B085A1}" type="slidenum">
              <a:rPr lang="en-US"/>
              <a:pPr/>
              <a:t>24</a:t>
            </a:fld>
            <a:endParaRPr lang="en-US"/>
          </a:p>
        </p:txBody>
      </p:sp>
      <p:sp>
        <p:nvSpPr>
          <p:cNvPr id="3905538" name="Rectangle 2"/>
          <p:cNvSpPr>
            <a:spLocks noGrp="1" noRot="1" noChangeAspect="1" noChangeArrowheads="1" noTextEdit="1"/>
          </p:cNvSpPr>
          <p:nvPr>
            <p:ph type="sldImg"/>
          </p:nvPr>
        </p:nvSpPr>
        <p:spPr>
          <a:ln/>
        </p:spPr>
      </p:sp>
      <p:sp>
        <p:nvSpPr>
          <p:cNvPr id="390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4A3BA-117D-464C-80A4-3223A27927AB}" type="slidenum">
              <a:rPr lang="en-US"/>
              <a:pPr/>
              <a:t>25</a:t>
            </a:fld>
            <a:endParaRPr lang="en-US"/>
          </a:p>
        </p:txBody>
      </p:sp>
      <p:sp>
        <p:nvSpPr>
          <p:cNvPr id="3883010" name="Rectangle 2"/>
          <p:cNvSpPr>
            <a:spLocks noGrp="1" noRot="1" noChangeAspect="1" noChangeArrowheads="1" noTextEdit="1"/>
          </p:cNvSpPr>
          <p:nvPr>
            <p:ph type="sldImg"/>
          </p:nvPr>
        </p:nvSpPr>
        <p:spPr>
          <a:ln/>
        </p:spPr>
      </p:sp>
      <p:sp>
        <p:nvSpPr>
          <p:cNvPr id="388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1A10B-EA49-448E-B110-50838E8124B8}" type="slidenum">
              <a:rPr lang="en-US"/>
              <a:pPr/>
              <a:t>26</a:t>
            </a:fld>
            <a:endParaRPr lang="en-US"/>
          </a:p>
        </p:txBody>
      </p:sp>
      <p:sp>
        <p:nvSpPr>
          <p:cNvPr id="3866626" name="Rectangle 2"/>
          <p:cNvSpPr>
            <a:spLocks noGrp="1" noRot="1" noChangeAspect="1" noChangeArrowheads="1" noTextEdit="1"/>
          </p:cNvSpPr>
          <p:nvPr>
            <p:ph type="sldImg"/>
          </p:nvPr>
        </p:nvSpPr>
        <p:spPr>
          <a:ln/>
        </p:spPr>
      </p:sp>
      <p:sp>
        <p:nvSpPr>
          <p:cNvPr id="3866627" name="Rectangle 3"/>
          <p:cNvSpPr>
            <a:spLocks noGrp="1" noChangeArrowheads="1"/>
          </p:cNvSpPr>
          <p:nvPr>
            <p:ph type="body" idx="1"/>
          </p:nvPr>
        </p:nvSpPr>
        <p:spPr/>
        <p:txBody>
          <a:bodyPr/>
          <a:lstStyle/>
          <a:p>
            <a:r>
              <a:rPr lang="en-US"/>
              <a:t>These strategies are aimed at the most granular level of the practice: at workflow, and task distribution, with the goal of re-engineering the work to eliminate re work make work and misdirected work out of the practice, so that at the end of the day given the best care to our pts, staff and physicians feel renewed and replenished rather than depleted, and will want to come back the next day, and the next year.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2D030B-9E17-4A10-A548-041A19E077FC}" type="slidenum">
              <a:rPr lang="en-US"/>
              <a:pPr/>
              <a:t>27</a:t>
            </a:fld>
            <a:endParaRPr lang="en-US"/>
          </a:p>
        </p:txBody>
      </p:sp>
      <p:sp>
        <p:nvSpPr>
          <p:cNvPr id="4257794" name="Rectangle 2"/>
          <p:cNvSpPr>
            <a:spLocks noGrp="1" noRot="1" noChangeAspect="1" noChangeArrowheads="1" noTextEdit="1"/>
          </p:cNvSpPr>
          <p:nvPr>
            <p:ph type="sldImg"/>
          </p:nvPr>
        </p:nvSpPr>
        <p:spPr>
          <a:ln/>
        </p:spPr>
      </p:sp>
      <p:sp>
        <p:nvSpPr>
          <p:cNvPr id="4257795" name="Rectangle 3"/>
          <p:cNvSpPr>
            <a:spLocks noGrp="1" noChangeArrowheads="1"/>
          </p:cNvSpPr>
          <p:nvPr>
            <p:ph type="body" idx="1"/>
          </p:nvPr>
        </p:nvSpPr>
        <p:spPr/>
        <p:txBody>
          <a:bodyPr/>
          <a:lstStyle/>
          <a:p>
            <a:r>
              <a:rPr lang="en-US">
                <a:solidFill>
                  <a:srgbClr val="00FF00"/>
                </a:solidFill>
              </a:rPr>
              <a:t>Efficiency</a:t>
            </a:r>
            <a:endParaRPr lang="en-US"/>
          </a:p>
          <a:p>
            <a:pPr lvl="1"/>
            <a:r>
              <a:rPr lang="en-US"/>
              <a:t>“Just in time” info processing</a:t>
            </a:r>
          </a:p>
          <a:p>
            <a:pPr lvl="2"/>
            <a:r>
              <a:rPr lang="en-US"/>
              <a:t>Once, in context</a:t>
            </a:r>
          </a:p>
          <a:p>
            <a:pPr lvl="2"/>
            <a:r>
              <a:rPr lang="en-US"/>
              <a:t>At time of decision making</a:t>
            </a:r>
          </a:p>
          <a:p>
            <a:pPr lvl="1"/>
            <a:r>
              <a:rPr lang="en-US"/>
              <a:t>Close the loop during that appt</a:t>
            </a:r>
          </a:p>
          <a:p>
            <a:pPr lvl="2"/>
            <a:r>
              <a:rPr lang="en-US"/>
              <a:t>Pt’s work is done</a:t>
            </a:r>
          </a:p>
          <a:p>
            <a:pPr lvl="2"/>
            <a:r>
              <a:rPr lang="en-US"/>
              <a:t>MD’s work is done</a:t>
            </a:r>
          </a:p>
          <a:p>
            <a:pPr lvl="1"/>
            <a:r>
              <a:rPr lang="en-US"/>
              <a:t>Eliminates re-work</a:t>
            </a:r>
          </a:p>
          <a:p>
            <a:pPr lvl="1"/>
            <a:r>
              <a:rPr lang="en-US"/>
              <a:t>Saves an hour per day</a:t>
            </a:r>
          </a:p>
          <a:p>
            <a:r>
              <a:rPr lang="en-US">
                <a:solidFill>
                  <a:srgbClr val="00FF00"/>
                </a:solidFill>
              </a:rPr>
              <a:t>Time spent on results reporting and post-visit f/u?</a:t>
            </a:r>
          </a:p>
          <a:p>
            <a:pPr lvl="1"/>
            <a:r>
              <a:rPr lang="en-US"/>
              <a:t>2 hour of post-appt work</a:t>
            </a:r>
          </a:p>
          <a:p>
            <a:pPr lvl="1"/>
            <a:r>
              <a:rPr lang="en-US"/>
              <a:t>4 hour of clinic work </a:t>
            </a:r>
          </a:p>
          <a:p>
            <a:r>
              <a:rPr lang="en-US"/>
              <a:t>I’d like you to think for a minute about how much time do you spend on results reporting and paperwork and other visit follow up work each day?</a:t>
            </a:r>
          </a:p>
          <a:p>
            <a:r>
              <a:rPr lang="en-US"/>
              <a:t>Reduces turbulence, time and errors in results reporting. Frees up physician and staff to focus energy on other important patient care issues.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A9D203-1782-4D79-B1AC-6AE2A1C3CCB7}" type="slidenum">
              <a:rPr lang="en-US"/>
              <a:pPr/>
              <a:t>28</a:t>
            </a:fld>
            <a:endParaRPr lang="en-US"/>
          </a:p>
        </p:txBody>
      </p:sp>
      <p:sp>
        <p:nvSpPr>
          <p:cNvPr id="3847170" name="Rectangle 2"/>
          <p:cNvSpPr>
            <a:spLocks noGrp="1" noRot="1" noChangeAspect="1" noChangeArrowheads="1" noTextEdit="1"/>
          </p:cNvSpPr>
          <p:nvPr>
            <p:ph type="sldImg"/>
          </p:nvPr>
        </p:nvSpPr>
        <p:spPr>
          <a:ln/>
        </p:spPr>
      </p:sp>
      <p:sp>
        <p:nvSpPr>
          <p:cNvPr id="384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679694-C6CE-4685-9F21-101CE787B08B}" type="slidenum">
              <a:rPr lang="en-US"/>
              <a:pPr/>
              <a:t>29</a:t>
            </a:fld>
            <a:endParaRPr lang="en-US"/>
          </a:p>
        </p:txBody>
      </p:sp>
      <p:sp>
        <p:nvSpPr>
          <p:cNvPr id="4529154" name="Rectangle 2"/>
          <p:cNvSpPr>
            <a:spLocks noGrp="1" noRot="1" noChangeAspect="1" noChangeArrowheads="1" noTextEdit="1"/>
          </p:cNvSpPr>
          <p:nvPr>
            <p:ph type="sldImg"/>
          </p:nvPr>
        </p:nvSpPr>
        <p:spPr>
          <a:ln/>
        </p:spPr>
      </p:sp>
      <p:sp>
        <p:nvSpPr>
          <p:cNvPr id="452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713D85-1457-47D8-A5B2-975BCEDA91F4}" type="slidenum">
              <a:rPr lang="en-US"/>
              <a:pPr/>
              <a:t>3</a:t>
            </a:fld>
            <a:endParaRPr lang="en-US"/>
          </a:p>
        </p:txBody>
      </p:sp>
      <p:sp>
        <p:nvSpPr>
          <p:cNvPr id="3810306" name="Rectangle 2"/>
          <p:cNvSpPr>
            <a:spLocks noGrp="1" noRot="1" noChangeAspect="1" noChangeArrowheads="1" noTextEdit="1"/>
          </p:cNvSpPr>
          <p:nvPr>
            <p:ph type="sldImg"/>
          </p:nvPr>
        </p:nvSpPr>
        <p:spPr>
          <a:ln/>
        </p:spPr>
      </p:sp>
      <p:sp>
        <p:nvSpPr>
          <p:cNvPr id="3810307" name="Rectangle 3"/>
          <p:cNvSpPr>
            <a:spLocks noGrp="1" noChangeArrowheads="1"/>
          </p:cNvSpPr>
          <p:nvPr>
            <p:ph type="body" idx="1"/>
          </p:nvPr>
        </p:nvSpPr>
        <p:spPr/>
        <p:txBody>
          <a:bodyPr/>
          <a:lstStyle/>
          <a:p>
            <a:r>
              <a:rPr lang="en-US"/>
              <a:t>In terms of care management it is all about….</a:t>
            </a:r>
          </a:p>
          <a:p>
            <a:r>
              <a:rPr lang="en-US"/>
              <a:t>References </a:t>
            </a:r>
          </a:p>
          <a:p>
            <a:pPr lvl="1"/>
            <a:r>
              <a:rPr lang="en-US"/>
              <a:t>Okie. S. Innovation in Primary Care—Staying One Step ahead of Burnout. N Engl J Med 359;22:2305-9</a:t>
            </a:r>
          </a:p>
          <a:p>
            <a:pPr lvl="1"/>
            <a:r>
              <a:rPr lang="en-US"/>
              <a:t>Sinsky CA. Improving Office Practice—Working Harder, Not Smarter. Family Practice Management. 2006;13:.28-36. www.aafp.org/fpm/20061100/28impr.html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5EC05-D155-4832-8BC1-733732A8F376}" type="slidenum">
              <a:rPr lang="en-US"/>
              <a:pPr/>
              <a:t>30</a:t>
            </a:fld>
            <a:endParaRPr lang="en-US"/>
          </a:p>
        </p:txBody>
      </p:sp>
      <p:sp>
        <p:nvSpPr>
          <p:cNvPr id="2488322" name="Rectangle 2"/>
          <p:cNvSpPr>
            <a:spLocks noGrp="1" noRot="1" noChangeAspect="1" noChangeArrowheads="1" noTextEdit="1"/>
          </p:cNvSpPr>
          <p:nvPr>
            <p:ph type="sldImg"/>
          </p:nvPr>
        </p:nvSpPr>
        <p:spPr>
          <a:ln/>
        </p:spPr>
      </p:sp>
      <p:sp>
        <p:nvSpPr>
          <p:cNvPr id="2488323" name="Rectangle 3"/>
          <p:cNvSpPr>
            <a:spLocks noGrp="1" noChangeArrowheads="1"/>
          </p:cNvSpPr>
          <p:nvPr>
            <p:ph type="body" idx="1"/>
          </p:nvPr>
        </p:nvSpPr>
        <p:spPr/>
        <p:txBody>
          <a:bodyPr/>
          <a:lstStyle/>
          <a:p>
            <a:r>
              <a:rPr lang="en-US"/>
              <a:t>Physicial manifestation of organizational framework</a:t>
            </a:r>
          </a:p>
          <a:p>
            <a:r>
              <a:rPr lang="en-US"/>
              <a:t>Efficiently get through the day</a:t>
            </a:r>
          </a:p>
          <a:p>
            <a:r>
              <a:rPr lang="en-US"/>
              <a:t>Tool to support coordination of complex care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9987F1-2B22-449B-9194-65EF66B20984}" type="slidenum">
              <a:rPr lang="en-US"/>
              <a:pPr/>
              <a:t>31</a:t>
            </a:fld>
            <a:endParaRPr lang="en-US"/>
          </a:p>
        </p:txBody>
      </p:sp>
      <p:sp>
        <p:nvSpPr>
          <p:cNvPr id="4537346" name="Rectangle 2"/>
          <p:cNvSpPr>
            <a:spLocks noGrp="1" noRot="1" noChangeAspect="1" noChangeArrowheads="1" noTextEdit="1"/>
          </p:cNvSpPr>
          <p:nvPr>
            <p:ph type="sldImg"/>
          </p:nvPr>
        </p:nvSpPr>
        <p:spPr>
          <a:ln/>
        </p:spPr>
      </p:sp>
      <p:sp>
        <p:nvSpPr>
          <p:cNvPr id="453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AA3AB-678B-4BB7-B6A5-0F95F7E33716}" type="slidenum">
              <a:rPr lang="en-US"/>
              <a:pPr/>
              <a:t>32</a:t>
            </a:fld>
            <a:endParaRPr lang="en-US"/>
          </a:p>
        </p:txBody>
      </p:sp>
      <p:sp>
        <p:nvSpPr>
          <p:cNvPr id="4539394" name="Rectangle 2"/>
          <p:cNvSpPr>
            <a:spLocks noGrp="1" noRot="1" noChangeAspect="1" noChangeArrowheads="1" noTextEdit="1"/>
          </p:cNvSpPr>
          <p:nvPr>
            <p:ph type="sldImg"/>
          </p:nvPr>
        </p:nvSpPr>
        <p:spPr>
          <a:ln/>
        </p:spPr>
      </p:sp>
      <p:sp>
        <p:nvSpPr>
          <p:cNvPr id="453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20C11F-9DFD-44CC-B776-5286663493D8}" type="slidenum">
              <a:rPr lang="en-US"/>
              <a:pPr/>
              <a:t>33</a:t>
            </a:fld>
            <a:endParaRPr lang="en-US"/>
          </a:p>
        </p:txBody>
      </p:sp>
      <p:sp>
        <p:nvSpPr>
          <p:cNvPr id="4541442" name="Rectangle 2"/>
          <p:cNvSpPr>
            <a:spLocks noGrp="1" noRot="1" noChangeAspect="1" noChangeArrowheads="1" noTextEdit="1"/>
          </p:cNvSpPr>
          <p:nvPr>
            <p:ph type="sldImg"/>
          </p:nvPr>
        </p:nvSpPr>
        <p:spPr>
          <a:ln/>
        </p:spPr>
      </p:sp>
      <p:sp>
        <p:nvSpPr>
          <p:cNvPr id="454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C1B2F3-F8FB-4531-8FDA-898DC5E64943}" type="slidenum">
              <a:rPr lang="en-US"/>
              <a:pPr/>
              <a:t>34</a:t>
            </a:fld>
            <a:endParaRPr lang="en-US"/>
          </a:p>
        </p:txBody>
      </p:sp>
      <p:sp>
        <p:nvSpPr>
          <p:cNvPr id="4543490" name="Rectangle 2"/>
          <p:cNvSpPr>
            <a:spLocks noGrp="1" noRot="1" noChangeAspect="1" noChangeArrowheads="1" noTextEdit="1"/>
          </p:cNvSpPr>
          <p:nvPr>
            <p:ph type="sldImg"/>
          </p:nvPr>
        </p:nvSpPr>
        <p:spPr>
          <a:ln/>
        </p:spPr>
      </p:sp>
      <p:sp>
        <p:nvSpPr>
          <p:cNvPr id="454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CDE75C-DD2C-4FE7-84DC-CEAC1844F99F}" type="slidenum">
              <a:rPr lang="en-US"/>
              <a:pPr/>
              <a:t>35</a:t>
            </a:fld>
            <a:endParaRPr lang="en-US"/>
          </a:p>
        </p:txBody>
      </p:sp>
      <p:sp>
        <p:nvSpPr>
          <p:cNvPr id="4239362" name="Rectangle 2"/>
          <p:cNvSpPr>
            <a:spLocks noGrp="1" noRot="1" noChangeAspect="1" noChangeArrowheads="1" noTextEdit="1"/>
          </p:cNvSpPr>
          <p:nvPr>
            <p:ph type="sldImg"/>
          </p:nvPr>
        </p:nvSpPr>
        <p:spPr>
          <a:ln/>
        </p:spPr>
      </p:sp>
      <p:sp>
        <p:nvSpPr>
          <p:cNvPr id="42393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effectLst/>
              </a:rPr>
              <a:t>Do today’s work (planning next visit) today, when no additional re-work is required. Rather than put off today’s work until just before the next visit, which requires re-work as another person must get familiar with the medications/diagnoses, and also </a:t>
            </a:r>
            <a:r>
              <a:rPr lang="en-US" sz="1200" dirty="0" err="1" smtClean="0">
                <a:effectLst/>
              </a:rPr>
              <a:t>also</a:t>
            </a:r>
            <a:r>
              <a:rPr lang="en-US" sz="1200" dirty="0" smtClean="0">
                <a:effectLst/>
              </a:rPr>
              <a:t> courts more defects. </a:t>
            </a:r>
          </a:p>
          <a:p>
            <a:endParaRPr lang="en-US" dirty="0" smtClean="0"/>
          </a:p>
          <a:p>
            <a:r>
              <a:rPr lang="en-US" dirty="0" smtClean="0"/>
              <a:t>Physical </a:t>
            </a:r>
            <a:r>
              <a:rPr lang="en-US" dirty="0"/>
              <a:t>manifestation of organizational framework .</a:t>
            </a:r>
          </a:p>
          <a:p>
            <a:endParaRPr lang="en-US" dirty="0"/>
          </a:p>
          <a:p>
            <a:r>
              <a:rPr lang="en-US" dirty="0"/>
              <a:t>Our next strategy is the post appointment order sheet. This is one of the two handouts that you received this morning on the way in. If you like, you can take it out and FOLLOW along with me..</a:t>
            </a:r>
          </a:p>
          <a:p>
            <a:r>
              <a:rPr lang="en-US" dirty="0"/>
              <a:t>“So”, you say, “BIG DEAL, a piece of paper with lots of ABREVIATIONS AND NUMBERS.” </a:t>
            </a:r>
          </a:p>
          <a:p>
            <a:r>
              <a:rPr lang="en-US" dirty="0"/>
              <a:t>Well, in fact, it is kind of a big deal for me, because this is the TOOL that gets me through my clinic each day.</a:t>
            </a:r>
          </a:p>
          <a:p>
            <a:r>
              <a:rPr lang="en-US" dirty="0"/>
              <a:t>This FORM gives me the POWER to  MANAGE and INTEGRATE all the COMPLEX COMPONENTS of my patients” care: ACUTE SYMPTOM EVALUATION , chronic disease MANAGEMENT and PREVENTION and I can do it LITERALLY in SECONDS with a few simple CHECK MARKS.</a:t>
            </a:r>
          </a:p>
          <a:p>
            <a:r>
              <a:rPr lang="en-US" dirty="0"/>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7F7E36-6A97-48F8-B7DF-58B1E410D53B}" type="slidenum">
              <a:rPr lang="en-US"/>
              <a:pPr/>
              <a:t>36</a:t>
            </a:fld>
            <a:endParaRPr lang="en-US"/>
          </a:p>
        </p:txBody>
      </p:sp>
      <p:sp>
        <p:nvSpPr>
          <p:cNvPr id="3964930" name="Rectangle 2"/>
          <p:cNvSpPr>
            <a:spLocks noGrp="1" noRot="1" noChangeAspect="1" noChangeArrowheads="1" noTextEdit="1"/>
          </p:cNvSpPr>
          <p:nvPr>
            <p:ph type="sldImg"/>
          </p:nvPr>
        </p:nvSpPr>
        <p:spPr>
          <a:ln/>
        </p:spPr>
      </p:sp>
      <p:sp>
        <p:nvSpPr>
          <p:cNvPr id="3964931" name="Rectangle 3"/>
          <p:cNvSpPr>
            <a:spLocks noGrp="1" noChangeArrowheads="1"/>
          </p:cNvSpPr>
          <p:nvPr>
            <p:ph type="body" idx="1"/>
          </p:nvPr>
        </p:nvSpPr>
        <p:spPr/>
        <p:txBody>
          <a:bodyPr/>
          <a:lstStyle/>
          <a:p>
            <a:r>
              <a:rPr lang="en-US"/>
              <a:t>We have found that a hybrid works. In our system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99D45B31-551B-49FF-8995-249AA9209573}"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0A6C2-730F-4BBC-A645-EA4C6B826809}" type="slidenum">
              <a:rPr lang="en-US"/>
              <a:pPr/>
              <a:t>38</a:t>
            </a:fld>
            <a:endParaRPr lang="en-US"/>
          </a:p>
        </p:txBody>
      </p:sp>
      <p:sp>
        <p:nvSpPr>
          <p:cNvPr id="4762626" name="Rectangle 2"/>
          <p:cNvSpPr>
            <a:spLocks noGrp="1" noRot="1" noChangeAspect="1" noChangeArrowheads="1" noTextEdit="1"/>
          </p:cNvSpPr>
          <p:nvPr>
            <p:ph type="sldImg"/>
          </p:nvPr>
        </p:nvSpPr>
        <p:spPr>
          <a:ln/>
        </p:spPr>
      </p:sp>
      <p:sp>
        <p:nvSpPr>
          <p:cNvPr id="476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CB8E58-07E0-44C0-8C6C-03D0DB1C4BBE}" type="slidenum">
              <a:rPr lang="en-US"/>
              <a:pPr/>
              <a:t>39</a:t>
            </a:fld>
            <a:endParaRPr lang="en-US"/>
          </a:p>
        </p:txBody>
      </p:sp>
      <p:sp>
        <p:nvSpPr>
          <p:cNvPr id="4073474" name="Rectangle 2"/>
          <p:cNvSpPr>
            <a:spLocks noGrp="1" noRot="1" noChangeAspect="1" noChangeArrowheads="1" noTextEdit="1"/>
          </p:cNvSpPr>
          <p:nvPr>
            <p:ph type="sldImg"/>
          </p:nvPr>
        </p:nvSpPr>
        <p:spPr>
          <a:ln/>
        </p:spPr>
      </p:sp>
      <p:sp>
        <p:nvSpPr>
          <p:cNvPr id="407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81CA2F-F85F-4132-929A-A544C0B9BA47}" type="slidenum">
              <a:rPr lang="en-US"/>
              <a:pPr/>
              <a:t>4</a:t>
            </a:fld>
            <a:endParaRPr lang="en-US"/>
          </a:p>
        </p:txBody>
      </p:sp>
      <p:sp>
        <p:nvSpPr>
          <p:cNvPr id="3812354" name="Rectangle 2"/>
          <p:cNvSpPr>
            <a:spLocks noGrp="1" noRot="1" noChangeAspect="1" noChangeArrowheads="1" noTextEdit="1"/>
          </p:cNvSpPr>
          <p:nvPr>
            <p:ph type="sldImg"/>
          </p:nvPr>
        </p:nvSpPr>
        <p:spPr>
          <a:ln/>
        </p:spPr>
      </p:sp>
      <p:sp>
        <p:nvSpPr>
          <p:cNvPr id="3812355" name="Rectangle 3"/>
          <p:cNvSpPr>
            <a:spLocks noGrp="1" noChangeArrowheads="1"/>
          </p:cNvSpPr>
          <p:nvPr>
            <p:ph type="body" idx="1"/>
          </p:nvPr>
        </p:nvSpPr>
        <p:spPr/>
        <p:txBody>
          <a:bodyPr/>
          <a:lstStyle/>
          <a:p>
            <a:r>
              <a:rPr lang="en-US"/>
              <a:t>First lets find out something more about each other. How many physicians? Administrators? Nurses? Have I left anyone out? Are you associated with a family practice clinic? IM? Medicine subspecialty? Other?</a:t>
            </a:r>
          </a:p>
          <a:p>
            <a:endParaRPr lang="en-US"/>
          </a:p>
          <a:p>
            <a:r>
              <a:rPr lang="en-US"/>
              <a:t>I’d like you to think about one thing that is working well in your practice and one thing you would like to change.</a:t>
            </a:r>
          </a:p>
          <a:p>
            <a:endParaRPr lang="en-US"/>
          </a:p>
          <a:p>
            <a:r>
              <a:rPr lang="en-US"/>
              <a:t>Working well: relationship with my nurse: she is a full partner with me in the care of our patients.</a:t>
            </a:r>
          </a:p>
          <a:p>
            <a:endParaRPr lang="en-US"/>
          </a:p>
          <a:p>
            <a:r>
              <a:rPr lang="en-US"/>
              <a:t>Would like to improve: would like a scribe; an assistant who not only prepares the patient, but stays with me in the room to do data entry and data retrieval while I interact with the patient.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89BC61-7EB2-401F-AB89-536D4131DE41}" type="slidenum">
              <a:rPr lang="en-US"/>
              <a:pPr/>
              <a:t>40</a:t>
            </a:fld>
            <a:endParaRPr lang="en-US"/>
          </a:p>
        </p:txBody>
      </p:sp>
      <p:sp>
        <p:nvSpPr>
          <p:cNvPr id="4075522" name="Rectangle 2"/>
          <p:cNvSpPr>
            <a:spLocks noGrp="1" noRot="1" noChangeAspect="1" noChangeArrowheads="1" noTextEdit="1"/>
          </p:cNvSpPr>
          <p:nvPr>
            <p:ph type="sldImg"/>
          </p:nvPr>
        </p:nvSpPr>
        <p:spPr>
          <a:ln/>
        </p:spPr>
      </p:sp>
      <p:sp>
        <p:nvSpPr>
          <p:cNvPr id="4075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BC1C67-42A2-4A0E-9A2D-325624285344}" type="slidenum">
              <a:rPr lang="en-US"/>
              <a:pPr/>
              <a:t>41</a:t>
            </a:fld>
            <a:endParaRPr lang="en-US"/>
          </a:p>
        </p:txBody>
      </p:sp>
      <p:sp>
        <p:nvSpPr>
          <p:cNvPr id="4077570" name="Rectangle 2"/>
          <p:cNvSpPr>
            <a:spLocks noGrp="1" noRot="1" noChangeAspect="1" noChangeArrowheads="1" noTextEdit="1"/>
          </p:cNvSpPr>
          <p:nvPr>
            <p:ph type="sldImg"/>
          </p:nvPr>
        </p:nvSpPr>
        <p:spPr>
          <a:ln/>
        </p:spPr>
      </p:sp>
      <p:sp>
        <p:nvSpPr>
          <p:cNvPr id="40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5B14BD-8826-45CD-BC75-C1BEA672BAF4}" type="slidenum">
              <a:rPr lang="en-US"/>
              <a:pPr/>
              <a:t>42</a:t>
            </a:fld>
            <a:endParaRPr lang="en-US"/>
          </a:p>
        </p:txBody>
      </p:sp>
      <p:sp>
        <p:nvSpPr>
          <p:cNvPr id="4087810" name="Rectangle 2"/>
          <p:cNvSpPr>
            <a:spLocks noGrp="1" noRot="1" noChangeAspect="1" noChangeArrowheads="1" noTextEdit="1"/>
          </p:cNvSpPr>
          <p:nvPr>
            <p:ph type="sldImg"/>
          </p:nvPr>
        </p:nvSpPr>
        <p:spPr>
          <a:ln/>
        </p:spPr>
      </p:sp>
      <p:sp>
        <p:nvSpPr>
          <p:cNvPr id="408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2E4B09-4332-4959-9D87-E2D9A60806E0}" type="slidenum">
              <a:rPr lang="en-US"/>
              <a:pPr/>
              <a:t>43</a:t>
            </a:fld>
            <a:endParaRPr lang="en-US"/>
          </a:p>
        </p:txBody>
      </p:sp>
      <p:sp>
        <p:nvSpPr>
          <p:cNvPr id="2500610" name="Rectangle 2"/>
          <p:cNvSpPr>
            <a:spLocks noGrp="1" noRot="1" noChangeAspect="1" noChangeArrowheads="1" noTextEdit="1"/>
          </p:cNvSpPr>
          <p:nvPr>
            <p:ph type="sldImg"/>
          </p:nvPr>
        </p:nvSpPr>
        <p:spPr>
          <a:ln/>
        </p:spPr>
      </p:sp>
      <p:sp>
        <p:nvSpPr>
          <p:cNvPr id="2500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3255C0-20D3-40A2-B86B-13ECC166C0AD}" type="slidenum">
              <a:rPr lang="en-US"/>
              <a:pPr/>
              <a:t>44</a:t>
            </a:fld>
            <a:endParaRPr lang="en-US"/>
          </a:p>
        </p:txBody>
      </p:sp>
      <p:sp>
        <p:nvSpPr>
          <p:cNvPr id="2713602" name="Rectangle 2"/>
          <p:cNvSpPr>
            <a:spLocks noGrp="1" noRot="1" noChangeAspect="1" noChangeArrowheads="1" noTextEdit="1"/>
          </p:cNvSpPr>
          <p:nvPr>
            <p:ph type="sldImg"/>
          </p:nvPr>
        </p:nvSpPr>
        <p:spPr>
          <a:ln/>
        </p:spPr>
      </p:sp>
      <p:sp>
        <p:nvSpPr>
          <p:cNvPr id="2713603" name="Rectangle 3"/>
          <p:cNvSpPr>
            <a:spLocks noGrp="1" noChangeArrowheads="1"/>
          </p:cNvSpPr>
          <p:nvPr>
            <p:ph type="body" idx="1"/>
          </p:nvPr>
        </p:nvSpPr>
        <p:spPr/>
        <p:txBody>
          <a:bodyPr/>
          <a:lstStyle/>
          <a:p>
            <a:r>
              <a:rPr lang="en-US"/>
              <a:t>The boss at her command center.</a:t>
            </a:r>
          </a:p>
          <a:p>
            <a:endParaRPr lang="en-US"/>
          </a:p>
          <a:p>
            <a:r>
              <a:rPr lang="en-US"/>
              <a:t>When preparing a patient in the room, the nurse will give any needed immunizations, do diabetic foot exam, schedule eye exam, initiate patient education for calcium, weight, do symptom appropriate tests (EKG, PFT). Some of my partners have their nurses schedule colon screening</a:t>
            </a:r>
          </a:p>
          <a:p>
            <a:endParaRPr lang="en-US"/>
          </a:p>
          <a:p>
            <a:r>
              <a:rPr lang="en-US"/>
              <a:t>“BTW, CS is coming in tomorrow. She just moved back to town and is overdue for her annual exam”. Deb had arranged for her lab and mammo ahead of time. The mammo was abnormal and bx was recommended, so Deb set up an appt in surgery to follow ours. </a:t>
            </a:r>
          </a:p>
          <a:p>
            <a:endParaRPr lang="en-US"/>
          </a:p>
          <a:p>
            <a:r>
              <a:rPr lang="en-US"/>
              <a:t>She happened to mention it to me the day before the appointment, but she might have just told me about the patient as I prepared to go in the room.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24B67-9E3D-4B97-B519-FA7333EB536A}" type="slidenum">
              <a:rPr lang="en-US"/>
              <a:pPr/>
              <a:t>45</a:t>
            </a:fld>
            <a:endParaRPr lang="en-US"/>
          </a:p>
        </p:txBody>
      </p:sp>
      <p:sp>
        <p:nvSpPr>
          <p:cNvPr id="3991554" name="Rectangle 2"/>
          <p:cNvSpPr>
            <a:spLocks noGrp="1" noRot="1" noChangeAspect="1" noChangeArrowheads="1" noTextEdit="1"/>
          </p:cNvSpPr>
          <p:nvPr>
            <p:ph type="sldImg"/>
          </p:nvPr>
        </p:nvSpPr>
        <p:spPr>
          <a:ln/>
        </p:spPr>
      </p:sp>
      <p:sp>
        <p:nvSpPr>
          <p:cNvPr id="399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CFE97-EE47-43F2-AC92-F8538B8F78E0}" type="slidenum">
              <a:rPr lang="en-US"/>
              <a:pPr/>
              <a:t>46</a:t>
            </a:fld>
            <a:endParaRPr lang="en-US"/>
          </a:p>
        </p:txBody>
      </p:sp>
      <p:sp>
        <p:nvSpPr>
          <p:cNvPr id="4225026" name="Rectangle 2"/>
          <p:cNvSpPr>
            <a:spLocks noGrp="1" noRot="1" noChangeAspect="1" noChangeArrowheads="1" noTextEdit="1"/>
          </p:cNvSpPr>
          <p:nvPr>
            <p:ph type="sldImg"/>
          </p:nvPr>
        </p:nvSpPr>
        <p:spPr>
          <a:ln/>
        </p:spPr>
      </p:sp>
      <p:sp>
        <p:nvSpPr>
          <p:cNvPr id="4225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1608C3-D444-488D-9669-425BE545E87F}" type="slidenum">
              <a:rPr lang="en-US"/>
              <a:pPr/>
              <a:t>47</a:t>
            </a:fld>
            <a:endParaRPr lang="en-US"/>
          </a:p>
        </p:txBody>
      </p:sp>
      <p:sp>
        <p:nvSpPr>
          <p:cNvPr id="4141058" name="Rectangle 2"/>
          <p:cNvSpPr>
            <a:spLocks noGrp="1" noRot="1" noChangeAspect="1" noChangeArrowheads="1" noTextEdit="1"/>
          </p:cNvSpPr>
          <p:nvPr>
            <p:ph type="sldImg"/>
          </p:nvPr>
        </p:nvSpPr>
        <p:spPr>
          <a:ln/>
        </p:spPr>
      </p:sp>
      <p:sp>
        <p:nvSpPr>
          <p:cNvPr id="4141059" name="Rectangle 3"/>
          <p:cNvSpPr>
            <a:spLocks noGrp="1" noChangeArrowheads="1"/>
          </p:cNvSpPr>
          <p:nvPr>
            <p:ph type="body" idx="1"/>
          </p:nvPr>
        </p:nvSpPr>
        <p:spPr/>
        <p:txBody>
          <a:bodyPr/>
          <a:lstStyle/>
          <a:p>
            <a:r>
              <a:rPr lang="en-US"/>
              <a:t>“Joan said you see your FBS 118 as a ‘wake-up call’. What do you think you can do about it?</a:t>
            </a:r>
          </a:p>
          <a:p>
            <a:r>
              <a:rPr lang="en-US"/>
              <a:t>LBP: identify pt’s objective “just wants a work release” vs seeking help with management</a:t>
            </a:r>
          </a:p>
          <a:p>
            <a:r>
              <a:rPr lang="en-US"/>
              <a:t>“The real reason I came in was….”</a:t>
            </a:r>
          </a:p>
          <a:p>
            <a:r>
              <a:rPr lang="en-US"/>
              <a:t>Sometimes pts tell nurses things they won’t tell the MD:</a:t>
            </a:r>
          </a:p>
          <a:p>
            <a:pPr lvl="1"/>
            <a:r>
              <a:rPr lang="en-US"/>
              <a:t>They don’t want to disappoint me</a:t>
            </a:r>
          </a:p>
          <a:p>
            <a:pPr lvl="1"/>
            <a:r>
              <a:rPr lang="en-US"/>
              <a:t>Pt to RN: “she’ll be mad at me”</a:t>
            </a:r>
          </a:p>
          <a:p>
            <a:pPr lvl="1"/>
            <a:r>
              <a:rPr lang="en-US"/>
              <a:t>If I know that the patient is feeling disappointed or embarrassed I approach the interaction and shape the conversation differently </a:t>
            </a:r>
          </a:p>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F3AAF-B5BC-47F1-9175-08481E6B40A3}" type="slidenum">
              <a:rPr lang="en-US"/>
              <a:pPr/>
              <a:t>48</a:t>
            </a:fld>
            <a:endParaRPr lang="en-US"/>
          </a:p>
        </p:txBody>
      </p:sp>
      <p:sp>
        <p:nvSpPr>
          <p:cNvPr id="4231170" name="Rectangle 2"/>
          <p:cNvSpPr>
            <a:spLocks noGrp="1" noRot="1" noChangeAspect="1" noChangeArrowheads="1" noTextEdit="1"/>
          </p:cNvSpPr>
          <p:nvPr>
            <p:ph type="sldImg"/>
          </p:nvPr>
        </p:nvSpPr>
        <p:spPr>
          <a:ln/>
        </p:spPr>
      </p:sp>
      <p:sp>
        <p:nvSpPr>
          <p:cNvPr id="4231171" name="Rectangle 3"/>
          <p:cNvSpPr>
            <a:spLocks noGrp="1" noChangeArrowheads="1"/>
          </p:cNvSpPr>
          <p:nvPr>
            <p:ph type="body" idx="1"/>
          </p:nvPr>
        </p:nvSpPr>
        <p:spPr/>
        <p:txBody>
          <a:bodyPr/>
          <a:lstStyle/>
          <a:p>
            <a:r>
              <a:rPr lang="en-US"/>
              <a:t>1 RN: 8 MDs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7FC059-148E-4D3D-8235-A3AE5AB353B1}" type="slidenum">
              <a:rPr lang="en-US"/>
              <a:pPr/>
              <a:t>49</a:t>
            </a:fld>
            <a:endParaRPr lang="en-US"/>
          </a:p>
        </p:txBody>
      </p:sp>
      <p:sp>
        <p:nvSpPr>
          <p:cNvPr id="4233218" name="Rectangle 2"/>
          <p:cNvSpPr>
            <a:spLocks noGrp="1" noRot="1" noChangeAspect="1" noChangeArrowheads="1" noTextEdit="1"/>
          </p:cNvSpPr>
          <p:nvPr>
            <p:ph type="sldImg"/>
          </p:nvPr>
        </p:nvSpPr>
        <p:spPr>
          <a:ln/>
        </p:spPr>
      </p:sp>
      <p:sp>
        <p:nvSpPr>
          <p:cNvPr id="4233219" name="Rectangle 3"/>
          <p:cNvSpPr>
            <a:spLocks noGrp="1" noChangeArrowheads="1"/>
          </p:cNvSpPr>
          <p:nvPr>
            <p:ph type="body" idx="1"/>
          </p:nvPr>
        </p:nvSpPr>
        <p:spPr/>
        <p:txBody>
          <a:bodyPr/>
          <a:lstStyle/>
          <a:p>
            <a:r>
              <a:rPr lang="en-US"/>
              <a:t>1 RN: 8 MDs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127A90-3D8F-42C7-9C09-C77DFA1928E4}" type="slidenum">
              <a:rPr lang="en-US"/>
              <a:pPr/>
              <a:t>5</a:t>
            </a:fld>
            <a:endParaRPr lang="en-US"/>
          </a:p>
        </p:txBody>
      </p:sp>
      <p:sp>
        <p:nvSpPr>
          <p:cNvPr id="4143106" name="Rectangle 2"/>
          <p:cNvSpPr>
            <a:spLocks noGrp="1" noRot="1" noChangeAspect="1" noChangeArrowheads="1" noTextEdit="1"/>
          </p:cNvSpPr>
          <p:nvPr>
            <p:ph type="sldImg"/>
          </p:nvPr>
        </p:nvSpPr>
        <p:spPr>
          <a:ln/>
        </p:spPr>
      </p:sp>
      <p:sp>
        <p:nvSpPr>
          <p:cNvPr id="414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67CDA49-9697-417A-8E7E-5C1D73D7FF39}" type="slidenum">
              <a:rPr lang="en-US"/>
              <a:pPr/>
              <a:t>50</a:t>
            </a:fld>
            <a:endParaRPr lang="en-US"/>
          </a:p>
        </p:txBody>
      </p:sp>
      <p:sp>
        <p:nvSpPr>
          <p:cNvPr id="48547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r">
              <a:lnSpc>
                <a:spcPct val="100000"/>
              </a:lnSpc>
            </a:pPr>
            <a:fld id="{774271D9-C9CC-44C8-9A67-C4B878B25D89}" type="slidenum">
              <a:rPr lang="en-US" sz="1200" b="0">
                <a:effectLst/>
                <a:latin typeface="Calibri" pitchFamily="34" charset="0"/>
                <a:ea typeface="ＭＳ Ｐゴシック" pitchFamily="48" charset="-128"/>
              </a:rPr>
              <a:pPr algn="r">
                <a:lnSpc>
                  <a:spcPct val="100000"/>
                </a:lnSpc>
              </a:pPr>
              <a:t>50</a:t>
            </a:fld>
            <a:endParaRPr lang="en-US" sz="1200" b="0">
              <a:effectLst/>
              <a:latin typeface="Calibri" pitchFamily="34" charset="0"/>
              <a:ea typeface="ＭＳ Ｐゴシック" pitchFamily="48" charset="-128"/>
            </a:endParaRPr>
          </a:p>
        </p:txBody>
      </p:sp>
      <p:sp>
        <p:nvSpPr>
          <p:cNvPr id="4854787"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4854788" name="Rectangle 3"/>
          <p:cNvSpPr>
            <a:spLocks noGrp="1" noChangeArrowheads="1"/>
          </p:cNvSpPr>
          <p:nvPr>
            <p:ph type="body" idx="1"/>
          </p:nvPr>
        </p:nvSpPr>
        <p:spPr/>
        <p:txBody>
          <a:bodyPr/>
          <a:lstStyle/>
          <a:p>
            <a:pPr defTabSz="457200"/>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63D2CF1-E6B9-4924-A2FF-65D8D60B203B}" type="slidenum">
              <a:rPr lang="en-US"/>
              <a:pPr/>
              <a:t>51</a:t>
            </a:fld>
            <a:endParaRPr lang="en-US"/>
          </a:p>
        </p:txBody>
      </p:sp>
      <p:sp>
        <p:nvSpPr>
          <p:cNvPr id="4860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lnSpc>
                <a:spcPct val="100000"/>
              </a:lnSpc>
            </a:pPr>
            <a:fld id="{794D2EF7-FD31-4233-8D1B-46212BDDDCBE}" type="slidenum">
              <a:rPr lang="en-US" sz="1200" b="0">
                <a:effectLst/>
              </a:rPr>
              <a:pPr algn="r">
                <a:lnSpc>
                  <a:spcPct val="100000"/>
                </a:lnSpc>
              </a:pPr>
              <a:t>51</a:t>
            </a:fld>
            <a:endParaRPr lang="en-US" sz="1200" b="0">
              <a:effectLst/>
            </a:endParaRPr>
          </a:p>
        </p:txBody>
      </p:sp>
      <p:sp>
        <p:nvSpPr>
          <p:cNvPr id="4860931" name="Rectangle 2"/>
          <p:cNvSpPr>
            <a:spLocks noGrp="1" noRot="1" noChangeAspect="1" noChangeArrowheads="1" noTextEdit="1"/>
          </p:cNvSpPr>
          <p:nvPr>
            <p:ph type="sldImg"/>
          </p:nvPr>
        </p:nvSpPr>
        <p:spPr>
          <a:ln/>
        </p:spPr>
      </p:sp>
      <p:sp>
        <p:nvSpPr>
          <p:cNvPr id="4860932"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E4BE2AE-5E16-46BA-8B8F-BD2D09DF7712}" type="slidenum">
              <a:rPr lang="en-US"/>
              <a:pPr/>
              <a:t>52</a:t>
            </a:fld>
            <a:endParaRPr lang="en-US"/>
          </a:p>
        </p:txBody>
      </p:sp>
      <p:sp>
        <p:nvSpPr>
          <p:cNvPr id="4235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lnSpc>
                <a:spcPct val="100000"/>
              </a:lnSpc>
            </a:pPr>
            <a:fld id="{0BE411E1-47A8-42F1-A48D-D475B402D652}" type="slidenum">
              <a:rPr lang="en-US" sz="1200" b="0">
                <a:solidFill>
                  <a:schemeClr val="tx1"/>
                </a:solidFill>
                <a:effectLst/>
                <a:latin typeface="Calibri" pitchFamily="34" charset="0"/>
                <a:ea typeface="ＭＳ Ｐゴシック" pitchFamily="48" charset="-128"/>
              </a:rPr>
              <a:pPr algn="r" defTabSz="457200">
                <a:lnSpc>
                  <a:spcPct val="100000"/>
                </a:lnSpc>
              </a:pPr>
              <a:t>52</a:t>
            </a:fld>
            <a:endParaRPr lang="en-US" sz="1200" b="0">
              <a:solidFill>
                <a:schemeClr val="tx1"/>
              </a:solidFill>
              <a:effectLst/>
              <a:latin typeface="Calibri" pitchFamily="34" charset="0"/>
              <a:ea typeface="ＭＳ Ｐゴシック" pitchFamily="48" charset="-128"/>
            </a:endParaRPr>
          </a:p>
        </p:txBody>
      </p:sp>
      <p:sp>
        <p:nvSpPr>
          <p:cNvPr id="4235267" name="Rectangle 2"/>
          <p:cNvSpPr>
            <a:spLocks noGrp="1" noRot="1" noChangeAspect="1" noChangeArrowheads="1" noTextEdit="1"/>
          </p:cNvSpPr>
          <p:nvPr>
            <p:ph type="sldImg"/>
          </p:nvPr>
        </p:nvSpPr>
        <p:spPr>
          <a:ln/>
        </p:spPr>
      </p:sp>
      <p:sp>
        <p:nvSpPr>
          <p:cNvPr id="4235268" name="Rectangle 3"/>
          <p:cNvSpPr>
            <a:spLocks noGrp="1" noChangeArrowheads="1"/>
          </p:cNvSpPr>
          <p:nvPr>
            <p:ph type="body" idx="1"/>
          </p:nvPr>
        </p:nvSpPr>
        <p:spPr/>
        <p:txBody>
          <a:bodyPr/>
          <a:lstStyle/>
          <a:p>
            <a:pPr defTabSz="457200"/>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525153C-5B26-4D7B-B474-3574AE2CED21}" type="slidenum">
              <a:rPr lang="en-US"/>
              <a:pPr/>
              <a:t>53</a:t>
            </a:fld>
            <a:endParaRPr lang="en-US"/>
          </a:p>
        </p:txBody>
      </p:sp>
      <p:sp>
        <p:nvSpPr>
          <p:cNvPr id="48629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lnSpc>
                <a:spcPct val="100000"/>
              </a:lnSpc>
            </a:pPr>
            <a:fld id="{0A89DB0B-2E0B-4F40-B47B-7F89E26C043D}" type="slidenum">
              <a:rPr lang="en-US" sz="1200" b="0">
                <a:effectLst/>
              </a:rPr>
              <a:pPr algn="r">
                <a:lnSpc>
                  <a:spcPct val="100000"/>
                </a:lnSpc>
              </a:pPr>
              <a:t>53</a:t>
            </a:fld>
            <a:endParaRPr lang="en-US" sz="1200" b="0">
              <a:effectLst/>
            </a:endParaRPr>
          </a:p>
        </p:txBody>
      </p:sp>
      <p:sp>
        <p:nvSpPr>
          <p:cNvPr id="4862979" name="Rectangle 2"/>
          <p:cNvSpPr>
            <a:spLocks noGrp="1" noRot="1" noChangeAspect="1" noChangeArrowheads="1" noTextEdit="1"/>
          </p:cNvSpPr>
          <p:nvPr>
            <p:ph type="sldImg"/>
          </p:nvPr>
        </p:nvSpPr>
        <p:spPr>
          <a:ln/>
        </p:spPr>
      </p:sp>
      <p:sp>
        <p:nvSpPr>
          <p:cNvPr id="4862980"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C98410-3869-4510-8699-0A42D42ABA24}" type="slidenum">
              <a:rPr lang="en-US"/>
              <a:pPr/>
              <a:t>54</a:t>
            </a:fld>
            <a:endParaRPr lang="en-US"/>
          </a:p>
        </p:txBody>
      </p:sp>
      <p:sp>
        <p:nvSpPr>
          <p:cNvPr id="4865026" name="Rectangle 2"/>
          <p:cNvSpPr>
            <a:spLocks noGrp="1" noRot="1" noChangeAspect="1" noChangeArrowheads="1" noTextEdit="1"/>
          </p:cNvSpPr>
          <p:nvPr>
            <p:ph type="sldImg"/>
          </p:nvPr>
        </p:nvSpPr>
        <p:spPr>
          <a:ln/>
        </p:spPr>
      </p:sp>
      <p:sp>
        <p:nvSpPr>
          <p:cNvPr id="4865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80FDA5-BA25-4A2A-8650-0863BEC839F3}" type="slidenum">
              <a:rPr lang="en-US">
                <a:solidFill>
                  <a:prstClr val="black"/>
                </a:solidFill>
              </a:rPr>
              <a:pPr/>
              <a:t>59</a:t>
            </a:fld>
            <a:endParaRPr lang="en-US">
              <a:solidFill>
                <a:prstClr val="black"/>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BF6666-D90D-491F-AA52-C764E3BCF61A}" type="slidenum">
              <a:rPr lang="en-US"/>
              <a:pPr/>
              <a:t>60</a:t>
            </a:fld>
            <a:endParaRPr lang="en-US"/>
          </a:p>
        </p:txBody>
      </p:sp>
      <p:sp>
        <p:nvSpPr>
          <p:cNvPr id="48670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lnSpc>
                <a:spcPct val="100000"/>
              </a:lnSpc>
            </a:pPr>
            <a:fld id="{A2C1AB5F-4945-4768-BDC6-2D2076857800}" type="slidenum">
              <a:rPr lang="en-US" sz="1200" b="0">
                <a:effectLst/>
              </a:rPr>
              <a:pPr algn="r">
                <a:lnSpc>
                  <a:spcPct val="100000"/>
                </a:lnSpc>
              </a:pPr>
              <a:t>60</a:t>
            </a:fld>
            <a:endParaRPr lang="en-US" sz="1200" b="0">
              <a:effectLst/>
            </a:endParaRPr>
          </a:p>
        </p:txBody>
      </p:sp>
      <p:sp>
        <p:nvSpPr>
          <p:cNvPr id="4867075" name="Rectangle 2"/>
          <p:cNvSpPr>
            <a:spLocks noGrp="1" noRot="1" noChangeAspect="1" noChangeArrowheads="1" noTextEdit="1"/>
          </p:cNvSpPr>
          <p:nvPr>
            <p:ph type="sldImg"/>
          </p:nvPr>
        </p:nvSpPr>
        <p:spPr>
          <a:ln/>
        </p:spPr>
      </p:sp>
      <p:sp>
        <p:nvSpPr>
          <p:cNvPr id="4867076"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5F24DE-7355-4BD2-A6A6-9AFB53F41C3D}" type="slidenum">
              <a:rPr lang="en-US"/>
              <a:pPr/>
              <a:t>61</a:t>
            </a:fld>
            <a:endParaRPr lang="en-US"/>
          </a:p>
        </p:txBody>
      </p:sp>
      <p:sp>
        <p:nvSpPr>
          <p:cNvPr id="3917826" name="Rectangle 2"/>
          <p:cNvSpPr>
            <a:spLocks noGrp="1" noRot="1" noChangeAspect="1" noChangeArrowheads="1" noTextEdit="1"/>
          </p:cNvSpPr>
          <p:nvPr>
            <p:ph type="sldImg"/>
          </p:nvPr>
        </p:nvSpPr>
        <p:spPr>
          <a:ln/>
        </p:spPr>
      </p:sp>
      <p:sp>
        <p:nvSpPr>
          <p:cNvPr id="3917827" name="Rectangle 3"/>
          <p:cNvSpPr>
            <a:spLocks noGrp="1" noChangeArrowheads="1"/>
          </p:cNvSpPr>
          <p:nvPr>
            <p:ph type="body" idx="1"/>
          </p:nvPr>
        </p:nvSpPr>
        <p:spPr/>
        <p:txBody>
          <a:bodyPr/>
          <a:lstStyle/>
          <a:p>
            <a:pPr lvl="1"/>
            <a:r>
              <a:rPr lang="en-US"/>
              <a:t>One more 99213 pt/d = $16,000/yr</a:t>
            </a:r>
          </a:p>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082F7D-7A6A-413C-97C1-C65A78695669}" type="slidenum">
              <a:rPr lang="en-US"/>
              <a:pPr/>
              <a:t>62</a:t>
            </a:fld>
            <a:endParaRPr lang="en-US"/>
          </a:p>
        </p:txBody>
      </p:sp>
      <p:sp>
        <p:nvSpPr>
          <p:cNvPr id="3923970" name="Rectangle 2"/>
          <p:cNvSpPr>
            <a:spLocks noGrp="1" noRot="1" noChangeAspect="1" noChangeArrowheads="1" noTextEdit="1"/>
          </p:cNvSpPr>
          <p:nvPr>
            <p:ph type="sldImg"/>
          </p:nvPr>
        </p:nvSpPr>
        <p:spPr>
          <a:ln/>
        </p:spPr>
      </p:sp>
      <p:sp>
        <p:nvSpPr>
          <p:cNvPr id="3923971" name="Rectangle 3"/>
          <p:cNvSpPr>
            <a:spLocks noGrp="1" noChangeArrowheads="1"/>
          </p:cNvSpPr>
          <p:nvPr>
            <p:ph type="body" idx="1"/>
          </p:nvPr>
        </p:nvSpPr>
        <p:spPr/>
        <p:txBody>
          <a:bodyPr/>
          <a:lstStyle/>
          <a:p>
            <a:r>
              <a:rPr lang="en-US"/>
              <a:t>Investing in the personnel infrastructure results in a better practice model in terms of satisfaction, and also a better business model. </a:t>
            </a:r>
          </a:p>
          <a:p>
            <a:endParaRPr lang="en-US"/>
          </a:p>
          <a:p>
            <a:r>
              <a:rPr lang="en-US"/>
              <a:t>as the data supports my experience that investment in infrastructure support has a positive ROI in terms of physician productivity and thus salary </a:t>
            </a:r>
          </a:p>
          <a:p>
            <a:r>
              <a:rPr lang="en-US"/>
              <a:t>(and perhaps most importantly I believe we would find a similar linear relationship between # of support staff and physician satisfaction and probably also to quality of care.)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5B14BD-8826-45CD-BC75-C1BEA672BAF4}" type="slidenum">
              <a:rPr lang="en-US"/>
              <a:pPr/>
              <a:t>63</a:t>
            </a:fld>
            <a:endParaRPr lang="en-US"/>
          </a:p>
        </p:txBody>
      </p:sp>
      <p:sp>
        <p:nvSpPr>
          <p:cNvPr id="4087810" name="Rectangle 2"/>
          <p:cNvSpPr>
            <a:spLocks noGrp="1" noRot="1" noChangeAspect="1" noChangeArrowheads="1" noTextEdit="1"/>
          </p:cNvSpPr>
          <p:nvPr>
            <p:ph type="sldImg"/>
          </p:nvPr>
        </p:nvSpPr>
        <p:spPr>
          <a:ln/>
        </p:spPr>
      </p:sp>
      <p:sp>
        <p:nvSpPr>
          <p:cNvPr id="408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EA20B6-1BC5-4ADD-9AAF-760333E1149E}"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721BCD-3D20-427A-8CAB-1DACCBB632D6}" type="slidenum">
              <a:rPr lang="en-US"/>
              <a:pPr/>
              <a:t>64</a:t>
            </a:fld>
            <a:endParaRPr lang="en-US"/>
          </a:p>
        </p:txBody>
      </p:sp>
      <p:sp>
        <p:nvSpPr>
          <p:cNvPr id="3021826" name="Rectangle 2"/>
          <p:cNvSpPr>
            <a:spLocks noGrp="1" noRot="1" noChangeAspect="1" noChangeArrowheads="1" noTextEdit="1"/>
          </p:cNvSpPr>
          <p:nvPr>
            <p:ph type="sldImg"/>
          </p:nvPr>
        </p:nvSpPr>
        <p:spPr>
          <a:ln/>
        </p:spPr>
      </p:sp>
      <p:sp>
        <p:nvSpPr>
          <p:cNvPr id="3021827" name="Rectangle 3"/>
          <p:cNvSpPr>
            <a:spLocks noGrp="1" noChangeArrowheads="1"/>
          </p:cNvSpPr>
          <p:nvPr>
            <p:ph type="body" idx="1"/>
          </p:nvPr>
        </p:nvSpPr>
        <p:spPr/>
        <p:txBody>
          <a:bodyPr/>
          <a:lstStyle/>
          <a:p>
            <a:r>
              <a:rPr lang="en-US"/>
              <a:t>Instantmedicalhistory.com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73804-ED02-418D-8B25-79EA13AA81D2}" type="slidenum">
              <a:rPr lang="en-US"/>
              <a:pPr/>
              <a:t>65</a:t>
            </a:fld>
            <a:endParaRPr lang="en-US"/>
          </a:p>
        </p:txBody>
      </p:sp>
      <p:sp>
        <p:nvSpPr>
          <p:cNvPr id="3021826" name="Rectangle 2"/>
          <p:cNvSpPr>
            <a:spLocks noGrp="1" noRot="1" noChangeAspect="1" noChangeArrowheads="1" noTextEdit="1"/>
          </p:cNvSpPr>
          <p:nvPr>
            <p:ph type="sldImg"/>
          </p:nvPr>
        </p:nvSpPr>
        <p:spPr>
          <a:ln/>
        </p:spPr>
      </p:sp>
      <p:sp>
        <p:nvSpPr>
          <p:cNvPr id="3021827" name="Rectangle 3"/>
          <p:cNvSpPr>
            <a:spLocks noGrp="1" noChangeArrowheads="1"/>
          </p:cNvSpPr>
          <p:nvPr>
            <p:ph type="body" idx="1"/>
          </p:nvPr>
        </p:nvSpPr>
        <p:spPr/>
        <p:txBody>
          <a:bodyPr/>
          <a:lstStyle/>
          <a:p>
            <a:r>
              <a:rPr lang="en-US"/>
              <a:t>Instantmedicalhistory.com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AE8B97-F4B4-421F-BB1E-14F274095B71}" type="slidenum">
              <a:rPr lang="en-US"/>
              <a:pPr/>
              <a:t>66</a:t>
            </a:fld>
            <a:endParaRPr lang="en-US"/>
          </a:p>
        </p:txBody>
      </p:sp>
      <p:sp>
        <p:nvSpPr>
          <p:cNvPr id="4589570" name="Rectangle 2"/>
          <p:cNvSpPr>
            <a:spLocks noGrp="1" noRot="1" noChangeAspect="1" noChangeArrowheads="1" noTextEdit="1"/>
          </p:cNvSpPr>
          <p:nvPr>
            <p:ph type="sldImg"/>
          </p:nvPr>
        </p:nvSpPr>
        <p:spPr>
          <a:ln/>
        </p:spPr>
      </p:sp>
      <p:sp>
        <p:nvSpPr>
          <p:cNvPr id="458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B514E0-A56F-4579-9FD8-957BA0A646BB}" type="slidenum">
              <a:rPr lang="en-US"/>
              <a:pPr/>
              <a:t>67</a:t>
            </a:fld>
            <a:endParaRPr lang="en-US"/>
          </a:p>
        </p:txBody>
      </p:sp>
      <p:sp>
        <p:nvSpPr>
          <p:cNvPr id="4591618" name="Rectangle 2"/>
          <p:cNvSpPr>
            <a:spLocks noGrp="1" noRot="1" noChangeAspect="1" noChangeArrowheads="1" noTextEdit="1"/>
          </p:cNvSpPr>
          <p:nvPr>
            <p:ph type="sldImg"/>
          </p:nvPr>
        </p:nvSpPr>
        <p:spPr>
          <a:ln/>
        </p:spPr>
      </p:sp>
      <p:sp>
        <p:nvSpPr>
          <p:cNvPr id="459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7827405-F447-4CC4-AAC3-46688537BD6D}" type="slidenum">
              <a:rPr lang="en-US"/>
              <a:pPr/>
              <a:t>69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FF3F018-DDDB-45C9-A973-1085B05CD7D7}" type="slidenum">
              <a:rPr lang="en-US"/>
              <a:pPr/>
              <a:t>70</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E352B68-5EB7-4E61-9271-336464321208}" type="slidenum">
              <a:rPr lang="en-US"/>
              <a:pPr/>
              <a:t>71</a:t>
            </a:fld>
            <a:endParaRPr lang="en-US"/>
          </a:p>
        </p:txBody>
      </p:sp>
      <p:sp>
        <p:nvSpPr>
          <p:cNvPr id="2" name="Notes Placeholder 1"/>
          <p:cNvSpPr>
            <a:spLocks noGrp="1"/>
          </p:cNvSpPr>
          <p:nvPr>
            <p:ph type="body" idx="1"/>
          </p:nvPr>
        </p:nvSpPr>
        <p:spPr/>
        <p:txBody>
          <a:bodyPr/>
          <a:lstStyle/>
          <a:p>
            <a:pPr lvl="1"/>
            <a:r>
              <a:rPr lang="en-US" sz="1200" kern="1200" dirty="0" smtClean="0">
                <a:solidFill>
                  <a:schemeClr val="tx1"/>
                </a:solidFill>
                <a:effectLst/>
                <a:latin typeface="Arial" charset="0"/>
                <a:ea typeface="+mn-ea"/>
                <a:cs typeface="+mn-cs"/>
              </a:rPr>
              <a:t>Prescribers may not realize that even casual decisions about the quantity of long-term medications to dispense can have important clinical outcomes. A recent study found that women who received 12-month supplies of oral contraceptives rather than 3-month supplies had a 30% decrease in the risk for unintended pregnancies and a 46% decrease in the risk for abortion (</a:t>
            </a:r>
            <a:r>
              <a:rPr lang="en-US" sz="1200" u="none" strike="noStrike" kern="1200" dirty="0" smtClean="0">
                <a:solidFill>
                  <a:schemeClr val="tx1"/>
                </a:solidFill>
                <a:effectLst/>
                <a:latin typeface="Arial" charset="0"/>
                <a:ea typeface="+mn-ea"/>
                <a:cs typeface="+mn-cs"/>
                <a:hlinkClick r:id="rId3"/>
              </a:rPr>
              <a:t>45</a:t>
            </a:r>
            <a:r>
              <a:rPr lang="en-US" sz="1200" kern="1200" dirty="0" smtClean="0">
                <a:solidFill>
                  <a:schemeClr val="tx1"/>
                </a:solidFill>
                <a:effectLst/>
                <a:latin typeface="Arial" charset="0"/>
                <a:ea typeface="+mn-ea"/>
                <a:cs typeface="+mn-cs"/>
              </a:rPr>
              <a:t>).</a:t>
            </a:r>
            <a:endParaRPr lang="en-US" sz="18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 </a:t>
            </a:r>
            <a:endParaRPr lang="en-US" sz="1800" kern="1200" dirty="0" smtClean="0">
              <a:solidFill>
                <a:schemeClr val="tx1"/>
              </a:solidFill>
              <a:effectLst/>
              <a:latin typeface="Arial" charset="0"/>
              <a:ea typeface="+mn-ea"/>
              <a:cs typeface="+mn-cs"/>
            </a:endParaRPr>
          </a:p>
          <a:p>
            <a:pPr lvl="1"/>
            <a:r>
              <a:rPr lang="en-US" sz="1200" kern="1200" dirty="0" smtClean="0">
                <a:solidFill>
                  <a:schemeClr val="tx1"/>
                </a:solidFill>
                <a:effectLst/>
                <a:latin typeface="Arial" charset="0"/>
                <a:ea typeface="+mn-ea"/>
                <a:cs typeface="+mn-cs"/>
              </a:rPr>
              <a:t>45. </a:t>
            </a:r>
            <a:r>
              <a:rPr lang="en-US" sz="1200" b="1" kern="1200" dirty="0" smtClean="0">
                <a:solidFill>
                  <a:schemeClr val="tx1"/>
                </a:solidFill>
                <a:effectLst/>
                <a:latin typeface="Arial" charset="0"/>
                <a:ea typeface="+mn-ea"/>
                <a:cs typeface="+mn-cs"/>
              </a:rPr>
              <a:t>Foster DG, </a:t>
            </a:r>
            <a:r>
              <a:rPr lang="en-US" sz="1200" b="1" kern="1200" dirty="0" err="1" smtClean="0">
                <a:solidFill>
                  <a:schemeClr val="tx1"/>
                </a:solidFill>
                <a:effectLst/>
                <a:latin typeface="Arial" charset="0"/>
                <a:ea typeface="+mn-ea"/>
                <a:cs typeface="+mn-cs"/>
              </a:rPr>
              <a:t>Hulett</a:t>
            </a:r>
            <a:r>
              <a:rPr lang="en-US" sz="1200" b="1" kern="1200" dirty="0" smtClean="0">
                <a:solidFill>
                  <a:schemeClr val="tx1"/>
                </a:solidFill>
                <a:effectLst/>
                <a:latin typeface="Arial" charset="0"/>
                <a:ea typeface="+mn-ea"/>
                <a:cs typeface="+mn-cs"/>
              </a:rPr>
              <a:t> D, </a:t>
            </a:r>
            <a:r>
              <a:rPr lang="en-US" sz="1200" b="1" kern="1200" dirty="0" err="1" smtClean="0">
                <a:solidFill>
                  <a:schemeClr val="tx1"/>
                </a:solidFill>
                <a:effectLst/>
                <a:latin typeface="Arial" charset="0"/>
                <a:ea typeface="+mn-ea"/>
                <a:cs typeface="+mn-cs"/>
              </a:rPr>
              <a:t>Bradsberry</a:t>
            </a:r>
            <a:r>
              <a:rPr lang="en-US" sz="1200" b="1" kern="1200" dirty="0" smtClean="0">
                <a:solidFill>
                  <a:schemeClr val="tx1"/>
                </a:solidFill>
                <a:effectLst/>
                <a:latin typeface="Arial" charset="0"/>
                <a:ea typeface="+mn-ea"/>
                <a:cs typeface="+mn-cs"/>
              </a:rPr>
              <a:t> M, </a:t>
            </a:r>
            <a:r>
              <a:rPr lang="en-US" sz="1200" b="1" kern="1200" dirty="0" err="1" smtClean="0">
                <a:solidFill>
                  <a:schemeClr val="tx1"/>
                </a:solidFill>
                <a:effectLst/>
                <a:latin typeface="Arial" charset="0"/>
                <a:ea typeface="+mn-ea"/>
                <a:cs typeface="+mn-cs"/>
              </a:rPr>
              <a:t>Darney</a:t>
            </a:r>
            <a:r>
              <a:rPr lang="en-US" sz="1200" b="1" kern="1200" dirty="0" smtClean="0">
                <a:solidFill>
                  <a:schemeClr val="tx1"/>
                </a:solidFill>
                <a:effectLst/>
                <a:latin typeface="Arial" charset="0"/>
                <a:ea typeface="+mn-ea"/>
                <a:cs typeface="+mn-cs"/>
              </a:rPr>
              <a:t> P, </a:t>
            </a:r>
            <a:r>
              <a:rPr lang="en-US" sz="1200" b="1" kern="1200" dirty="0" err="1" smtClean="0">
                <a:solidFill>
                  <a:schemeClr val="tx1"/>
                </a:solidFill>
                <a:effectLst/>
                <a:latin typeface="Arial" charset="0"/>
                <a:ea typeface="+mn-ea"/>
                <a:cs typeface="+mn-cs"/>
              </a:rPr>
              <a:t>Policar</a:t>
            </a:r>
            <a:r>
              <a:rPr lang="en-US" sz="1200" b="1" kern="1200" dirty="0" smtClean="0">
                <a:solidFill>
                  <a:schemeClr val="tx1"/>
                </a:solidFill>
                <a:effectLst/>
                <a:latin typeface="Arial" charset="0"/>
                <a:ea typeface="+mn-ea"/>
                <a:cs typeface="+mn-cs"/>
              </a:rPr>
              <a:t> M. </a:t>
            </a:r>
            <a:r>
              <a:rPr lang="en-US" sz="1200" kern="1200" dirty="0" smtClean="0">
                <a:solidFill>
                  <a:schemeClr val="tx1"/>
                </a:solidFill>
                <a:effectLst/>
                <a:latin typeface="Arial" charset="0"/>
                <a:ea typeface="+mn-ea"/>
                <a:cs typeface="+mn-cs"/>
              </a:rPr>
              <a:t>Number of oral contraceptive pill packages dispensed and subsequent unintended pregnancies. </a:t>
            </a:r>
            <a:r>
              <a:rPr lang="en-US" sz="1200" kern="1200" dirty="0" err="1" smtClean="0">
                <a:solidFill>
                  <a:schemeClr val="tx1"/>
                </a:solidFill>
                <a:effectLst/>
                <a:latin typeface="Arial" charset="0"/>
                <a:ea typeface="+mn-ea"/>
                <a:cs typeface="+mn-cs"/>
              </a:rPr>
              <a:t>Obstet</a:t>
            </a:r>
            <a:r>
              <a:rPr lang="en-US" sz="1200" kern="1200" dirty="0" smtClean="0">
                <a:solidFill>
                  <a:schemeClr val="tx1"/>
                </a:solidFill>
                <a:effectLst/>
                <a:latin typeface="Arial" charset="0"/>
                <a:ea typeface="+mn-ea"/>
                <a:cs typeface="+mn-cs"/>
              </a:rPr>
              <a:t> Gynecol. 2011;117:566-72. [PMID: 21343759]</a:t>
            </a:r>
            <a:endParaRPr lang="en-US" sz="2400" kern="1200" dirty="0" smtClean="0">
              <a:solidFill>
                <a:schemeClr val="tx1"/>
              </a:solidFill>
              <a:effectLst/>
              <a:latin typeface="Arial" charset="0"/>
              <a:ea typeface="+mn-ea"/>
              <a:cs typeface="+mn-cs"/>
            </a:endParaRPr>
          </a:p>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84B8E60E-6BBD-4BF8-8FA1-4928F8B7026D}" type="slidenum">
              <a:rPr lang="en-US"/>
              <a:pPr/>
              <a:t>72</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Another reference:</a:t>
            </a:r>
            <a:endParaRPr lang="en-US" sz="2000" dirty="0" smtClean="0">
              <a:solidFill>
                <a:schemeClr val="tx1">
                  <a:lumMod val="50000"/>
                </a:schemeClr>
              </a:solidFill>
              <a:effectLst>
                <a:outerShdw blurRad="38100" dist="38100" dir="2700000" algn="tl">
                  <a:srgbClr val="000000">
                    <a:alpha val="43137"/>
                  </a:srgbClr>
                </a:outerShdw>
              </a:effectLst>
            </a:endParaRPr>
          </a:p>
          <a:p>
            <a:pPr lvl="2"/>
            <a:r>
              <a:rPr lang="en-US" sz="1600" kern="1200" dirty="0" err="1" smtClean="0">
                <a:solidFill>
                  <a:schemeClr val="tx1">
                    <a:lumMod val="50000"/>
                  </a:schemeClr>
                </a:solidFill>
                <a:effectLst>
                  <a:outerShdw blurRad="38100" dist="38100" dir="2700000" algn="tl">
                    <a:srgbClr val="000000">
                      <a:alpha val="43137"/>
                    </a:srgbClr>
                  </a:outerShdw>
                </a:effectLst>
                <a:latin typeface="Arial" charset="0"/>
              </a:rPr>
              <a:t>Obstet</a:t>
            </a:r>
            <a:r>
              <a:rPr lang="en-US" sz="1600" kern="1200" dirty="0" smtClean="0">
                <a:solidFill>
                  <a:schemeClr val="tx1">
                    <a:lumMod val="50000"/>
                  </a:schemeClr>
                </a:solidFill>
                <a:effectLst>
                  <a:outerShdw blurRad="38100" dist="38100" dir="2700000" algn="tl">
                    <a:srgbClr val="000000">
                      <a:alpha val="43137"/>
                    </a:srgbClr>
                  </a:outerShdw>
                </a:effectLst>
                <a:latin typeface="Arial" charset="0"/>
              </a:rPr>
              <a:t> Gynecol. 2011;117:566-72</a:t>
            </a:r>
            <a:endParaRPr lang="en-US" sz="1600" dirty="0" smtClean="0">
              <a:solidFill>
                <a:schemeClr val="tx1">
                  <a:lumMod val="50000"/>
                </a:schemeClr>
              </a:solidFill>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fld id="{281BD50E-8F35-40B0-B176-71C7CDAB23D4}" type="slidenum">
              <a:rPr lang="en-US" smtClean="0"/>
              <a:pPr/>
              <a:t>73</a:t>
            </a:fld>
            <a:endParaRPr lang="en-US"/>
          </a:p>
        </p:txBody>
      </p:sp>
    </p:spTree>
    <p:extLst>
      <p:ext uri="{BB962C8B-B14F-4D97-AF65-F5344CB8AC3E}">
        <p14:creationId xmlns:p14="http://schemas.microsoft.com/office/powerpoint/2010/main" val="33879753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Another reference:</a:t>
            </a:r>
            <a:endParaRPr lang="en-US" sz="2000" dirty="0" smtClean="0">
              <a:solidFill>
                <a:schemeClr val="tx1">
                  <a:lumMod val="50000"/>
                </a:schemeClr>
              </a:solidFill>
              <a:effectLst>
                <a:outerShdw blurRad="38100" dist="38100" dir="2700000" algn="tl">
                  <a:srgbClr val="000000">
                    <a:alpha val="43137"/>
                  </a:srgbClr>
                </a:outerShdw>
              </a:effectLst>
            </a:endParaRPr>
          </a:p>
          <a:p>
            <a:pPr lvl="2"/>
            <a:r>
              <a:rPr lang="en-US" sz="1600" kern="1200" dirty="0" err="1" smtClean="0">
                <a:solidFill>
                  <a:schemeClr val="tx1">
                    <a:lumMod val="50000"/>
                  </a:schemeClr>
                </a:solidFill>
                <a:effectLst>
                  <a:outerShdw blurRad="38100" dist="38100" dir="2700000" algn="tl">
                    <a:srgbClr val="000000">
                      <a:alpha val="43137"/>
                    </a:srgbClr>
                  </a:outerShdw>
                </a:effectLst>
                <a:latin typeface="Arial" charset="0"/>
              </a:rPr>
              <a:t>Obstet</a:t>
            </a:r>
            <a:r>
              <a:rPr lang="en-US" sz="1600" kern="1200" dirty="0" smtClean="0">
                <a:solidFill>
                  <a:schemeClr val="tx1">
                    <a:lumMod val="50000"/>
                  </a:schemeClr>
                </a:solidFill>
                <a:effectLst>
                  <a:outerShdw blurRad="38100" dist="38100" dir="2700000" algn="tl">
                    <a:srgbClr val="000000">
                      <a:alpha val="43137"/>
                    </a:srgbClr>
                  </a:outerShdw>
                </a:effectLst>
                <a:latin typeface="Arial" charset="0"/>
              </a:rPr>
              <a:t> Gynecol. 2011;117:566-72</a:t>
            </a:r>
            <a:endParaRPr lang="en-US" sz="1600" dirty="0" smtClean="0">
              <a:solidFill>
                <a:schemeClr val="tx1">
                  <a:lumMod val="50000"/>
                </a:schemeClr>
              </a:solidFill>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fld id="{281BD50E-8F35-40B0-B176-71C7CDAB23D4}" type="slidenum">
              <a:rPr lang="en-US" smtClean="0"/>
              <a:pPr/>
              <a:t>74</a:t>
            </a:fld>
            <a:endParaRPr lang="en-US"/>
          </a:p>
        </p:txBody>
      </p:sp>
    </p:spTree>
    <p:extLst>
      <p:ext uri="{BB962C8B-B14F-4D97-AF65-F5344CB8AC3E}">
        <p14:creationId xmlns:p14="http://schemas.microsoft.com/office/powerpoint/2010/main" val="338797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F83EA5-315D-43C2-AA68-5074C5B23B64}" type="slidenum">
              <a:rPr lang="en-US"/>
              <a:pPr/>
              <a:t>7</a:t>
            </a:fld>
            <a:endParaRPr lang="en-US"/>
          </a:p>
        </p:txBody>
      </p:sp>
      <p:sp>
        <p:nvSpPr>
          <p:cNvPr id="4417538" name="Rectangle 2"/>
          <p:cNvSpPr>
            <a:spLocks noGrp="1" noRot="1" noChangeAspect="1" noChangeArrowheads="1" noTextEdit="1"/>
          </p:cNvSpPr>
          <p:nvPr>
            <p:ph type="sldImg"/>
          </p:nvPr>
        </p:nvSpPr>
        <p:spPr>
          <a:ln/>
        </p:spPr>
      </p:sp>
      <p:sp>
        <p:nvSpPr>
          <p:cNvPr id="441753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rgbClr val="FFFF66"/>
                </a:solidFill>
                <a:latin typeface="Arial" charset="0"/>
              </a:defRPr>
            </a:lvl1pPr>
            <a:lvl2pPr marL="742950" indent="-285750" eaLnBrk="0" hangingPunct="0">
              <a:defRPr sz="4000" b="1">
                <a:solidFill>
                  <a:srgbClr val="FFFF66"/>
                </a:solidFill>
                <a:latin typeface="Arial" charset="0"/>
              </a:defRPr>
            </a:lvl2pPr>
            <a:lvl3pPr marL="1143000" indent="-228600" eaLnBrk="0" hangingPunct="0">
              <a:defRPr sz="4000" b="1">
                <a:solidFill>
                  <a:srgbClr val="FFFF66"/>
                </a:solidFill>
                <a:latin typeface="Arial" charset="0"/>
              </a:defRPr>
            </a:lvl3pPr>
            <a:lvl4pPr marL="1600200" indent="-228600" eaLnBrk="0" hangingPunct="0">
              <a:defRPr sz="4000" b="1">
                <a:solidFill>
                  <a:srgbClr val="FFFF66"/>
                </a:solidFill>
                <a:latin typeface="Arial" charset="0"/>
              </a:defRPr>
            </a:lvl4pPr>
            <a:lvl5pPr marL="2057400" indent="-228600" eaLnBrk="0" hangingPunct="0">
              <a:defRPr sz="4000" b="1">
                <a:solidFill>
                  <a:srgbClr val="FFFF66"/>
                </a:solidFill>
                <a:latin typeface="Arial" charset="0"/>
              </a:defRPr>
            </a:lvl5pPr>
            <a:lvl6pPr marL="2514600" indent="-228600" eaLnBrk="0" fontAlgn="base" hangingPunct="0">
              <a:lnSpc>
                <a:spcPct val="85000"/>
              </a:lnSpc>
              <a:spcBef>
                <a:spcPct val="0"/>
              </a:spcBef>
              <a:spcAft>
                <a:spcPct val="0"/>
              </a:spcAft>
              <a:defRPr sz="4000" b="1">
                <a:solidFill>
                  <a:srgbClr val="FFFF66"/>
                </a:solidFill>
                <a:latin typeface="Arial" charset="0"/>
              </a:defRPr>
            </a:lvl6pPr>
            <a:lvl7pPr marL="2971800" indent="-228600" eaLnBrk="0" fontAlgn="base" hangingPunct="0">
              <a:lnSpc>
                <a:spcPct val="85000"/>
              </a:lnSpc>
              <a:spcBef>
                <a:spcPct val="0"/>
              </a:spcBef>
              <a:spcAft>
                <a:spcPct val="0"/>
              </a:spcAft>
              <a:defRPr sz="4000" b="1">
                <a:solidFill>
                  <a:srgbClr val="FFFF66"/>
                </a:solidFill>
                <a:latin typeface="Arial" charset="0"/>
              </a:defRPr>
            </a:lvl7pPr>
            <a:lvl8pPr marL="3429000" indent="-228600" eaLnBrk="0" fontAlgn="base" hangingPunct="0">
              <a:lnSpc>
                <a:spcPct val="85000"/>
              </a:lnSpc>
              <a:spcBef>
                <a:spcPct val="0"/>
              </a:spcBef>
              <a:spcAft>
                <a:spcPct val="0"/>
              </a:spcAft>
              <a:defRPr sz="4000" b="1">
                <a:solidFill>
                  <a:srgbClr val="FFFF66"/>
                </a:solidFill>
                <a:latin typeface="Arial" charset="0"/>
              </a:defRPr>
            </a:lvl8pPr>
            <a:lvl9pPr marL="3886200" indent="-228600" eaLnBrk="0" fontAlgn="base" hangingPunct="0">
              <a:lnSpc>
                <a:spcPct val="85000"/>
              </a:lnSpc>
              <a:spcBef>
                <a:spcPct val="0"/>
              </a:spcBef>
              <a:spcAft>
                <a:spcPct val="0"/>
              </a:spcAft>
              <a:defRPr sz="4000" b="1">
                <a:solidFill>
                  <a:srgbClr val="FFFF66"/>
                </a:solidFill>
                <a:latin typeface="Arial" charset="0"/>
              </a:defRPr>
            </a:lvl9pPr>
          </a:lstStyle>
          <a:p>
            <a:pPr eaLnBrk="1" hangingPunct="1"/>
            <a:fld id="{25DBB3D8-6CAF-4912-A7BE-964D6B5B87B2}" type="slidenum">
              <a:rPr lang="en-US" sz="1200" b="0" smtClean="0">
                <a:solidFill>
                  <a:schemeClr val="tx1"/>
                </a:solidFill>
              </a:rPr>
              <a:pPr eaLnBrk="1" hangingPunct="1"/>
              <a:t>75</a:t>
            </a:fld>
            <a:endParaRPr lang="en-US" sz="1200" b="0" smtClean="0">
              <a:solidFill>
                <a:schemeClr val="tx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2096069-0CF6-4704-9943-5355C0E1190C}" type="slidenum">
              <a:rPr lang="en-US"/>
              <a:pPr/>
              <a:t>76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1FBB5-3AC0-411D-A22B-830AD09E0080}" type="slidenum">
              <a:rPr lang="en-US"/>
              <a:pPr/>
              <a:t>77</a:t>
            </a:fld>
            <a:endParaRPr lang="en-US"/>
          </a:p>
        </p:txBody>
      </p:sp>
      <p:sp>
        <p:nvSpPr>
          <p:cNvPr id="3855362" name="Rectangle 2"/>
          <p:cNvSpPr>
            <a:spLocks noGrp="1" noRot="1" noChangeAspect="1" noChangeArrowheads="1" noTextEdit="1"/>
          </p:cNvSpPr>
          <p:nvPr>
            <p:ph type="sldImg"/>
          </p:nvPr>
        </p:nvSpPr>
        <p:spPr>
          <a:ln/>
        </p:spPr>
      </p:sp>
      <p:sp>
        <p:nvSpPr>
          <p:cNvPr id="3855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5B14BD-8826-45CD-BC75-C1BEA672BAF4}" type="slidenum">
              <a:rPr lang="en-US"/>
              <a:pPr/>
              <a:t>78</a:t>
            </a:fld>
            <a:endParaRPr lang="en-US"/>
          </a:p>
        </p:txBody>
      </p:sp>
      <p:sp>
        <p:nvSpPr>
          <p:cNvPr id="4087810" name="Rectangle 2"/>
          <p:cNvSpPr>
            <a:spLocks noGrp="1" noRot="1" noChangeAspect="1" noChangeArrowheads="1" noTextEdit="1"/>
          </p:cNvSpPr>
          <p:nvPr>
            <p:ph type="sldImg"/>
          </p:nvPr>
        </p:nvSpPr>
        <p:spPr>
          <a:ln/>
        </p:spPr>
      </p:sp>
      <p:sp>
        <p:nvSpPr>
          <p:cNvPr id="408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DC96AF-7DF5-4EA3-ACCC-307093447AD4}" type="slidenum">
              <a:rPr lang="en-US"/>
              <a:pPr/>
              <a:t>79</a:t>
            </a:fld>
            <a:endParaRPr lang="en-US"/>
          </a:p>
        </p:txBody>
      </p:sp>
      <p:sp>
        <p:nvSpPr>
          <p:cNvPr id="3885058" name="Rectangle 2"/>
          <p:cNvSpPr>
            <a:spLocks noGrp="1" noRot="1" noChangeAspect="1" noChangeArrowheads="1" noTextEdit="1"/>
          </p:cNvSpPr>
          <p:nvPr>
            <p:ph type="sldImg"/>
          </p:nvPr>
        </p:nvSpPr>
        <p:spPr>
          <a:ln/>
        </p:spPr>
      </p:sp>
      <p:sp>
        <p:nvSpPr>
          <p:cNvPr id="388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510E46-9EF0-4027-AD04-E3B966610184}" type="slidenum">
              <a:rPr lang="en-US"/>
              <a:pPr/>
              <a:t>80</a:t>
            </a:fld>
            <a:endParaRPr lang="en-US"/>
          </a:p>
        </p:txBody>
      </p:sp>
      <p:sp>
        <p:nvSpPr>
          <p:cNvPr id="3887106" name="Rectangle 2"/>
          <p:cNvSpPr>
            <a:spLocks noGrp="1" noRot="1" noChangeAspect="1" noChangeArrowheads="1" noTextEdit="1"/>
          </p:cNvSpPr>
          <p:nvPr>
            <p:ph type="sldImg"/>
          </p:nvPr>
        </p:nvSpPr>
        <p:spPr>
          <a:ln/>
        </p:spPr>
      </p:sp>
      <p:sp>
        <p:nvSpPr>
          <p:cNvPr id="388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80A1FEF-B190-4E12-96D8-4561F91073D5}" type="slidenum">
              <a:rPr lang="en-US" smtClean="0">
                <a:solidFill>
                  <a:prstClr val="black"/>
                </a:solidFill>
              </a:rPr>
              <a:pPr/>
              <a:t>81</a:t>
            </a:fld>
            <a:endParaRPr lang="en-US" smtClean="0">
              <a:solidFill>
                <a:prstClr val="black"/>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smtClean="0">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80A1FEF-B190-4E12-96D8-4561F91073D5}" type="slidenum">
              <a:rPr lang="en-US" smtClean="0">
                <a:solidFill>
                  <a:prstClr val="black"/>
                </a:solidFill>
              </a:rPr>
              <a:pPr/>
              <a:t>82</a:t>
            </a:fld>
            <a:endParaRPr lang="en-US" smtClean="0">
              <a:solidFill>
                <a:prstClr val="black"/>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smtClean="0">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24C9D9-86F6-4269-8B41-24ACBA7DB094}" type="slidenum">
              <a:rPr lang="en-US"/>
              <a:pPr/>
              <a:t>83</a:t>
            </a:fld>
            <a:endParaRPr lang="en-US"/>
          </a:p>
        </p:txBody>
      </p:sp>
      <p:sp>
        <p:nvSpPr>
          <p:cNvPr id="3857410" name="Rectangle 2"/>
          <p:cNvSpPr>
            <a:spLocks noGrp="1" noRot="1" noChangeAspect="1" noChangeArrowheads="1" noTextEdit="1"/>
          </p:cNvSpPr>
          <p:nvPr>
            <p:ph type="sldImg"/>
          </p:nvPr>
        </p:nvSpPr>
        <p:spPr>
          <a:ln/>
        </p:spPr>
      </p:sp>
      <p:sp>
        <p:nvSpPr>
          <p:cNvPr id="385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BEA610-0409-4FC8-8D35-092C34AA09F9}" type="slidenum">
              <a:rPr lang="en-US"/>
              <a:pPr/>
              <a:t>84</a:t>
            </a:fld>
            <a:endParaRPr lang="en-US"/>
          </a:p>
        </p:txBody>
      </p:sp>
      <p:sp>
        <p:nvSpPr>
          <p:cNvPr id="3859458" name="Rectangle 2"/>
          <p:cNvSpPr>
            <a:spLocks noGrp="1" noRot="1" noChangeAspect="1" noChangeArrowheads="1" noTextEdit="1"/>
          </p:cNvSpPr>
          <p:nvPr>
            <p:ph type="sldImg"/>
          </p:nvPr>
        </p:nvSpPr>
        <p:spPr>
          <a:ln/>
        </p:spPr>
      </p:sp>
      <p:sp>
        <p:nvSpPr>
          <p:cNvPr id="385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6A768-6455-446C-81EA-43928E133FCC}" type="slidenum">
              <a:rPr lang="en-US">
                <a:solidFill>
                  <a:prstClr val="black"/>
                </a:solidFill>
              </a:rPr>
              <a:pPr/>
              <a:t>8</a:t>
            </a:fld>
            <a:endParaRPr lang="en-US">
              <a:solidFill>
                <a:prstClr val="black"/>
              </a:solidFill>
            </a:endParaRPr>
          </a:p>
        </p:txBody>
      </p:sp>
      <p:sp>
        <p:nvSpPr>
          <p:cNvPr id="4419586" name="Rectangle 2"/>
          <p:cNvSpPr>
            <a:spLocks noGrp="1" noRot="1" noChangeAspect="1" noChangeArrowheads="1" noTextEdit="1"/>
          </p:cNvSpPr>
          <p:nvPr>
            <p:ph type="sldImg"/>
          </p:nvPr>
        </p:nvSpPr>
        <p:spPr>
          <a:ln/>
        </p:spPr>
      </p:sp>
      <p:sp>
        <p:nvSpPr>
          <p:cNvPr id="441958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91AF8D-FB68-457C-9A82-4D05B49BB8AC}" type="slidenum">
              <a:rPr lang="en-US"/>
              <a:pPr/>
              <a:t>85</a:t>
            </a:fld>
            <a:endParaRPr lang="en-US"/>
          </a:p>
        </p:txBody>
      </p:sp>
      <p:sp>
        <p:nvSpPr>
          <p:cNvPr id="3861506" name="Rectangle 2"/>
          <p:cNvSpPr>
            <a:spLocks noGrp="1" noRot="1" noChangeAspect="1" noChangeArrowheads="1" noTextEdit="1"/>
          </p:cNvSpPr>
          <p:nvPr>
            <p:ph type="sldImg"/>
          </p:nvPr>
        </p:nvSpPr>
        <p:spPr>
          <a:ln/>
        </p:spPr>
      </p:sp>
      <p:sp>
        <p:nvSpPr>
          <p:cNvPr id="386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EC85E-C54C-4BA3-A025-BB7CC91D297D}" type="slidenum">
              <a:rPr lang="en-US"/>
              <a:pPr/>
              <a:t>86</a:t>
            </a:fld>
            <a:endParaRPr lang="en-US"/>
          </a:p>
        </p:txBody>
      </p:sp>
      <p:sp>
        <p:nvSpPr>
          <p:cNvPr id="4738050" name="Rectangle 2"/>
          <p:cNvSpPr>
            <a:spLocks noGrp="1" noRot="1" noChangeAspect="1" noChangeArrowheads="1" noTextEdit="1"/>
          </p:cNvSpPr>
          <p:nvPr>
            <p:ph type="sldImg"/>
          </p:nvPr>
        </p:nvSpPr>
        <p:spPr>
          <a:ln/>
        </p:spPr>
      </p:sp>
      <p:sp>
        <p:nvSpPr>
          <p:cNvPr id="473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FE622-6283-424A-B951-4649D88F87A3}" type="slidenum">
              <a:rPr lang="en-US"/>
              <a:pPr/>
              <a:t>87</a:t>
            </a:fld>
            <a:endParaRPr lang="en-US"/>
          </a:p>
        </p:txBody>
      </p:sp>
      <p:sp>
        <p:nvSpPr>
          <p:cNvPr id="4740098" name="Rectangle 2"/>
          <p:cNvSpPr>
            <a:spLocks noGrp="1" noRot="1" noChangeAspect="1" noChangeArrowheads="1" noTextEdit="1"/>
          </p:cNvSpPr>
          <p:nvPr>
            <p:ph type="sldImg"/>
          </p:nvPr>
        </p:nvSpPr>
        <p:spPr>
          <a:ln/>
        </p:spPr>
      </p:sp>
      <p:sp>
        <p:nvSpPr>
          <p:cNvPr id="4740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FC0140-3CAA-4EE2-9D76-169D338AF745}" type="slidenum">
              <a:rPr lang="en-US"/>
              <a:pPr/>
              <a:t>88</a:t>
            </a:fld>
            <a:endParaRPr lang="en-US"/>
          </a:p>
        </p:txBody>
      </p:sp>
      <p:sp>
        <p:nvSpPr>
          <p:cNvPr id="3083266" name="Rectangle 2"/>
          <p:cNvSpPr>
            <a:spLocks noGrp="1" noRot="1" noChangeAspect="1" noChangeArrowheads="1" noTextEdit="1"/>
          </p:cNvSpPr>
          <p:nvPr>
            <p:ph type="sldImg"/>
          </p:nvPr>
        </p:nvSpPr>
        <p:spPr>
          <a:ln/>
        </p:spPr>
      </p:sp>
      <p:sp>
        <p:nvSpPr>
          <p:cNvPr id="3083267" name="Rectangle 3"/>
          <p:cNvSpPr>
            <a:spLocks noGrp="1" noChangeArrowheads="1"/>
          </p:cNvSpPr>
          <p:nvPr>
            <p:ph type="body" idx="1"/>
          </p:nvPr>
        </p:nvSpPr>
        <p:spPr/>
        <p:txBody>
          <a:bodyPr/>
          <a:lstStyle/>
          <a:p>
            <a:r>
              <a:rPr lang="en-US"/>
              <a:t>Building the physical and human infrastructure that puts human relationships at the center of our care.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5D70B6-9EF1-4A74-89B7-31D1A908B6A3}" type="slidenum">
              <a:rPr lang="en-US"/>
              <a:pPr/>
              <a:t>89</a:t>
            </a:fld>
            <a:endParaRPr lang="en-US"/>
          </a:p>
        </p:txBody>
      </p:sp>
      <p:sp>
        <p:nvSpPr>
          <p:cNvPr id="2939906" name="Rectangle 2"/>
          <p:cNvSpPr>
            <a:spLocks noGrp="1" noRot="1" noChangeAspect="1" noChangeArrowheads="1" noTextEdit="1"/>
          </p:cNvSpPr>
          <p:nvPr>
            <p:ph type="sldImg"/>
          </p:nvPr>
        </p:nvSpPr>
        <p:spPr>
          <a:ln/>
        </p:spPr>
      </p:sp>
      <p:sp>
        <p:nvSpPr>
          <p:cNvPr id="2939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FB1BEA-8D33-4A86-B9ED-E0D41A734F72}" type="slidenum">
              <a:rPr lang="en-US"/>
              <a:pPr/>
              <a:t>90</a:t>
            </a:fld>
            <a:endParaRPr lang="en-US"/>
          </a:p>
        </p:txBody>
      </p:sp>
      <p:sp>
        <p:nvSpPr>
          <p:cNvPr id="4433922" name="Rectangle 2"/>
          <p:cNvSpPr>
            <a:spLocks noGrp="1" noRot="1" noChangeAspect="1" noChangeArrowheads="1" noTextEdit="1"/>
          </p:cNvSpPr>
          <p:nvPr>
            <p:ph type="sldImg"/>
          </p:nvPr>
        </p:nvSpPr>
        <p:spPr>
          <a:ln/>
        </p:spPr>
      </p:sp>
      <p:sp>
        <p:nvSpPr>
          <p:cNvPr id="4433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955397-609D-4E96-82EB-6C414FEDB300}" type="slidenum">
              <a:rPr lang="en-US"/>
              <a:pPr/>
              <a:t>91</a:t>
            </a:fld>
            <a:endParaRPr lang="en-US"/>
          </a:p>
        </p:txBody>
      </p:sp>
      <p:sp>
        <p:nvSpPr>
          <p:cNvPr id="4378626" name="Rectangle 2"/>
          <p:cNvSpPr>
            <a:spLocks noGrp="1" noRot="1" noChangeAspect="1" noChangeArrowheads="1" noTextEdit="1"/>
          </p:cNvSpPr>
          <p:nvPr>
            <p:ph type="sldImg"/>
          </p:nvPr>
        </p:nvSpPr>
        <p:spPr>
          <a:ln/>
        </p:spPr>
      </p:sp>
      <p:sp>
        <p:nvSpPr>
          <p:cNvPr id="4378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E942E3-FC58-4552-BDFE-AFC901E82D98}" type="slidenum">
              <a:rPr lang="en-US"/>
              <a:pPr/>
              <a:t>92</a:t>
            </a:fld>
            <a:endParaRPr lang="en-US"/>
          </a:p>
        </p:txBody>
      </p:sp>
      <p:sp>
        <p:nvSpPr>
          <p:cNvPr id="4380674" name="Rectangle 2"/>
          <p:cNvSpPr>
            <a:spLocks noGrp="1" noRot="1" noChangeAspect="1" noChangeArrowheads="1" noTextEdit="1"/>
          </p:cNvSpPr>
          <p:nvPr>
            <p:ph type="sldImg"/>
          </p:nvPr>
        </p:nvSpPr>
        <p:spPr>
          <a:ln/>
        </p:spPr>
      </p:sp>
      <p:sp>
        <p:nvSpPr>
          <p:cNvPr id="4380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EA7C43-FBA6-44CC-AABC-9F9FFEDCA374}" type="slidenum">
              <a:rPr lang="en-US"/>
              <a:pPr/>
              <a:t>93</a:t>
            </a:fld>
            <a:endParaRPr lang="en-US"/>
          </a:p>
        </p:txBody>
      </p:sp>
      <p:sp>
        <p:nvSpPr>
          <p:cNvPr id="4382722" name="Rectangle 2"/>
          <p:cNvSpPr>
            <a:spLocks noGrp="1" noRot="1" noChangeAspect="1" noChangeArrowheads="1" noTextEdit="1"/>
          </p:cNvSpPr>
          <p:nvPr>
            <p:ph type="sldImg"/>
          </p:nvPr>
        </p:nvSpPr>
        <p:spPr>
          <a:ln/>
        </p:spPr>
      </p:sp>
      <p:sp>
        <p:nvSpPr>
          <p:cNvPr id="4382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433583-8D5D-4788-90C4-87BFE4058355}" type="slidenum">
              <a:rPr lang="en-US"/>
              <a:pPr/>
              <a:t>94</a:t>
            </a:fld>
            <a:endParaRPr lang="en-US"/>
          </a:p>
        </p:txBody>
      </p:sp>
      <p:sp>
        <p:nvSpPr>
          <p:cNvPr id="4384770" name="Rectangle 2"/>
          <p:cNvSpPr>
            <a:spLocks noGrp="1" noRot="1" noChangeAspect="1" noChangeArrowheads="1" noTextEdit="1"/>
          </p:cNvSpPr>
          <p:nvPr>
            <p:ph type="sldImg"/>
          </p:nvPr>
        </p:nvSpPr>
        <p:spPr>
          <a:ln/>
        </p:spPr>
      </p:sp>
      <p:sp>
        <p:nvSpPr>
          <p:cNvPr id="4384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6169D4-596D-4116-B668-58DE16823D54}" type="slidenum">
              <a:rPr lang="en-US"/>
              <a:pPr/>
              <a:t>9</a:t>
            </a:fld>
            <a:endParaRPr lang="en-US"/>
          </a:p>
        </p:txBody>
      </p:sp>
      <p:sp>
        <p:nvSpPr>
          <p:cNvPr id="4270082" name="Rectangle 2"/>
          <p:cNvSpPr>
            <a:spLocks noGrp="1" noRot="1" noChangeAspect="1" noChangeArrowheads="1" noTextEdit="1"/>
          </p:cNvSpPr>
          <p:nvPr>
            <p:ph type="sldImg"/>
          </p:nvPr>
        </p:nvSpPr>
        <p:spPr>
          <a:ln/>
        </p:spPr>
      </p:sp>
      <p:sp>
        <p:nvSpPr>
          <p:cNvPr id="4270083" name="Rectangle 3"/>
          <p:cNvSpPr>
            <a:spLocks noGrp="1" noChangeArrowheads="1"/>
          </p:cNvSpPr>
          <p:nvPr>
            <p:ph type="body" idx="1"/>
          </p:nvPr>
        </p:nvSpPr>
        <p:spPr/>
        <p:txBody>
          <a:bodyPr/>
          <a:lstStyle/>
          <a:p>
            <a:r>
              <a:rPr lang="en-US"/>
              <a:t>You can go to the NCQA website and find a 37 page document with 171 criteria…</a:t>
            </a:r>
          </a:p>
          <a:p>
            <a:endParaRPr lang="en-US"/>
          </a:p>
          <a:p>
            <a:r>
              <a:rPr lang="en-US"/>
              <a:t>High tech vs high touch;</a:t>
            </a:r>
          </a:p>
          <a:p>
            <a:r>
              <a:rPr lang="en-US"/>
              <a:t>Need care management and care navigation and creation of a therapeutic environement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41F20E-0EB0-4CB2-B786-2E6272CB0EF9}" type="slidenum">
              <a:rPr lang="en-US"/>
              <a:pPr/>
              <a:t>95</a:t>
            </a:fld>
            <a:endParaRPr lang="en-US"/>
          </a:p>
        </p:txBody>
      </p:sp>
      <p:sp>
        <p:nvSpPr>
          <p:cNvPr id="4386818" name="Rectangle 2"/>
          <p:cNvSpPr>
            <a:spLocks noGrp="1" noRot="1" noChangeAspect="1" noChangeArrowheads="1" noTextEdit="1"/>
          </p:cNvSpPr>
          <p:nvPr>
            <p:ph type="sldImg"/>
          </p:nvPr>
        </p:nvSpPr>
        <p:spPr>
          <a:ln/>
        </p:spPr>
      </p:sp>
      <p:sp>
        <p:nvSpPr>
          <p:cNvPr id="4386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9D1AF-37DB-4A6E-A954-4341CC19430E}" type="slidenum">
              <a:rPr lang="en-US"/>
              <a:pPr/>
              <a:t>96</a:t>
            </a:fld>
            <a:endParaRPr lang="en-US"/>
          </a:p>
        </p:txBody>
      </p:sp>
      <p:sp>
        <p:nvSpPr>
          <p:cNvPr id="4388866" name="Rectangle 2"/>
          <p:cNvSpPr>
            <a:spLocks noGrp="1" noRot="1" noChangeAspect="1" noChangeArrowheads="1" noTextEdit="1"/>
          </p:cNvSpPr>
          <p:nvPr>
            <p:ph type="sldImg"/>
          </p:nvPr>
        </p:nvSpPr>
        <p:spPr>
          <a:ln/>
        </p:spPr>
      </p:sp>
      <p:sp>
        <p:nvSpPr>
          <p:cNvPr id="4388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FE9E65-7EBC-40CA-BCC3-B833FBA57E2B}" type="slidenum">
              <a:rPr lang="en-US"/>
              <a:pPr/>
              <a:t>97</a:t>
            </a:fld>
            <a:endParaRPr lang="en-US"/>
          </a:p>
        </p:txBody>
      </p:sp>
      <p:sp>
        <p:nvSpPr>
          <p:cNvPr id="4390914" name="Rectangle 2"/>
          <p:cNvSpPr>
            <a:spLocks noGrp="1" noRot="1" noChangeAspect="1" noChangeArrowheads="1" noTextEdit="1"/>
          </p:cNvSpPr>
          <p:nvPr>
            <p:ph type="sldImg"/>
          </p:nvPr>
        </p:nvSpPr>
        <p:spPr>
          <a:ln/>
        </p:spPr>
      </p:sp>
      <p:sp>
        <p:nvSpPr>
          <p:cNvPr id="4390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D3E00-8497-4238-BB96-77D4F6B8ADB2}" type="slidenum">
              <a:rPr lang="en-US"/>
              <a:pPr/>
              <a:t>98</a:t>
            </a:fld>
            <a:endParaRPr lang="en-US"/>
          </a:p>
        </p:txBody>
      </p:sp>
      <p:sp>
        <p:nvSpPr>
          <p:cNvPr id="4419586" name="Rectangle 2"/>
          <p:cNvSpPr>
            <a:spLocks noGrp="1" noRot="1" noChangeAspect="1" noChangeArrowheads="1" noTextEdit="1"/>
          </p:cNvSpPr>
          <p:nvPr>
            <p:ph type="sldImg"/>
          </p:nvPr>
        </p:nvSpPr>
        <p:spPr>
          <a:ln/>
        </p:spPr>
      </p:sp>
      <p:sp>
        <p:nvSpPr>
          <p:cNvPr id="441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64FD1-3CFF-4D0D-AF3E-7B234C216705}" type="slidenum">
              <a:rPr lang="en-US"/>
              <a:pPr/>
              <a:t>99</a:t>
            </a:fld>
            <a:endParaRPr lang="en-US"/>
          </a:p>
        </p:txBody>
      </p:sp>
      <p:sp>
        <p:nvSpPr>
          <p:cNvPr id="4392962" name="Rectangle 2"/>
          <p:cNvSpPr>
            <a:spLocks noGrp="1" noRot="1" noChangeAspect="1" noChangeArrowheads="1" noTextEdit="1"/>
          </p:cNvSpPr>
          <p:nvPr>
            <p:ph type="sldImg"/>
          </p:nvPr>
        </p:nvSpPr>
        <p:spPr>
          <a:ln/>
        </p:spPr>
      </p:sp>
      <p:sp>
        <p:nvSpPr>
          <p:cNvPr id="4392963" name="Rectangle 3"/>
          <p:cNvSpPr>
            <a:spLocks noGrp="1" noChangeArrowheads="1"/>
          </p:cNvSpPr>
          <p:nvPr>
            <p:ph type="body" idx="1"/>
          </p:nvPr>
        </p:nvSpPr>
        <p:spPr/>
        <p:txBody>
          <a:bodyPr/>
          <a:lstStyle/>
          <a:p>
            <a:r>
              <a:rPr lang="en-US"/>
              <a:t>Patient whom I only knew for her fibromyalgia and obesity. </a:t>
            </a:r>
          </a:p>
          <a:p>
            <a:r>
              <a:rPr lang="en-US"/>
              <a:t>Pt gave permission for use of this slide, with her diagnosis and picture, on 10.14.08</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A5C98E-49DA-4873-8BFE-ED2B5154183F}" type="slidenum">
              <a:rPr lang="en-US"/>
              <a:pPr/>
              <a:t>100</a:t>
            </a:fld>
            <a:endParaRPr lang="en-US"/>
          </a:p>
        </p:txBody>
      </p:sp>
      <p:sp>
        <p:nvSpPr>
          <p:cNvPr id="4395010" name="Rectangle 2"/>
          <p:cNvSpPr>
            <a:spLocks noGrp="1" noRot="1" noChangeAspect="1" noChangeArrowheads="1" noTextEdit="1"/>
          </p:cNvSpPr>
          <p:nvPr>
            <p:ph type="sldImg"/>
          </p:nvPr>
        </p:nvSpPr>
        <p:spPr>
          <a:ln/>
        </p:spPr>
      </p:sp>
      <p:sp>
        <p:nvSpPr>
          <p:cNvPr id="4395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BEB405-1A82-49A3-9C02-F26BCD0459C3}" type="slidenum">
              <a:rPr lang="en-US"/>
              <a:pPr/>
              <a:t>101</a:t>
            </a:fld>
            <a:endParaRPr lang="en-US"/>
          </a:p>
        </p:txBody>
      </p:sp>
      <p:sp>
        <p:nvSpPr>
          <p:cNvPr id="4397058" name="Rectangle 2"/>
          <p:cNvSpPr>
            <a:spLocks noGrp="1" noRot="1" noChangeAspect="1" noChangeArrowheads="1" noTextEdit="1"/>
          </p:cNvSpPr>
          <p:nvPr>
            <p:ph type="sldImg"/>
          </p:nvPr>
        </p:nvSpPr>
        <p:spPr>
          <a:ln/>
        </p:spPr>
      </p:sp>
      <p:sp>
        <p:nvSpPr>
          <p:cNvPr id="4397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CEA4F9-BDFD-4EE5-92E8-5091EF5DC949}" type="slidenum">
              <a:rPr lang="en-US"/>
              <a:pPr/>
              <a:t>102</a:t>
            </a:fld>
            <a:endParaRPr lang="en-US"/>
          </a:p>
        </p:txBody>
      </p:sp>
      <p:sp>
        <p:nvSpPr>
          <p:cNvPr id="4399106" name="Rectangle 2"/>
          <p:cNvSpPr>
            <a:spLocks noGrp="1" noRot="1" noChangeAspect="1" noChangeArrowheads="1" noTextEdit="1"/>
          </p:cNvSpPr>
          <p:nvPr>
            <p:ph type="sldImg"/>
          </p:nvPr>
        </p:nvSpPr>
        <p:spPr>
          <a:ln/>
        </p:spPr>
      </p:sp>
      <p:sp>
        <p:nvSpPr>
          <p:cNvPr id="4399107" name="Rectangle 3"/>
          <p:cNvSpPr>
            <a:spLocks noGrp="1" noChangeArrowheads="1"/>
          </p:cNvSpPr>
          <p:nvPr>
            <p:ph type="body" idx="1"/>
          </p:nvPr>
        </p:nvSpPr>
        <p:spPr/>
        <p:txBody>
          <a:bodyPr/>
          <a:lstStyle/>
          <a:p>
            <a:r>
              <a:rPr lang="en-US"/>
              <a:t>Dr. Bjork: physicist, taught computer science in college; developed MS; invented several adaptive devices to help, including a lift device that can go on the door jam of a hotel (and that folds up into a suitcase) for traveling; it is under patent with UW; can move his chair, tilt the chair, and surf the internet using his lower lip on the cork ball; has a microphone head set and an amplifier that he uses to make his speech audible. Has written two books since being quadriplegic on the intersection of science and religion; MAHP covered the cost of his wheelchair; has a g-tube now, he and his wife are eternally optimistic and said the only change for them is that they will now have to remind his grown sons (4) that they can’t pick him up and throw him in the water. UW Platteville has a lift into the pool that he would love to use, it would drop him down into the water for the sensation of it, he used to love to swim.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B60C19-F7F4-4BD4-B23E-CB97D8979FDD}" type="slidenum">
              <a:rPr lang="en-US"/>
              <a:pPr/>
              <a:t>103</a:t>
            </a:fld>
            <a:endParaRPr lang="en-US"/>
          </a:p>
        </p:txBody>
      </p:sp>
      <p:sp>
        <p:nvSpPr>
          <p:cNvPr id="4401154" name="Rectangle 2"/>
          <p:cNvSpPr>
            <a:spLocks noGrp="1" noRot="1" noChangeAspect="1" noChangeArrowheads="1" noTextEdit="1"/>
          </p:cNvSpPr>
          <p:nvPr>
            <p:ph type="sldImg"/>
          </p:nvPr>
        </p:nvSpPr>
        <p:spPr>
          <a:ln/>
        </p:spPr>
      </p:sp>
      <p:sp>
        <p:nvSpPr>
          <p:cNvPr id="4401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73ECA-5A95-4FD1-A719-49C9D39F973C}" type="slidenum">
              <a:rPr lang="en-US"/>
              <a:pPr/>
              <a:t>104</a:t>
            </a:fld>
            <a:endParaRPr lang="en-US"/>
          </a:p>
        </p:txBody>
      </p:sp>
      <p:sp>
        <p:nvSpPr>
          <p:cNvPr id="4421634" name="Rectangle 2"/>
          <p:cNvSpPr>
            <a:spLocks noGrp="1" noRot="1" noChangeAspect="1" noChangeArrowheads="1" noTextEdit="1"/>
          </p:cNvSpPr>
          <p:nvPr>
            <p:ph type="sldImg"/>
          </p:nvPr>
        </p:nvSpPr>
        <p:spPr>
          <a:ln/>
        </p:spPr>
      </p:sp>
      <p:sp>
        <p:nvSpPr>
          <p:cNvPr id="44216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0825" cy="6850063"/>
            <a:chOff x="0" y="0"/>
            <a:chExt cx="5758" cy="4315"/>
          </a:xfrm>
        </p:grpSpPr>
        <p:grpSp>
          <p:nvGrpSpPr>
            <p:cNvPr id="37891" name="Group 3"/>
            <p:cNvGrpSpPr>
              <a:grpSpLocks/>
            </p:cNvGrpSpPr>
            <p:nvPr userDrawn="1"/>
          </p:nvGrpSpPr>
          <p:grpSpPr bwMode="auto">
            <a:xfrm>
              <a:off x="1728" y="2230"/>
              <a:ext cx="4027" cy="2085"/>
              <a:chOff x="1728" y="2230"/>
              <a:chExt cx="4027" cy="2085"/>
            </a:xfrm>
          </p:grpSpPr>
          <p:sp>
            <p:nvSpPr>
              <p:cNvPr id="37892"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37893"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37894"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37895"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37896"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37897"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37898"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37899" name="Rectangle 11"/>
          <p:cNvSpPr>
            <a:spLocks noGrp="1" noChangeArrowheads="1"/>
          </p:cNvSpPr>
          <p:nvPr>
            <p:ph type="ctrTitle" sz="quarter"/>
          </p:nvPr>
        </p:nvSpPr>
        <p:spPr>
          <a:xfrm>
            <a:off x="685800" y="1736725"/>
            <a:ext cx="7772400" cy="1920875"/>
          </a:xfrm>
        </p:spPr>
        <p:txBody>
          <a:bodyPr/>
          <a:lstStyle>
            <a:lvl1pPr>
              <a:defRPr sz="5400"/>
            </a:lvl1pPr>
          </a:lstStyle>
          <a:p>
            <a:r>
              <a:rPr lang="en-US"/>
              <a:t>Click to edit Master title style</a:t>
            </a:r>
          </a:p>
        </p:txBody>
      </p:sp>
      <p:sp>
        <p:nvSpPr>
          <p:cNvPr id="37900" name="Rectangle 12"/>
          <p:cNvSpPr>
            <a:spLocks noGrp="1" noChangeArrowheads="1"/>
          </p:cNvSpPr>
          <p:nvPr>
            <p:ph type="subTitle" sz="quarter" idx="1"/>
          </p:nvPr>
        </p:nvSpPr>
        <p:spPr>
          <a:xfrm>
            <a:off x="15240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7901" name="Rectangle 13"/>
          <p:cNvSpPr>
            <a:spLocks noGrp="1" noChangeArrowheads="1"/>
          </p:cNvSpPr>
          <p:nvPr>
            <p:ph type="dt" sz="quarter" idx="2"/>
          </p:nvPr>
        </p:nvSpPr>
        <p:spPr>
          <a:xfrm>
            <a:off x="457200" y="6248400"/>
            <a:ext cx="2133600" cy="476250"/>
          </a:xfrm>
        </p:spPr>
        <p:txBody>
          <a:bodyPr lIns="0" rIns="0"/>
          <a:lstStyle>
            <a:lvl1pPr>
              <a:defRPr/>
            </a:lvl1pPr>
          </a:lstStyle>
          <a:p>
            <a:endParaRPr lang="en-US"/>
          </a:p>
        </p:txBody>
      </p:sp>
      <p:sp>
        <p:nvSpPr>
          <p:cNvPr id="37902"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37903" name="Rectangle 15"/>
          <p:cNvSpPr>
            <a:spLocks noGrp="1" noChangeArrowheads="1"/>
          </p:cNvSpPr>
          <p:nvPr>
            <p:ph type="sldNum" sz="quarter" idx="4"/>
          </p:nvPr>
        </p:nvSpPr>
        <p:spPr>
          <a:xfrm>
            <a:off x="6553200" y="6254750"/>
            <a:ext cx="2133600" cy="476250"/>
          </a:xfrm>
        </p:spPr>
        <p:txBody>
          <a:bodyPr/>
          <a:lstStyle>
            <a:lvl1pPr>
              <a:defRPr/>
            </a:lvl1pPr>
          </a:lstStyle>
          <a:p>
            <a:fld id="{E09F318C-320F-4BFD-88F1-AD541D97762A}" type="slidenum">
              <a:rPr lang="en-US"/>
              <a:pPr/>
              <a:t>‹#›</a:t>
            </a:fld>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2365116D-7A95-4B8C-BB0D-5F3B2D6AC85F}"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0139AAC-5AB9-4498-8854-693EC9BDCE88}"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98638"/>
            <a:ext cx="8229600" cy="4525962"/>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2445E56A-8E3A-4553-ABD6-E8502730F938}" type="slidenum">
              <a:rPr lang="en-US"/>
              <a:pPr/>
              <a:t>‹#›</a:t>
            </a:fld>
            <a:endParaRPr lang="en-US"/>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03BC85-1508-475C-AF9B-A409829231AE}" type="slidenum">
              <a:rPr lang="en-US"/>
              <a:pPr/>
              <a:t>‹#›</a:t>
            </a:fld>
            <a:endParaRPr lang="en-US"/>
          </a:p>
        </p:txBody>
      </p:sp>
    </p:spTree>
  </p:cSld>
  <p:clrMapOvr>
    <a:masterClrMapping/>
  </p:clrMapOvr>
  <p:transition xmlns:p14="http://schemas.microsoft.com/office/powerpoint/2010/mai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95AD3B-B0C9-40FC-A845-6EDA580A53DE}" type="slidenum">
              <a:rPr lang="en-US"/>
              <a:pPr/>
              <a:t>‹#›</a:t>
            </a:fld>
            <a:endParaRPr lang="en-US"/>
          </a:p>
        </p:txBody>
      </p:sp>
    </p:spTree>
  </p:cSld>
  <p:clrMapOvr>
    <a:masterClrMapping/>
  </p:clrMapOvr>
  <p:transition xmlns:p14="http://schemas.microsoft.com/office/powerpoint/2010/mai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D44075-1F2E-4C15-96AD-4B3215A298B7}" type="slidenum">
              <a:rPr lang="en-US"/>
              <a:pPr/>
              <a:t>‹#›</a:t>
            </a:fld>
            <a:endParaRPr lang="en-US"/>
          </a:p>
        </p:txBody>
      </p:sp>
    </p:spTree>
  </p:cSld>
  <p:clrMapOvr>
    <a:masterClrMapping/>
  </p:clrMapOvr>
  <p:transition xmlns:p14="http://schemas.microsoft.com/office/powerpoint/2010/mai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8FF3594-7168-4814-84AE-25C45B5DE328}" type="slidenum">
              <a:rPr lang="en-US"/>
              <a:pPr/>
              <a:t>‹#›</a:t>
            </a:fld>
            <a:endParaRPr lang="en-US"/>
          </a:p>
        </p:txBody>
      </p:sp>
    </p:spTree>
  </p:cSld>
  <p:clrMapOvr>
    <a:masterClrMapping/>
  </p:clrMapOvr>
  <p:transition xmlns:p14="http://schemas.microsoft.com/office/powerpoint/2010/mai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20978DC-9C47-49B8-82A8-48CAAFF6510C}" type="slidenum">
              <a:rPr lang="en-US"/>
              <a:pPr/>
              <a:t>‹#›</a:t>
            </a:fld>
            <a:endParaRPr lang="en-US"/>
          </a:p>
        </p:txBody>
      </p:sp>
    </p:spTree>
  </p:cSld>
  <p:clrMapOvr>
    <a:masterClrMapping/>
  </p:clrMapOvr>
  <p:transition xmlns:p14="http://schemas.microsoft.com/office/powerpoint/2010/mai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0B976DD-2F67-4E74-B361-735517C05C7F}" type="slidenum">
              <a:rPr lang="en-US"/>
              <a:pPr/>
              <a:t>‹#›</a:t>
            </a:fld>
            <a:endParaRPr lang="en-US"/>
          </a:p>
        </p:txBody>
      </p:sp>
    </p:spTree>
  </p:cSld>
  <p:clrMapOvr>
    <a:masterClrMapping/>
  </p:clrMapOvr>
  <p:transition xmlns:p14="http://schemas.microsoft.com/office/powerpoint/2010/mai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6F35AA8-7C29-48B6-B99A-8C35C0EDF9A0}" type="slidenum">
              <a:rPr lang="en-US"/>
              <a:pPr/>
              <a:t>‹#›</a:t>
            </a:fld>
            <a:endParaRPr lang="en-US"/>
          </a:p>
        </p:txBody>
      </p:sp>
    </p:spTree>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D23E71C-F3A6-441F-BAC0-E7984AFEB768}"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F1C2105-917B-438F-AE5D-BDE91600A00F}" type="slidenum">
              <a:rPr lang="en-US"/>
              <a:pPr/>
              <a:t>‹#›</a:t>
            </a:fld>
            <a:endParaRPr lang="en-US"/>
          </a:p>
        </p:txBody>
      </p:sp>
    </p:spTree>
  </p:cSld>
  <p:clrMapOvr>
    <a:masterClrMapping/>
  </p:clrMapOvr>
  <p:transition xmlns:p14="http://schemas.microsoft.com/office/powerpoint/2010/mai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EA8272-48ED-4DC1-817B-055D929BD004}" type="slidenum">
              <a:rPr lang="en-US"/>
              <a:pPr/>
              <a:t>‹#›</a:t>
            </a:fld>
            <a:endParaRPr lang="en-US"/>
          </a:p>
        </p:txBody>
      </p:sp>
    </p:spTree>
  </p:cSld>
  <p:clrMapOvr>
    <a:masterClrMapping/>
  </p:clrMapOvr>
  <p:transition xmlns:p14="http://schemas.microsoft.com/office/powerpoint/2010/mai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022442-267A-4C7C-9572-B23D9A92E1E2}" type="slidenum">
              <a:rPr lang="en-US"/>
              <a:pPr/>
              <a:t>‹#›</a:t>
            </a:fld>
            <a:endParaRPr lang="en-US"/>
          </a:p>
        </p:txBody>
      </p:sp>
    </p:spTree>
  </p:cSld>
  <p:clrMapOvr>
    <a:masterClrMapping/>
  </p:clrMapOvr>
  <p:transition xmlns:p14="http://schemas.microsoft.com/office/powerpoint/2010/mai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7ED8E9-99C8-4384-BB82-C0CAB0C4320B}" type="slidenum">
              <a:rPr lang="en-US"/>
              <a:pPr/>
              <a:t>‹#›</a:t>
            </a:fld>
            <a:endParaRPr lang="en-US"/>
          </a:p>
        </p:txBody>
      </p:sp>
    </p:spTree>
  </p:cSld>
  <p:clrMapOvr>
    <a:masterClrMapping/>
  </p:clrMapOvr>
  <p:transition xmlns:p14="http://schemas.microsoft.com/office/powerpoint/2010/main" spd="slow"/>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37892"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37893"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37894"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37895"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37896"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37897"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37898"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37899" name="Rectangle 11"/>
          <p:cNvSpPr>
            <a:spLocks noGrp="1" noChangeArrowheads="1"/>
          </p:cNvSpPr>
          <p:nvPr>
            <p:ph type="ctrTitle" sz="quarter"/>
          </p:nvPr>
        </p:nvSpPr>
        <p:spPr>
          <a:xfrm>
            <a:off x="685800" y="1736725"/>
            <a:ext cx="7772400" cy="1920875"/>
          </a:xfrm>
        </p:spPr>
        <p:txBody>
          <a:bodyPr/>
          <a:lstStyle>
            <a:lvl1pPr>
              <a:defRPr sz="5400"/>
            </a:lvl1pPr>
          </a:lstStyle>
          <a:p>
            <a:r>
              <a:rPr lang="en-US"/>
              <a:t>Click to edit Master title style</a:t>
            </a:r>
          </a:p>
        </p:txBody>
      </p:sp>
      <p:sp>
        <p:nvSpPr>
          <p:cNvPr id="37900" name="Rectangle 12"/>
          <p:cNvSpPr>
            <a:spLocks noGrp="1" noChangeArrowheads="1"/>
          </p:cNvSpPr>
          <p:nvPr>
            <p:ph type="subTitle" sz="quarter" idx="1"/>
          </p:nvPr>
        </p:nvSpPr>
        <p:spPr>
          <a:xfrm>
            <a:off x="15240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7901" name="Rectangle 13"/>
          <p:cNvSpPr>
            <a:spLocks noGrp="1" noChangeArrowheads="1"/>
          </p:cNvSpPr>
          <p:nvPr>
            <p:ph type="dt" sz="quarter" idx="2"/>
          </p:nvPr>
        </p:nvSpPr>
        <p:spPr>
          <a:xfrm>
            <a:off x="457200" y="6248400"/>
            <a:ext cx="2133600" cy="476250"/>
          </a:xfrm>
        </p:spPr>
        <p:txBody>
          <a:bodyPr lIns="0" rIns="0"/>
          <a:lstStyle>
            <a:lvl1pPr>
              <a:defRPr/>
            </a:lvl1pPr>
          </a:lstStyle>
          <a:p>
            <a:endParaRPr lang="en-US"/>
          </a:p>
        </p:txBody>
      </p:sp>
      <p:sp>
        <p:nvSpPr>
          <p:cNvPr id="37902"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37903" name="Rectangle 15"/>
          <p:cNvSpPr>
            <a:spLocks noGrp="1" noChangeArrowheads="1"/>
          </p:cNvSpPr>
          <p:nvPr>
            <p:ph type="sldNum" sz="quarter" idx="4"/>
          </p:nvPr>
        </p:nvSpPr>
        <p:spPr>
          <a:xfrm>
            <a:off x="6553200" y="6254750"/>
            <a:ext cx="2133600" cy="476250"/>
          </a:xfrm>
        </p:spPr>
        <p:txBody>
          <a:bodyPr/>
          <a:lstStyle>
            <a:lvl1pPr>
              <a:defRPr/>
            </a:lvl1pPr>
          </a:lstStyle>
          <a:p>
            <a:fld id="{92991984-D99B-48ED-94FF-E4934E9D1ECD}"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1217F1B8-4EFB-4C09-BD21-5FAF9A9F178E}"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4800BAF-603A-4015-B8F6-6DF9781F5548}"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22D327E2-63E6-4E3E-9E25-805137A2B51F}"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128083D3-DC81-49F9-A479-FC928AA38B24}"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1437F5FA-3546-4963-B614-0425DCD94FD8}"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30E75A33-F5D0-4715-A14A-6CDEE978794F}"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E2E6BE1F-07F5-412A-ABEC-02A64F15A0AD}"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5D39D891-FCE4-421C-9BC8-4A303EE52B36}"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5F658C30-4913-4124-B3FA-004619C95CA4}"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718F442-AF92-4B5E-B07C-A5ABC894071E}"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A51C69B5-98F2-41AD-BD4A-DA85DB42E14A}"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Footer Placeholder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Slide Number Placeholder 10"/>
          <p:cNvSpPr>
            <a:spLocks noGrp="1" noChangeArrowheads="1"/>
          </p:cNvSpPr>
          <p:nvPr>
            <p:ph type="sldNum" sz="quarter" idx="12"/>
          </p:nvPr>
        </p:nvSpPr>
        <p:spPr>
          <a:ln/>
        </p:spPr>
        <p:txBody>
          <a:bodyPr/>
          <a:lstStyle>
            <a:lvl1pPr>
              <a:defRPr/>
            </a:lvl1pPr>
          </a:lstStyle>
          <a:p>
            <a:pPr>
              <a:defRPr/>
            </a:pPr>
            <a:fld id="{66999BEA-0632-4479-A586-94C5C94280C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96127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Footer Placeholder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Slide Number Placeholder 10"/>
          <p:cNvSpPr>
            <a:spLocks noGrp="1" noChangeArrowheads="1"/>
          </p:cNvSpPr>
          <p:nvPr>
            <p:ph type="sldNum" sz="quarter" idx="12"/>
          </p:nvPr>
        </p:nvSpPr>
        <p:spPr>
          <a:ln/>
        </p:spPr>
        <p:txBody>
          <a:bodyPr/>
          <a:lstStyle>
            <a:lvl1pPr>
              <a:defRPr/>
            </a:lvl1pPr>
          </a:lstStyle>
          <a:p>
            <a:pPr>
              <a:defRPr/>
            </a:pPr>
            <a:fld id="{D7CCE6AE-A375-4E42-A081-01E1B449E4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3283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Footer Placeholder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Slide Number Placeholder 10"/>
          <p:cNvSpPr>
            <a:spLocks noGrp="1" noChangeArrowheads="1"/>
          </p:cNvSpPr>
          <p:nvPr>
            <p:ph type="sldNum" sz="quarter" idx="12"/>
          </p:nvPr>
        </p:nvSpPr>
        <p:spPr>
          <a:ln/>
        </p:spPr>
        <p:txBody>
          <a:bodyPr/>
          <a:lstStyle>
            <a:lvl1pPr>
              <a:defRPr/>
            </a:lvl1pPr>
          </a:lstStyle>
          <a:p>
            <a:pPr>
              <a:defRPr/>
            </a:pPr>
            <a:fld id="{85394ACA-22F0-43F8-9DFE-EBA4644168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0087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Footer Placeholder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10"/>
          <p:cNvSpPr>
            <a:spLocks noGrp="1" noChangeArrowheads="1"/>
          </p:cNvSpPr>
          <p:nvPr>
            <p:ph type="sldNum" sz="quarter" idx="12"/>
          </p:nvPr>
        </p:nvSpPr>
        <p:spPr>
          <a:ln/>
        </p:spPr>
        <p:txBody>
          <a:bodyPr/>
          <a:lstStyle>
            <a:lvl1pPr>
              <a:defRPr/>
            </a:lvl1pPr>
          </a:lstStyle>
          <a:p>
            <a:pPr>
              <a:defRPr/>
            </a:pPr>
            <a:fld id="{CA3DFDB8-A13D-4977-80F8-227541BA6F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5854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Footer Placeholder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Slide Number Placeholder 10"/>
          <p:cNvSpPr>
            <a:spLocks noGrp="1" noChangeArrowheads="1"/>
          </p:cNvSpPr>
          <p:nvPr>
            <p:ph type="sldNum" sz="quarter" idx="12"/>
          </p:nvPr>
        </p:nvSpPr>
        <p:spPr>
          <a:ln/>
        </p:spPr>
        <p:txBody>
          <a:bodyPr/>
          <a:lstStyle>
            <a:lvl1pPr>
              <a:defRPr/>
            </a:lvl1pPr>
          </a:lstStyle>
          <a:p>
            <a:pPr>
              <a:defRPr/>
            </a:pPr>
            <a:fld id="{7F25257A-2CC7-4430-83C2-FEFEFEC455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924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F112557-8227-4FC2-82A6-09E7870D3F56}"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Footer Placeholder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Slide Number Placeholder 10"/>
          <p:cNvSpPr>
            <a:spLocks noGrp="1" noChangeArrowheads="1"/>
          </p:cNvSpPr>
          <p:nvPr>
            <p:ph type="sldNum" sz="quarter" idx="12"/>
          </p:nvPr>
        </p:nvSpPr>
        <p:spPr>
          <a:ln/>
        </p:spPr>
        <p:txBody>
          <a:bodyPr/>
          <a:lstStyle>
            <a:lvl1pPr>
              <a:defRPr/>
            </a:lvl1pPr>
          </a:lstStyle>
          <a:p>
            <a:pPr>
              <a:defRPr/>
            </a:pPr>
            <a:fld id="{66999BEA-0632-4479-A586-94C5C94280C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1398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Footer Placeholder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Slide Number Placeholder 10"/>
          <p:cNvSpPr>
            <a:spLocks noGrp="1" noChangeArrowheads="1"/>
          </p:cNvSpPr>
          <p:nvPr>
            <p:ph type="sldNum" sz="quarter" idx="12"/>
          </p:nvPr>
        </p:nvSpPr>
        <p:spPr>
          <a:ln/>
        </p:spPr>
        <p:txBody>
          <a:bodyPr/>
          <a:lstStyle>
            <a:lvl1pPr>
              <a:defRPr/>
            </a:lvl1pPr>
          </a:lstStyle>
          <a:p>
            <a:pPr>
              <a:defRPr/>
            </a:pPr>
            <a:fld id="{D7CCE6AE-A375-4E42-A081-01E1B449E4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5459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Footer Placeholder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Slide Number Placeholder 10"/>
          <p:cNvSpPr>
            <a:spLocks noGrp="1" noChangeArrowheads="1"/>
          </p:cNvSpPr>
          <p:nvPr>
            <p:ph type="sldNum" sz="quarter" idx="12"/>
          </p:nvPr>
        </p:nvSpPr>
        <p:spPr>
          <a:ln/>
        </p:spPr>
        <p:txBody>
          <a:bodyPr/>
          <a:lstStyle>
            <a:lvl1pPr>
              <a:defRPr/>
            </a:lvl1pPr>
          </a:lstStyle>
          <a:p>
            <a:pPr>
              <a:defRPr/>
            </a:pPr>
            <a:fld id="{85394ACA-22F0-43F8-9DFE-EBA4644168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816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Footer Placeholder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10"/>
          <p:cNvSpPr>
            <a:spLocks noGrp="1" noChangeArrowheads="1"/>
          </p:cNvSpPr>
          <p:nvPr>
            <p:ph type="sldNum" sz="quarter" idx="12"/>
          </p:nvPr>
        </p:nvSpPr>
        <p:spPr>
          <a:ln/>
        </p:spPr>
        <p:txBody>
          <a:bodyPr/>
          <a:lstStyle>
            <a:lvl1pPr>
              <a:defRPr/>
            </a:lvl1pPr>
          </a:lstStyle>
          <a:p>
            <a:pPr>
              <a:defRPr/>
            </a:pPr>
            <a:fld id="{CA3DFDB8-A13D-4977-80F8-227541BA6F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482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Date Placeholder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Footer Placeholder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Slide Number Placeholder 10"/>
          <p:cNvSpPr>
            <a:spLocks noGrp="1" noChangeArrowheads="1"/>
          </p:cNvSpPr>
          <p:nvPr>
            <p:ph type="sldNum" sz="quarter" idx="12"/>
          </p:nvPr>
        </p:nvSpPr>
        <p:spPr>
          <a:ln/>
        </p:spPr>
        <p:txBody>
          <a:bodyPr/>
          <a:lstStyle>
            <a:lvl1pPr>
              <a:defRPr/>
            </a:lvl1pPr>
          </a:lstStyle>
          <a:p>
            <a:pPr>
              <a:defRPr/>
            </a:pPr>
            <a:fld id="{7F25257A-2CC7-4430-83C2-FEFEFEC455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6833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4" name="Date Placeholder 3"/>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E779BC5D-F1A1-4096-A8E8-6F892949A2EC}"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10166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313817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4" name="Date Placeholder 3"/>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Tree>
    <p:extLst>
      <p:ext uri="{BB962C8B-B14F-4D97-AF65-F5344CB8AC3E}">
        <p14:creationId xmlns:p14="http://schemas.microsoft.com/office/powerpoint/2010/main" val="1543570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643010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45014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5180891C-21EE-4D04-805E-44F57B1CBB29}"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191402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2" name="Date Placeholder 1"/>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665063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508070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7" name="Slide Number Placeholder 6"/>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79615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716027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044725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4" name="Date Placeholder 3"/>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E779BC5D-F1A1-4096-A8E8-6F892949A2EC}"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323137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152637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4" name="Date Placeholder 3"/>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Tree>
    <p:extLst>
      <p:ext uri="{BB962C8B-B14F-4D97-AF65-F5344CB8AC3E}">
        <p14:creationId xmlns:p14="http://schemas.microsoft.com/office/powerpoint/2010/main" val="1918668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6960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749F2BF0-99FF-45D3-8083-671F734EE6B5}"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790743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283614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2" name="Date Placeholder 1"/>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733424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52040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7" name="Slide Number Placeholder 6"/>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76352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004965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28DC78-2117-4BC8-8EE3-773BFAFE4B49}" type="datetimeFigureOut">
              <a:rPr lang="en-US" smtClean="0">
                <a:solidFill>
                  <a:srgbClr val="564B3C"/>
                </a:solidFill>
              </a:rPr>
              <a:pPr/>
              <a:t>5/29/14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E779BC5D-F1A1-4096-A8E8-6F892949A2EC}"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4854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2301B4B-2AF8-4C51-9EF9-C6A108FE31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64924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467E317-0AC6-40B0-AA65-B2A68C6AABE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85163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C1A4254-78A4-457B-96F9-D2BEF8B0271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671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2E252CFA-3CD0-41A6-A114-6EFA76DA763E}"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B459E5D-42D2-411D-A85C-FDAD50DE9E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21460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8B5BA36-6BAF-4336-88CE-AF593797527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623097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224727A5-8936-4254-8DCC-21F4C4B090B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67553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A5601CF-D6A6-43B1-908C-D54BA290533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771403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C07765B-D1A7-4B6D-9C3A-64735A173C7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155713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EF132B2-71F3-43B1-84CE-0820BBFACE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21132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03237AA-26B7-44F3-BE1A-947B97BFFE1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342971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8141807-6AFB-46E3-B95D-D6C4ABF5D3F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236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8663D43B-B1D9-4211-8BC1-9BD739DAA2F7}"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D3ACE0AA-53E2-4D5D-B01C-EB1220CCCB04}"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theme" Target="../theme/theme5.xml"/><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6.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7.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8.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defRPr sz="1200" b="0">
                <a:solidFill>
                  <a:schemeClr val="tx1"/>
                </a:solidFill>
                <a:effectLst/>
                <a:latin typeface="+mn-lt"/>
              </a:defRPr>
            </a:lvl1pPr>
          </a:lstStyle>
          <a:p>
            <a:endParaRPr lang="en-US"/>
          </a:p>
        </p:txBody>
      </p:sp>
      <p:sp>
        <p:nvSpPr>
          <p:cNvPr id="368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b="0">
                <a:solidFill>
                  <a:schemeClr val="tx1"/>
                </a:solidFill>
                <a:effectLst/>
                <a:latin typeface="+mn-lt"/>
              </a:defRPr>
            </a:lvl1pPr>
          </a:lstStyle>
          <a:p>
            <a:fld id="{1B269E9C-C664-49BB-8F27-232F33EAEE91}" type="slidenum">
              <a:rPr lang="en-US"/>
              <a:pPr/>
              <a:t>‹#›</a:t>
            </a:fld>
            <a:endParaRPr lang="en-US"/>
          </a:p>
        </p:txBody>
      </p:sp>
      <p:grpSp>
        <p:nvGrpSpPr>
          <p:cNvPr id="36868" name="Group 4"/>
          <p:cNvGrpSpPr>
            <a:grpSpLocks/>
          </p:cNvGrpSpPr>
          <p:nvPr/>
        </p:nvGrpSpPr>
        <p:grpSpPr bwMode="auto">
          <a:xfrm>
            <a:off x="0" y="0"/>
            <a:ext cx="9140825" cy="6850063"/>
            <a:chOff x="0" y="0"/>
            <a:chExt cx="5758" cy="4315"/>
          </a:xfrm>
        </p:grpSpPr>
        <p:grpSp>
          <p:nvGrpSpPr>
            <p:cNvPr id="36869" name="Group 5"/>
            <p:cNvGrpSpPr>
              <a:grpSpLocks/>
            </p:cNvGrpSpPr>
            <p:nvPr userDrawn="1"/>
          </p:nvGrpSpPr>
          <p:grpSpPr bwMode="auto">
            <a:xfrm>
              <a:off x="1728" y="2230"/>
              <a:ext cx="4027" cy="2085"/>
              <a:chOff x="1728" y="2230"/>
              <a:chExt cx="4027" cy="2085"/>
            </a:xfrm>
          </p:grpSpPr>
          <p:sp>
            <p:nvSpPr>
              <p:cNvPr id="368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368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368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368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368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368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368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368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styles s;lkfj;slfkjgs;lfkgj</a:t>
            </a:r>
          </a:p>
        </p:txBody>
      </p:sp>
      <p:sp>
        <p:nvSpPr>
          <p:cNvPr id="368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b="0">
                <a:solidFill>
                  <a:schemeClr val="tx1"/>
                </a:solidFill>
                <a:effectLst/>
                <a:latin typeface="+mn-lt"/>
              </a:defRPr>
            </a:lvl1pPr>
          </a:lstStyle>
          <a:p>
            <a:endParaRPr lang="en-US"/>
          </a:p>
        </p:txBody>
      </p:sp>
      <p:sp>
        <p:nvSpPr>
          <p:cNvPr id="36879" name="Rectangle 15"/>
          <p:cNvSpPr>
            <a:spLocks noGrp="1" noChangeArrowheads="1"/>
          </p:cNvSpPr>
          <p:nvPr>
            <p:ph type="body" idx="1"/>
          </p:nvPr>
        </p:nvSpPr>
        <p:spPr bwMode="auto">
          <a:xfrm>
            <a:off x="457200" y="17986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82" r:id="rId12"/>
  </p:sldLayoutIdLst>
  <p:transition xmlns:p14="http://schemas.microsoft.com/office/powerpoint/2010/main" spd="slow"/>
  <p:timing>
    <p:tnLst>
      <p:par>
        <p:cTn xmlns:p14="http://schemas.microsoft.com/office/powerpoint/2010/main" id="1" dur="indefinite" restart="never" nodeType="tmRoot"/>
      </p:par>
    </p:tnLst>
  </p:timing>
  <p:txStyles>
    <p:titleStyle>
      <a:lvl1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mj-lt"/>
          <a:ea typeface="+mj-ea"/>
          <a:cs typeface="+mj-cs"/>
        </a:defRPr>
      </a:lvl1pPr>
      <a:lvl2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2pPr>
      <a:lvl3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3pPr>
      <a:lvl4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4pPr>
      <a:lvl5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5pPr>
      <a:lvl6pPr marL="4572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6pPr>
      <a:lvl7pPr marL="9144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7pPr>
      <a:lvl8pPr marL="13716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8pPr>
      <a:lvl9pPr marL="18288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58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558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558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b="0">
                <a:solidFill>
                  <a:schemeClr val="tx1"/>
                </a:solidFill>
                <a:effectLst/>
                <a:latin typeface="+mn-lt"/>
              </a:defRPr>
            </a:lvl1pPr>
          </a:lstStyle>
          <a:p>
            <a:endParaRPr lang="en-US"/>
          </a:p>
        </p:txBody>
      </p:sp>
      <p:sp>
        <p:nvSpPr>
          <p:cNvPr id="16558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effectLst/>
                <a:latin typeface="+mn-lt"/>
              </a:defRPr>
            </a:lvl1pPr>
          </a:lstStyle>
          <a:p>
            <a:endParaRPr lang="en-US"/>
          </a:p>
        </p:txBody>
      </p:sp>
      <p:sp>
        <p:nvSpPr>
          <p:cNvPr id="16558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effectLst/>
                <a:latin typeface="+mn-lt"/>
              </a:defRPr>
            </a:lvl1pPr>
          </a:lstStyle>
          <a:p>
            <a:fld id="{C59070AA-3FAA-4F49-B425-06FBB52631E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xmlns:p14="http://schemas.microsoft.com/office/powerpoint/2010/main" spd="slow"/>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defRPr sz="1200" b="0">
                <a:solidFill>
                  <a:schemeClr val="tx1"/>
                </a:solidFill>
                <a:effectLst/>
                <a:latin typeface="+mn-lt"/>
              </a:defRPr>
            </a:lvl1pPr>
          </a:lstStyle>
          <a:p>
            <a:endParaRPr lang="en-US"/>
          </a:p>
        </p:txBody>
      </p:sp>
      <p:sp>
        <p:nvSpPr>
          <p:cNvPr id="368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b="0">
                <a:solidFill>
                  <a:schemeClr val="tx1"/>
                </a:solidFill>
                <a:effectLst/>
                <a:latin typeface="+mn-lt"/>
              </a:defRPr>
            </a:lvl1pPr>
          </a:lstStyle>
          <a:p>
            <a:fld id="{F9BF9DD0-2632-4D4E-9E85-3284F9D01CC5}" type="slidenum">
              <a:rPr lang="en-US"/>
              <a:pPr/>
              <a:t>‹#›</a:t>
            </a:fld>
            <a:endParaRPr lang="en-US"/>
          </a:p>
        </p:txBody>
      </p:sp>
      <p:grpSp>
        <p:nvGrpSpPr>
          <p:cNvPr id="2" name="Group 4"/>
          <p:cNvGrpSpPr>
            <a:grpSpLocks/>
          </p:cNvGrpSpPr>
          <p:nvPr/>
        </p:nvGrpSpPr>
        <p:grpSpPr bwMode="auto">
          <a:xfrm>
            <a:off x="0" y="0"/>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368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368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368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368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368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368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368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368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styles s;lkfj;slfkjgs;lfkgj</a:t>
            </a:r>
          </a:p>
        </p:txBody>
      </p:sp>
      <p:sp>
        <p:nvSpPr>
          <p:cNvPr id="368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b="0">
                <a:solidFill>
                  <a:schemeClr val="tx1"/>
                </a:solidFill>
                <a:effectLst/>
                <a:latin typeface="+mn-lt"/>
              </a:defRPr>
            </a:lvl1pPr>
          </a:lstStyle>
          <a:p>
            <a:endParaRPr lang="en-US"/>
          </a:p>
        </p:txBody>
      </p:sp>
      <p:sp>
        <p:nvSpPr>
          <p:cNvPr id="36879" name="Rectangle 15"/>
          <p:cNvSpPr>
            <a:spLocks noGrp="1" noChangeArrowheads="1"/>
          </p:cNvSpPr>
          <p:nvPr>
            <p:ph type="body" idx="1"/>
          </p:nvPr>
        </p:nvSpPr>
        <p:spPr bwMode="auto">
          <a:xfrm>
            <a:off x="457200" y="17986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iming>
    <p:tnLst>
      <p:par>
        <p:cTn xmlns:p14="http://schemas.microsoft.com/office/powerpoint/2010/main" id="1" dur="indefinite" restart="never" nodeType="tmRoot"/>
      </p:par>
    </p:tnLst>
  </p:timing>
  <p:txStyles>
    <p:titleStyle>
      <a:lvl1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mj-lt"/>
          <a:ea typeface="+mj-ea"/>
          <a:cs typeface="+mj-cs"/>
        </a:defRPr>
      </a:lvl1pPr>
      <a:lvl2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2pPr>
      <a:lvl3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3pPr>
      <a:lvl4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4pPr>
      <a:lvl5pPr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5pPr>
      <a:lvl6pPr marL="4572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6pPr>
      <a:lvl7pPr marL="9144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7pPr>
      <a:lvl8pPr marL="13716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8pPr>
      <a:lvl9pPr marL="1828800" algn="l" rtl="0" fontAlgn="base">
        <a:lnSpc>
          <a:spcPct val="85000"/>
        </a:lnSpc>
        <a:spcBef>
          <a:spcPct val="0"/>
        </a:spcBef>
        <a:spcAft>
          <a:spcPct val="0"/>
        </a:spcAft>
        <a:defRPr sz="4000" b="1">
          <a:solidFill>
            <a:srgbClr val="FFFF66"/>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8"/>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lgn="l">
              <a:lnSpc>
                <a:spcPct val="100000"/>
              </a:lnSpc>
              <a:defRPr/>
            </a:pPr>
            <a:endParaRPr lang="en-US" b="0">
              <a:solidFill>
                <a:srgbClr val="000000"/>
              </a:solidFill>
              <a:effectLst/>
            </a:endParaRPr>
          </a:p>
        </p:txBody>
      </p:sp>
      <p:sp>
        <p:nvSpPr>
          <p:cNvPr id="10" name="Footer Placeholder 9"/>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lnSpc>
                <a:spcPct val="100000"/>
              </a:lnSpc>
              <a:defRPr/>
            </a:pPr>
            <a:endParaRPr lang="en-US" b="0">
              <a:solidFill>
                <a:srgbClr val="000000"/>
              </a:solidFill>
              <a:effectLst/>
            </a:endParaRPr>
          </a:p>
        </p:txBody>
      </p:sp>
      <p:sp>
        <p:nvSpPr>
          <p:cNvPr id="11" name="Slide Number Placeholder 10"/>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lnSpc>
                <a:spcPct val="100000"/>
              </a:lnSpc>
              <a:defRPr/>
            </a:pPr>
            <a:fld id="{EC274EA6-5CE5-4ECD-AC05-F63BF9BEAE30}" type="slidenum">
              <a:rPr lang="en-US" b="0">
                <a:solidFill>
                  <a:srgbClr val="000000"/>
                </a:solidFill>
                <a:effectLst/>
              </a:rPr>
              <a:pPr>
                <a:lnSpc>
                  <a:spcPct val="100000"/>
                </a:lnSpc>
                <a:defRPr/>
              </a:pPr>
              <a:t>‹#›</a:t>
            </a:fld>
            <a:endParaRPr lang="en-US" b="0" dirty="0">
              <a:solidFill>
                <a:srgbClr val="000000"/>
              </a:solidFill>
              <a:effectLst/>
            </a:endParaRPr>
          </a:p>
        </p:txBody>
      </p:sp>
    </p:spTree>
    <p:extLst>
      <p:ext uri="{BB962C8B-B14F-4D97-AF65-F5344CB8AC3E}">
        <p14:creationId xmlns:p14="http://schemas.microsoft.com/office/powerpoint/2010/main" val="133055712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8"/>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lgn="l">
              <a:lnSpc>
                <a:spcPct val="100000"/>
              </a:lnSpc>
              <a:defRPr/>
            </a:pPr>
            <a:endParaRPr lang="en-US" b="0">
              <a:solidFill>
                <a:srgbClr val="000000"/>
              </a:solidFill>
              <a:effectLst/>
            </a:endParaRPr>
          </a:p>
        </p:txBody>
      </p:sp>
      <p:sp>
        <p:nvSpPr>
          <p:cNvPr id="10" name="Footer Placeholder 9"/>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lnSpc>
                <a:spcPct val="100000"/>
              </a:lnSpc>
              <a:defRPr/>
            </a:pPr>
            <a:endParaRPr lang="en-US" b="0">
              <a:solidFill>
                <a:srgbClr val="000000"/>
              </a:solidFill>
              <a:effectLst/>
            </a:endParaRPr>
          </a:p>
        </p:txBody>
      </p:sp>
      <p:sp>
        <p:nvSpPr>
          <p:cNvPr id="11" name="Slide Number Placeholder 10"/>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lnSpc>
                <a:spcPct val="100000"/>
              </a:lnSpc>
              <a:defRPr/>
            </a:pPr>
            <a:fld id="{EC274EA6-5CE5-4ECD-AC05-F63BF9BEAE30}" type="slidenum">
              <a:rPr lang="en-US" b="0">
                <a:solidFill>
                  <a:srgbClr val="000000"/>
                </a:solidFill>
                <a:effectLst/>
              </a:rPr>
              <a:pPr>
                <a:lnSpc>
                  <a:spcPct val="100000"/>
                </a:lnSpc>
                <a:defRPr/>
              </a:pPr>
              <a:t>‹#›</a:t>
            </a:fld>
            <a:endParaRPr lang="en-US" b="0" dirty="0">
              <a:solidFill>
                <a:srgbClr val="000000"/>
              </a:solidFill>
              <a:effectLst/>
            </a:endParaRPr>
          </a:p>
        </p:txBody>
      </p:sp>
    </p:spTree>
    <p:extLst>
      <p:ext uri="{BB962C8B-B14F-4D97-AF65-F5344CB8AC3E}">
        <p14:creationId xmlns:p14="http://schemas.microsoft.com/office/powerpoint/2010/main" val="1133706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lnSpc>
                <a:spcPct val="100000"/>
              </a:lnSpc>
              <a:spcBef>
                <a:spcPts val="0"/>
              </a:spcBef>
              <a:spcAft>
                <a:spcPts val="0"/>
              </a:spcAft>
            </a:pPr>
            <a:fld id="{5928DC78-2117-4BC8-8EE3-773BFAFE4B49}" type="datetimeFigureOut">
              <a:rPr lang="en-US" b="0" smtClean="0">
                <a:solidFill>
                  <a:srgbClr val="564B3C"/>
                </a:solidFill>
                <a:effectLst/>
                <a:latin typeface="Century Gothic"/>
              </a:rPr>
              <a:pPr fontAlgn="auto">
                <a:lnSpc>
                  <a:spcPct val="100000"/>
                </a:lnSpc>
                <a:spcBef>
                  <a:spcPts val="0"/>
                </a:spcBef>
                <a:spcAft>
                  <a:spcPts val="0"/>
                </a:spcAft>
              </a:pPr>
              <a:t>5/29/14</a:t>
            </a:fld>
            <a:endParaRPr lang="en-US" b="0">
              <a:solidFill>
                <a:srgbClr val="564B3C"/>
              </a:solidFill>
              <a:effectLst/>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lnSpc>
                <a:spcPct val="100000"/>
              </a:lnSpc>
              <a:spcBef>
                <a:spcPts val="0"/>
              </a:spcBef>
              <a:spcAft>
                <a:spcPts val="0"/>
              </a:spcAft>
            </a:pPr>
            <a:endParaRPr lang="en-US" b="0">
              <a:solidFill>
                <a:srgbClr val="564B3C"/>
              </a:solidFill>
              <a:effectLst/>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lnSpc>
                <a:spcPct val="100000"/>
              </a:lnSpc>
              <a:spcBef>
                <a:spcPts val="0"/>
              </a:spcBef>
              <a:spcAft>
                <a:spcPts val="0"/>
              </a:spcAft>
            </a:pPr>
            <a:fld id="{E779BC5D-F1A1-4096-A8E8-6F892949A2EC}" type="slidenum">
              <a:rPr lang="en-US" b="0" smtClean="0">
                <a:solidFill>
                  <a:srgbClr val="564B3C"/>
                </a:solidFill>
                <a:effectLst/>
                <a:latin typeface="Century Gothic"/>
              </a:rPr>
              <a:pPr fontAlgn="auto">
                <a:lnSpc>
                  <a:spcPct val="100000"/>
                </a:lnSpc>
                <a:spcBef>
                  <a:spcPts val="0"/>
                </a:spcBef>
                <a:spcAft>
                  <a:spcPts val="0"/>
                </a:spcAft>
              </a:pPr>
              <a:t>‹#›</a:t>
            </a:fld>
            <a:endParaRPr lang="en-US" b="0">
              <a:solidFill>
                <a:srgbClr val="564B3C"/>
              </a:solidFill>
              <a:effectLst/>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153141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lnSpc>
                <a:spcPct val="100000"/>
              </a:lnSpc>
              <a:spcBef>
                <a:spcPts val="0"/>
              </a:spcBef>
              <a:spcAft>
                <a:spcPts val="0"/>
              </a:spcAft>
            </a:pPr>
            <a:fld id="{5928DC78-2117-4BC8-8EE3-773BFAFE4B49}" type="datetimeFigureOut">
              <a:rPr lang="en-US" b="0" smtClean="0">
                <a:solidFill>
                  <a:srgbClr val="564B3C"/>
                </a:solidFill>
                <a:effectLst/>
                <a:latin typeface="Century Gothic"/>
              </a:rPr>
              <a:pPr fontAlgn="auto">
                <a:lnSpc>
                  <a:spcPct val="100000"/>
                </a:lnSpc>
                <a:spcBef>
                  <a:spcPts val="0"/>
                </a:spcBef>
                <a:spcAft>
                  <a:spcPts val="0"/>
                </a:spcAft>
              </a:pPr>
              <a:t>5/29/14</a:t>
            </a:fld>
            <a:endParaRPr lang="en-US" b="0">
              <a:solidFill>
                <a:srgbClr val="564B3C"/>
              </a:solidFill>
              <a:effectLst/>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lnSpc>
                <a:spcPct val="100000"/>
              </a:lnSpc>
              <a:spcBef>
                <a:spcPts val="0"/>
              </a:spcBef>
              <a:spcAft>
                <a:spcPts val="0"/>
              </a:spcAft>
            </a:pPr>
            <a:endParaRPr lang="en-US" b="0">
              <a:solidFill>
                <a:srgbClr val="564B3C"/>
              </a:solidFill>
              <a:effectLst/>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lnSpc>
                <a:spcPct val="100000"/>
              </a:lnSpc>
              <a:spcBef>
                <a:spcPts val="0"/>
              </a:spcBef>
              <a:spcAft>
                <a:spcPts val="0"/>
              </a:spcAft>
            </a:pPr>
            <a:fld id="{E779BC5D-F1A1-4096-A8E8-6F892949A2EC}" type="slidenum">
              <a:rPr lang="en-US" b="0" smtClean="0">
                <a:solidFill>
                  <a:srgbClr val="564B3C"/>
                </a:solidFill>
                <a:effectLst/>
                <a:latin typeface="Century Gothic"/>
              </a:rPr>
              <a:pPr fontAlgn="auto">
                <a:lnSpc>
                  <a:spcPct val="100000"/>
                </a:lnSpc>
                <a:spcBef>
                  <a:spcPts val="0"/>
                </a:spcBef>
                <a:spcAft>
                  <a:spcPts val="0"/>
                </a:spcAft>
              </a:pPr>
              <a:t>‹#›</a:t>
            </a:fld>
            <a:endParaRPr lang="en-US" b="0">
              <a:solidFill>
                <a:srgbClr val="564B3C"/>
              </a:solidFill>
              <a:effectLst/>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spcAft>
                <a:spcPts val="0"/>
              </a:spcAft>
            </a:pPr>
            <a:endParaRPr lang="en-US" sz="1800" b="0">
              <a:solidFill>
                <a:prstClr val="white"/>
              </a:solidFill>
              <a:effectLst/>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0499004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a:lnSpc>
                <a:spcPct val="100000"/>
              </a:lnSpc>
            </a:pPr>
            <a:endParaRPr lang="en-US" b="0" smtClean="0">
              <a:solidFill>
                <a:srgbClr val="FFFFFF"/>
              </a:solidFill>
              <a:effectLst/>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lnSpc>
                <a:spcPct val="100000"/>
              </a:lnSpc>
            </a:pPr>
            <a:endParaRPr lang="en-US" b="0" smtClean="0">
              <a:solidFill>
                <a:srgbClr val="FFFFFF"/>
              </a:solidFill>
              <a:effectLst/>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lnSpc>
                <a:spcPct val="100000"/>
              </a:lnSpc>
            </a:pPr>
            <a:fld id="{0384E1A6-CA86-4E6C-9CFC-E09A171F2E87}" type="slidenum">
              <a:rPr lang="en-US" b="0" smtClean="0">
                <a:solidFill>
                  <a:srgbClr val="FFFFFF"/>
                </a:solidFill>
                <a:effectLst/>
              </a:rPr>
              <a:pPr>
                <a:lnSpc>
                  <a:spcPct val="100000"/>
                </a:lnSpc>
              </a:pPr>
              <a:t>‹#›</a:t>
            </a:fld>
            <a:endParaRPr lang="en-US" b="0" smtClean="0">
              <a:solidFill>
                <a:srgbClr val="FFFFFF"/>
              </a:solidFill>
              <a:effectLst/>
            </a:endParaRPr>
          </a:p>
        </p:txBody>
      </p:sp>
    </p:spTree>
    <p:extLst>
      <p:ext uri="{BB962C8B-B14F-4D97-AF65-F5344CB8AC3E}">
        <p14:creationId xmlns:p14="http://schemas.microsoft.com/office/powerpoint/2010/main" val="2132670738"/>
      </p:ext>
    </p:extLst>
  </p:cSld>
  <p:clrMap bg1="dk2" tx1="lt1" bg2="dk1"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89.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7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8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9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7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7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7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hyperlink" Target="http://www.aafp.org/fpm/20061100/28impr.html"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9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hyperlink" Target="http://thomsonreuters.com/content/healthcare/pdf/white_papers/474284" TargetMode="External"/><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4.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35.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1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4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1" Type="http://schemas.openxmlformats.org/officeDocument/2006/relationships/slideLayout" Target="../slideLayouts/slideLayout57.xml"/><Relationship Id="rId2" Type="http://schemas.openxmlformats.org/officeDocument/2006/relationships/image" Target="../media/image4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9.png"/><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5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52.png"/><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42.jpeg"/></Relationships>
</file>

<file path=ppt/slides/_rels/slide61.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5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54.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5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6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6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image" Target="../media/image65.jpeg"/><Relationship Id="rId5" Type="http://schemas.openxmlformats.org/officeDocument/2006/relationships/image" Target="../media/image24.jpe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image" Target="../media/image66.jpeg"/><Relationship Id="rId5" Type="http://schemas.openxmlformats.org/officeDocument/2006/relationships/image" Target="../media/image24.jpeg"/><Relationship Id="rId6" Type="http://schemas.openxmlformats.org/officeDocument/2006/relationships/image" Target="../media/image67.jpeg"/><Relationship Id="rId7" Type="http://schemas.openxmlformats.org/officeDocument/2006/relationships/image" Target="../media/image68.jpe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7.xml"/><Relationship Id="rId3" Type="http://schemas.openxmlformats.org/officeDocument/2006/relationships/image" Target="../media/image69.jpeg"/></Relationships>
</file>

<file path=ppt/slides/_rels/slide83.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4.xml"/><Relationship Id="rId3"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1.jpeg"/></Relationships>
</file>

<file path=ppt/slides/_rels/slide8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72.jpeg"/></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4.jpeg"/></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79939" name="Rectangle 3"/>
          <p:cNvSpPr>
            <a:spLocks noGrp="1" noChangeArrowheads="1"/>
          </p:cNvSpPr>
          <p:nvPr>
            <p:ph type="subTitle" idx="1"/>
          </p:nvPr>
        </p:nvSpPr>
        <p:spPr>
          <a:xfrm>
            <a:off x="304800" y="4953000"/>
            <a:ext cx="8382000" cy="2362200"/>
          </a:xfrm>
        </p:spPr>
        <p:txBody>
          <a:bodyPr/>
          <a:lstStyle/>
          <a:p>
            <a:pPr>
              <a:lnSpc>
                <a:spcPct val="80000"/>
              </a:lnSpc>
            </a:pPr>
            <a:r>
              <a:rPr lang="en-US" sz="2000" dirty="0" smtClean="0">
                <a:effectLst/>
              </a:rPr>
              <a:t>Northern Physicians Organization</a:t>
            </a:r>
          </a:p>
          <a:p>
            <a:pPr>
              <a:lnSpc>
                <a:spcPct val="80000"/>
              </a:lnSpc>
            </a:pPr>
            <a:r>
              <a:rPr lang="en-US" sz="2000" dirty="0" smtClean="0">
                <a:effectLst/>
              </a:rPr>
              <a:t>Traverse City, </a:t>
            </a:r>
            <a:r>
              <a:rPr lang="en-US" sz="2000" dirty="0" smtClean="0">
                <a:effectLst/>
              </a:rPr>
              <a:t>MI</a:t>
            </a:r>
          </a:p>
          <a:p>
            <a:pPr>
              <a:lnSpc>
                <a:spcPct val="80000"/>
              </a:lnSpc>
            </a:pPr>
            <a:r>
              <a:rPr lang="en-US" sz="2000" dirty="0" smtClean="0">
                <a:solidFill>
                  <a:schemeClr val="tx2"/>
                </a:solidFill>
                <a:effectLst/>
              </a:rPr>
              <a:t>May 29</a:t>
            </a:r>
            <a:r>
              <a:rPr lang="en-US" sz="1800" dirty="0" smtClean="0">
                <a:solidFill>
                  <a:schemeClr val="tx2"/>
                </a:solidFill>
                <a:effectLst/>
              </a:rPr>
              <a:t>, 2014</a:t>
            </a:r>
          </a:p>
          <a:p>
            <a:pPr>
              <a:lnSpc>
                <a:spcPct val="80000"/>
              </a:lnSpc>
            </a:pPr>
            <a:r>
              <a:rPr lang="en-US" sz="1800" dirty="0" smtClean="0">
                <a:solidFill>
                  <a:schemeClr val="tx2"/>
                </a:solidFill>
                <a:effectLst/>
              </a:rPr>
              <a:t>Thomas A. Sinsky, MD FACP</a:t>
            </a:r>
            <a:endParaRPr lang="en-US" sz="2000" dirty="0" smtClean="0">
              <a:effectLst/>
            </a:endParaRPr>
          </a:p>
          <a:p>
            <a:pPr>
              <a:lnSpc>
                <a:spcPct val="80000"/>
              </a:lnSpc>
            </a:pPr>
            <a:r>
              <a:rPr lang="en-US" sz="1600" dirty="0" smtClean="0">
                <a:effectLst/>
              </a:rPr>
              <a:t>Christine A. </a:t>
            </a:r>
            <a:r>
              <a:rPr lang="en-US" sz="1600" dirty="0">
                <a:effectLst/>
              </a:rPr>
              <a:t>Sinsky, </a:t>
            </a:r>
            <a:r>
              <a:rPr lang="en-US" sz="1600" dirty="0" smtClean="0">
                <a:effectLst/>
              </a:rPr>
              <a:t>MD FACP </a:t>
            </a:r>
          </a:p>
          <a:p>
            <a:pPr>
              <a:lnSpc>
                <a:spcPct val="80000"/>
              </a:lnSpc>
            </a:pPr>
            <a:r>
              <a:rPr lang="en-US" sz="1600" dirty="0" smtClean="0">
                <a:effectLst/>
              </a:rPr>
              <a:t>csinsky1@mahealthcare.com</a:t>
            </a:r>
            <a:endParaRPr lang="en-US" sz="1600" dirty="0">
              <a:effectLst/>
            </a:endParaRPr>
          </a:p>
        </p:txBody>
      </p:sp>
      <p:sp>
        <p:nvSpPr>
          <p:cNvPr id="3879940" name="Text Box 4"/>
          <p:cNvSpPr txBox="1">
            <a:spLocks noChangeArrowheads="1"/>
          </p:cNvSpPr>
          <p:nvPr/>
        </p:nvSpPr>
        <p:spPr bwMode="auto">
          <a:xfrm>
            <a:off x="1066800" y="3886200"/>
            <a:ext cx="5105400" cy="366713"/>
          </a:xfrm>
          <a:prstGeom prst="rect">
            <a:avLst/>
          </a:prstGeom>
          <a:noFill/>
          <a:ln w="9525">
            <a:noFill/>
            <a:miter lim="800000"/>
            <a:headEnd/>
            <a:tailEnd/>
          </a:ln>
          <a:effectLst/>
        </p:spPr>
        <p:txBody>
          <a:bodyPr>
            <a:spAutoFit/>
          </a:bodyPr>
          <a:lstStyle/>
          <a:p>
            <a:pPr algn="l">
              <a:lnSpc>
                <a:spcPct val="100000"/>
              </a:lnSpc>
              <a:spcBef>
                <a:spcPct val="50000"/>
              </a:spcBef>
            </a:pPr>
            <a:endParaRPr lang="en-US" sz="1800" b="0">
              <a:solidFill>
                <a:schemeClr val="tx1"/>
              </a:solidFill>
              <a:effectLst/>
              <a:latin typeface="Arial" charset="0"/>
            </a:endParaRPr>
          </a:p>
        </p:txBody>
      </p:sp>
      <p:sp>
        <p:nvSpPr>
          <p:cNvPr id="3879945" name="Rectangle 9"/>
          <p:cNvSpPr>
            <a:spLocks noGrp="1" noChangeArrowheads="1"/>
          </p:cNvSpPr>
          <p:nvPr>
            <p:ph type="ctrTitle"/>
          </p:nvPr>
        </p:nvSpPr>
        <p:spPr>
          <a:xfrm>
            <a:off x="685800" y="914400"/>
            <a:ext cx="7772400" cy="1920875"/>
          </a:xfrm>
          <a:noFill/>
          <a:ln/>
        </p:spPr>
        <p:txBody>
          <a:bodyPr/>
          <a:lstStyle/>
          <a:p>
            <a:pPr algn="ctr"/>
            <a:r>
              <a:rPr lang="en-US" dirty="0"/>
              <a:t>Beyond the Blueprint: </a:t>
            </a:r>
            <a:r>
              <a:rPr lang="en-US" sz="4400" b="0" dirty="0">
                <a:solidFill>
                  <a:srgbClr val="92D050"/>
                </a:solidFill>
                <a:effectLst/>
              </a:rPr>
              <a:t>Building the Patient Centered Medical Home</a:t>
            </a:r>
          </a:p>
        </p:txBody>
      </p:sp>
      <p:pic>
        <p:nvPicPr>
          <p:cNvPr id="3879947" name="Picture 11" descr="Medical-Home"/>
          <p:cNvPicPr>
            <a:picLocks noChangeAspect="1" noChangeArrowheads="1"/>
          </p:cNvPicPr>
          <p:nvPr/>
        </p:nvPicPr>
        <p:blipFill>
          <a:blip r:embed="rId3" cstate="print"/>
          <a:srcRect l="48174" t="11679" b="18248"/>
          <a:stretch>
            <a:fillRect/>
          </a:stretch>
        </p:blipFill>
        <p:spPr bwMode="auto">
          <a:xfrm>
            <a:off x="3657600" y="2860675"/>
            <a:ext cx="1905000" cy="1857375"/>
          </a:xfrm>
          <a:prstGeom prst="rect">
            <a:avLst/>
          </a:prstGeom>
          <a:noFill/>
        </p:spPr>
      </p:pic>
    </p:spTree>
    <p:extLst>
      <p:ext uri="{BB962C8B-B14F-4D97-AF65-F5344CB8AC3E}">
        <p14:creationId xmlns:p14="http://schemas.microsoft.com/office/powerpoint/2010/main" val="31373503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1106" name="Rectangle 2"/>
          <p:cNvSpPr>
            <a:spLocks noGrp="1" noRot="1" noChangeArrowheads="1"/>
          </p:cNvSpPr>
          <p:nvPr>
            <p:ph type="title"/>
          </p:nvPr>
        </p:nvSpPr>
        <p:spPr/>
        <p:txBody>
          <a:bodyPr/>
          <a:lstStyle/>
          <a:p>
            <a:r>
              <a:rPr lang="en-US"/>
              <a:t>Beyond the Blueprint</a:t>
            </a:r>
          </a:p>
        </p:txBody>
      </p:sp>
      <p:sp>
        <p:nvSpPr>
          <p:cNvPr id="4271107" name="Rectangle 3"/>
          <p:cNvSpPr>
            <a:spLocks noGrp="1" noChangeArrowheads="1"/>
          </p:cNvSpPr>
          <p:nvPr>
            <p:ph type="body" idx="1"/>
          </p:nvPr>
        </p:nvSpPr>
        <p:spPr/>
        <p:txBody>
          <a:bodyPr/>
          <a:lstStyle/>
          <a:p>
            <a:r>
              <a:rPr lang="en-US"/>
              <a:t>How we get there from here? </a:t>
            </a:r>
          </a:p>
        </p:txBody>
      </p:sp>
      <p:pic>
        <p:nvPicPr>
          <p:cNvPr id="4271108" name="Picture 4" descr="MCj04121960000[1]"/>
          <p:cNvPicPr>
            <a:picLocks noChangeAspect="1" noChangeArrowheads="1"/>
          </p:cNvPicPr>
          <p:nvPr/>
        </p:nvPicPr>
        <p:blipFill>
          <a:blip r:embed="rId3" cstate="print"/>
          <a:srcRect/>
          <a:stretch>
            <a:fillRect/>
          </a:stretch>
        </p:blipFill>
        <p:spPr bwMode="auto">
          <a:xfrm>
            <a:off x="838200" y="3144838"/>
            <a:ext cx="3657600" cy="3103562"/>
          </a:xfrm>
          <a:prstGeom prst="rect">
            <a:avLst/>
          </a:prstGeom>
          <a:noFill/>
        </p:spPr>
      </p:pic>
      <p:pic>
        <p:nvPicPr>
          <p:cNvPr id="4271109" name="Picture 5" descr="compass"/>
          <p:cNvPicPr>
            <a:picLocks noChangeAspect="1" noChangeArrowheads="1"/>
          </p:cNvPicPr>
          <p:nvPr/>
        </p:nvPicPr>
        <p:blipFill>
          <a:blip r:embed="rId4" cstate="print"/>
          <a:srcRect/>
          <a:stretch>
            <a:fillRect/>
          </a:stretch>
        </p:blipFill>
        <p:spPr bwMode="auto">
          <a:xfrm>
            <a:off x="4800600" y="2554288"/>
            <a:ext cx="3657600" cy="3694112"/>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3986" name="Rectangle 2"/>
          <p:cNvSpPr>
            <a:spLocks noGrp="1" noRot="1" noChangeArrowheads="1"/>
          </p:cNvSpPr>
          <p:nvPr>
            <p:ph type="title"/>
          </p:nvPr>
        </p:nvSpPr>
        <p:spPr/>
        <p:txBody>
          <a:bodyPr/>
          <a:lstStyle/>
          <a:p>
            <a:r>
              <a:rPr lang="en-US"/>
              <a:t>99 Years Old and Still Running</a:t>
            </a:r>
          </a:p>
        </p:txBody>
      </p:sp>
      <p:sp>
        <p:nvSpPr>
          <p:cNvPr id="4393987" name="Rectangle 3"/>
          <p:cNvSpPr>
            <a:spLocks noGrp="1" noChangeArrowheads="1"/>
          </p:cNvSpPr>
          <p:nvPr>
            <p:ph type="body" idx="1"/>
          </p:nvPr>
        </p:nvSpPr>
        <p:spPr/>
        <p:txBody>
          <a:bodyPr/>
          <a:lstStyle/>
          <a:p>
            <a:endParaRPr lang="en-US"/>
          </a:p>
        </p:txBody>
      </p:sp>
      <p:pic>
        <p:nvPicPr>
          <p:cNvPr id="4393988" name="Picture 4" descr="Clinic 3 021 conver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2438400"/>
            <a:ext cx="2914650" cy="3883025"/>
          </a:xfrm>
          <a:prstGeom prst="rect">
            <a:avLst/>
          </a:prstGeom>
          <a:noFill/>
          <a:extLst>
            <a:ext uri="{909E8E84-426E-40dd-AFC4-6F175D3DCCD1}">
              <a14:hiddenFill xmlns:a14="http://schemas.microsoft.com/office/drawing/2010/main">
                <a:solidFill>
                  <a:srgbClr val="FFFFFF"/>
                </a:solidFill>
              </a14:hiddenFill>
            </a:ext>
          </a:extLst>
        </p:spPr>
      </p:pic>
      <p:pic>
        <p:nvPicPr>
          <p:cNvPr id="4393989" name="Picture 5" descr="Clinic 3 020 conver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50975"/>
            <a:ext cx="3657600"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2275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6034" name="Rectangle 2"/>
          <p:cNvSpPr>
            <a:spLocks noGrp="1" noRot="1" noChangeArrowheads="1"/>
          </p:cNvSpPr>
          <p:nvPr>
            <p:ph type="title"/>
          </p:nvPr>
        </p:nvSpPr>
        <p:spPr/>
        <p:txBody>
          <a:bodyPr/>
          <a:lstStyle/>
          <a:p>
            <a:endParaRPr lang="en-US"/>
          </a:p>
        </p:txBody>
      </p:sp>
      <p:sp>
        <p:nvSpPr>
          <p:cNvPr id="4396035" name="Rectangle 3"/>
          <p:cNvSpPr>
            <a:spLocks noGrp="1" noChangeArrowheads="1"/>
          </p:cNvSpPr>
          <p:nvPr>
            <p:ph type="body" idx="1"/>
          </p:nvPr>
        </p:nvSpPr>
        <p:spPr/>
        <p:txBody>
          <a:bodyPr/>
          <a:lstStyle/>
          <a:p>
            <a:endParaRPr lang="en-US"/>
          </a:p>
        </p:txBody>
      </p:sp>
      <p:sp>
        <p:nvSpPr>
          <p:cNvPr id="4396036"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96037"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6038" name="Rectangle 6"/>
          <p:cNvSpPr>
            <a:spLocks noChangeArrowheads="1"/>
          </p:cNvSpPr>
          <p:nvPr/>
        </p:nvSpPr>
        <p:spPr bwMode="auto">
          <a:xfrm>
            <a:off x="6858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6039" name="Text Box 7"/>
          <p:cNvSpPr txBox="1">
            <a:spLocks noChangeArrowheads="1"/>
          </p:cNvSpPr>
          <p:nvPr/>
        </p:nvSpPr>
        <p:spPr bwMode="auto">
          <a:xfrm>
            <a:off x="1295400" y="2632075"/>
            <a:ext cx="67818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400" b="0">
                <a:solidFill>
                  <a:schemeClr val="tx1"/>
                </a:solidFill>
                <a:effectLst>
                  <a:outerShdw blurRad="38100" dist="38100" dir="2700000" algn="tl">
                    <a:srgbClr val="000000"/>
                  </a:outerShdw>
                </a:effectLst>
                <a:latin typeface="Bookman Old Style" pitchFamily="18" charset="0"/>
              </a:rPr>
              <a:t>When I get bored with my work I realize I’m not paying attention to my patients and their stories.</a:t>
            </a:r>
          </a:p>
          <a:p>
            <a:pPr algn="l"/>
            <a:endParaRPr lang="en-US" sz="2400" b="0">
              <a:solidFill>
                <a:schemeClr val="tx1"/>
              </a:solidFill>
              <a:effectLst>
                <a:outerShdw blurRad="38100" dist="38100" dir="2700000" algn="tl">
                  <a:srgbClr val="000000"/>
                </a:outerShdw>
              </a:effectLst>
              <a:latin typeface="Bookman Old Style" pitchFamily="18" charset="0"/>
            </a:endParaRPr>
          </a:p>
          <a:p>
            <a:pPr algn="l"/>
            <a:r>
              <a:rPr lang="en-US" sz="2400" b="0">
                <a:solidFill>
                  <a:schemeClr val="tx1"/>
                </a:solidFill>
                <a:effectLst>
                  <a:outerShdw blurRad="38100" dist="38100" dir="2700000" algn="tl">
                    <a:srgbClr val="000000"/>
                  </a:outerShdw>
                </a:effectLst>
                <a:latin typeface="Bookman Old Style" pitchFamily="18" charset="0"/>
              </a:rPr>
              <a:t>		Family Physician, WI, 2008</a:t>
            </a:r>
          </a:p>
        </p:txBody>
      </p:sp>
    </p:spTree>
    <p:extLst>
      <p:ext uri="{BB962C8B-B14F-4D97-AF65-F5344CB8AC3E}">
        <p14:creationId xmlns:p14="http://schemas.microsoft.com/office/powerpoint/2010/main" val="3710866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8082" name="Rectangle 2"/>
          <p:cNvSpPr>
            <a:spLocks noGrp="1" noRot="1" noChangeArrowheads="1"/>
          </p:cNvSpPr>
          <p:nvPr>
            <p:ph type="title"/>
          </p:nvPr>
        </p:nvSpPr>
        <p:spPr/>
        <p:txBody>
          <a:bodyPr/>
          <a:lstStyle/>
          <a:p>
            <a:endParaRPr lang="en-US"/>
          </a:p>
        </p:txBody>
      </p:sp>
      <p:sp>
        <p:nvSpPr>
          <p:cNvPr id="4398083" name="Rectangle 3"/>
          <p:cNvSpPr>
            <a:spLocks noGrp="1" noChangeArrowheads="1"/>
          </p:cNvSpPr>
          <p:nvPr>
            <p:ph type="body" idx="1"/>
          </p:nvPr>
        </p:nvSpPr>
        <p:spPr/>
        <p:txBody>
          <a:bodyPr/>
          <a:lstStyle/>
          <a:p>
            <a:endParaRPr lang="en-US"/>
          </a:p>
        </p:txBody>
      </p:sp>
      <p:sp>
        <p:nvSpPr>
          <p:cNvPr id="4398084"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398085" name="Picture 5" descr="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1037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0130" name="Rectangle 2"/>
          <p:cNvSpPr>
            <a:spLocks noGrp="1" noRot="1" noChangeArrowheads="1"/>
          </p:cNvSpPr>
          <p:nvPr>
            <p:ph type="title"/>
          </p:nvPr>
        </p:nvSpPr>
        <p:spPr/>
        <p:txBody>
          <a:bodyPr/>
          <a:lstStyle/>
          <a:p>
            <a:endParaRPr lang="en-US"/>
          </a:p>
        </p:txBody>
      </p:sp>
      <p:sp>
        <p:nvSpPr>
          <p:cNvPr id="4400131" name="Rectangle 3"/>
          <p:cNvSpPr>
            <a:spLocks noGrp="1" noChangeArrowheads="1"/>
          </p:cNvSpPr>
          <p:nvPr>
            <p:ph type="body" idx="1"/>
          </p:nvPr>
        </p:nvSpPr>
        <p:spPr/>
        <p:txBody>
          <a:bodyPr/>
          <a:lstStyle/>
          <a:p>
            <a:endParaRPr lang="en-US"/>
          </a:p>
        </p:txBody>
      </p:sp>
      <p:sp>
        <p:nvSpPr>
          <p:cNvPr id="4400132"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400133"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0134" name="Rectangle 6"/>
          <p:cNvSpPr>
            <a:spLocks noChangeArrowheads="1"/>
          </p:cNvSpPr>
          <p:nvPr/>
        </p:nvSpPr>
        <p:spPr bwMode="auto">
          <a:xfrm>
            <a:off x="6858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0135" name="Text Box 7"/>
          <p:cNvSpPr txBox="1">
            <a:spLocks noChangeArrowheads="1"/>
          </p:cNvSpPr>
          <p:nvPr/>
        </p:nvSpPr>
        <p:spPr bwMode="auto">
          <a:xfrm>
            <a:off x="1143000" y="762000"/>
            <a:ext cx="6781800" cy="355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 have to keep reminding doctors,</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As well as myself,</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Not to let illness</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define me.</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It’s in attendance, but</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it’s not all</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 am. </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1600" b="0">
                <a:solidFill>
                  <a:schemeClr val="tx1"/>
                </a:solidFill>
                <a:effectLst>
                  <a:outerShdw blurRad="38100" dist="38100" dir="2700000" algn="tl">
                    <a:srgbClr val="000000"/>
                  </a:outerShdw>
                </a:effectLst>
                <a:latin typeface="Arial" charset="0"/>
              </a:rPr>
              <a:t>	</a:t>
            </a:r>
            <a:r>
              <a:rPr lang="en-US" sz="1400" b="0">
                <a:solidFill>
                  <a:schemeClr val="tx1"/>
                </a:solidFill>
                <a:effectLst>
                  <a:outerShdw blurRad="38100" dist="38100" dir="2700000" algn="tl">
                    <a:srgbClr val="000000"/>
                  </a:outerShdw>
                </a:effectLst>
                <a:latin typeface="Arial" charset="0"/>
              </a:rPr>
              <a:t>Marva Dawn  in </a:t>
            </a:r>
            <a:r>
              <a:rPr lang="en-US" sz="1400" b="0" i="1">
                <a:solidFill>
                  <a:schemeClr val="tx1"/>
                </a:solidFill>
                <a:effectLst>
                  <a:outerShdw blurRad="38100" dist="38100" dir="2700000" algn="tl">
                    <a:srgbClr val="000000"/>
                  </a:outerShdw>
                </a:effectLst>
                <a:latin typeface="Arial" charset="0"/>
              </a:rPr>
              <a:t>Patient Listening: A Doctor’s Guide</a:t>
            </a:r>
            <a:r>
              <a:rPr lang="en-US" sz="1400" b="0">
                <a:solidFill>
                  <a:schemeClr val="tx1"/>
                </a:solidFill>
                <a:effectLst>
                  <a:outerShdw blurRad="38100" dist="38100" dir="2700000" algn="tl">
                    <a:srgbClr val="000000"/>
                  </a:outerShdw>
                </a:effectLst>
                <a:latin typeface="Arial" charset="0"/>
              </a:rPr>
              <a:t>, Loreen Herwaldt</a:t>
            </a:r>
          </a:p>
        </p:txBody>
      </p:sp>
    </p:spTree>
    <p:extLst>
      <p:ext uri="{BB962C8B-B14F-4D97-AF65-F5344CB8AC3E}">
        <p14:creationId xmlns:p14="http://schemas.microsoft.com/office/powerpoint/2010/main" val="13695472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0610" name="Rectangle 2"/>
          <p:cNvSpPr>
            <a:spLocks noGrp="1" noRot="1" noChangeArrowheads="1"/>
          </p:cNvSpPr>
          <p:nvPr>
            <p:ph type="title"/>
          </p:nvPr>
        </p:nvSpPr>
        <p:spPr/>
        <p:txBody>
          <a:bodyPr/>
          <a:lstStyle/>
          <a:p>
            <a:endParaRPr lang="en-US"/>
          </a:p>
        </p:txBody>
      </p:sp>
      <p:sp>
        <p:nvSpPr>
          <p:cNvPr id="4420611" name="Rectangle 3"/>
          <p:cNvSpPr>
            <a:spLocks noGrp="1" noChangeArrowheads="1"/>
          </p:cNvSpPr>
          <p:nvPr>
            <p:ph type="body" idx="1"/>
          </p:nvPr>
        </p:nvSpPr>
        <p:spPr/>
        <p:txBody>
          <a:bodyPr/>
          <a:lstStyle/>
          <a:p>
            <a:endParaRPr lang="en-US"/>
          </a:p>
        </p:txBody>
      </p:sp>
      <p:sp>
        <p:nvSpPr>
          <p:cNvPr id="4420612"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420613"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0614" name="Rectangle 6"/>
          <p:cNvSpPr>
            <a:spLocks noChangeArrowheads="1"/>
          </p:cNvSpPr>
          <p:nvPr/>
        </p:nvSpPr>
        <p:spPr bwMode="auto">
          <a:xfrm>
            <a:off x="6858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0615" name="Text Box 7"/>
          <p:cNvSpPr txBox="1">
            <a:spLocks noChangeArrowheads="1"/>
          </p:cNvSpPr>
          <p:nvPr/>
        </p:nvSpPr>
        <p:spPr bwMode="auto">
          <a:xfrm>
            <a:off x="1143000" y="762000"/>
            <a:ext cx="67818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For Rossi, on Admission to Medical School</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On this last day of my doctoring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 give you my guessing tubes,</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My blue, not new, stethoscope</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It is a Littman</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Bought in Boston</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With Cynthia in 1987</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It has heard the whole range of murmurs,</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Clicks, taps, knocks, plops, opening snaps</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And also Morris Minor piston slap</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1600" b="0">
                <a:solidFill>
                  <a:schemeClr val="tx1"/>
                </a:solidFill>
                <a:effectLst>
                  <a:outerShdw blurRad="38100" dist="38100" dir="2700000" algn="tl">
                    <a:srgbClr val="000000"/>
                  </a:outerShdw>
                </a:effectLst>
                <a:latin typeface="Arial" charset="0"/>
              </a:rPr>
              <a:t>	</a:t>
            </a:r>
            <a:endParaRPr lang="en-US" sz="1400" b="0">
              <a:solidFill>
                <a:schemeClr val="tx1"/>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1139116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2658" name="Rectangle 2"/>
          <p:cNvSpPr>
            <a:spLocks noGrp="1" noRot="1" noChangeArrowheads="1"/>
          </p:cNvSpPr>
          <p:nvPr>
            <p:ph type="title"/>
          </p:nvPr>
        </p:nvSpPr>
        <p:spPr/>
        <p:txBody>
          <a:bodyPr/>
          <a:lstStyle/>
          <a:p>
            <a:endParaRPr lang="en-US"/>
          </a:p>
        </p:txBody>
      </p:sp>
      <p:sp>
        <p:nvSpPr>
          <p:cNvPr id="4422659" name="Rectangle 3"/>
          <p:cNvSpPr>
            <a:spLocks noGrp="1" noChangeArrowheads="1"/>
          </p:cNvSpPr>
          <p:nvPr>
            <p:ph type="body" idx="1"/>
          </p:nvPr>
        </p:nvSpPr>
        <p:spPr/>
        <p:txBody>
          <a:bodyPr/>
          <a:lstStyle/>
          <a:p>
            <a:endParaRPr lang="en-US"/>
          </a:p>
        </p:txBody>
      </p:sp>
      <p:sp>
        <p:nvSpPr>
          <p:cNvPr id="4422660"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422661"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2662" name="Rectangle 6"/>
          <p:cNvSpPr>
            <a:spLocks noChangeArrowheads="1"/>
          </p:cNvSpPr>
          <p:nvPr/>
        </p:nvSpPr>
        <p:spPr bwMode="auto">
          <a:xfrm>
            <a:off x="6858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2663" name="Text Box 7"/>
          <p:cNvSpPr txBox="1">
            <a:spLocks noChangeArrowheads="1"/>
          </p:cNvSpPr>
          <p:nvPr/>
        </p:nvSpPr>
        <p:spPr bwMode="auto">
          <a:xfrm>
            <a:off x="1143000" y="762000"/>
            <a:ext cx="6781800" cy="643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It has heard first breaths</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Last breaths and no breaths</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Between my ears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It has generated interest,</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Pride, puzzlement, and fear</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By the time you graduate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It may be obsolete,</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And auscultation all electronic</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1600" b="0">
                <a:solidFill>
                  <a:schemeClr val="tx1"/>
                </a:solidFill>
                <a:effectLst>
                  <a:outerShdw blurRad="38100" dist="38100" dir="2700000" algn="tl">
                    <a:srgbClr val="000000"/>
                  </a:outerShdw>
                </a:effectLst>
                <a:latin typeface="Arial" charset="0"/>
              </a:rPr>
              <a:t>	</a:t>
            </a:r>
            <a:endParaRPr lang="en-US" sz="1400" b="0">
              <a:solidFill>
                <a:schemeClr val="tx1"/>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5022044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4706" name="Rectangle 2"/>
          <p:cNvSpPr>
            <a:spLocks noGrp="1" noRot="1" noChangeArrowheads="1"/>
          </p:cNvSpPr>
          <p:nvPr>
            <p:ph type="title"/>
          </p:nvPr>
        </p:nvSpPr>
        <p:spPr/>
        <p:txBody>
          <a:bodyPr/>
          <a:lstStyle/>
          <a:p>
            <a:endParaRPr lang="en-US"/>
          </a:p>
        </p:txBody>
      </p:sp>
      <p:sp>
        <p:nvSpPr>
          <p:cNvPr id="4424707" name="Rectangle 3"/>
          <p:cNvSpPr>
            <a:spLocks noGrp="1" noChangeArrowheads="1"/>
          </p:cNvSpPr>
          <p:nvPr>
            <p:ph type="body" idx="1"/>
          </p:nvPr>
        </p:nvSpPr>
        <p:spPr/>
        <p:txBody>
          <a:bodyPr/>
          <a:lstStyle/>
          <a:p>
            <a:endParaRPr lang="en-US"/>
          </a:p>
        </p:txBody>
      </p:sp>
      <p:sp>
        <p:nvSpPr>
          <p:cNvPr id="4424708"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424709"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710" name="Rectangle 6"/>
          <p:cNvSpPr>
            <a:spLocks noChangeArrowheads="1"/>
          </p:cNvSpPr>
          <p:nvPr/>
        </p:nvSpPr>
        <p:spPr bwMode="auto">
          <a:xfrm>
            <a:off x="6858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4711" name="Text Box 7"/>
          <p:cNvSpPr txBox="1">
            <a:spLocks noChangeArrowheads="1"/>
          </p:cNvSpPr>
          <p:nvPr/>
        </p:nvSpPr>
        <p:spPr bwMode="auto">
          <a:xfrm>
            <a:off x="1143000" y="762000"/>
            <a:ext cx="6781800" cy="733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dirty="0">
                <a:solidFill>
                  <a:schemeClr val="tx1"/>
                </a:solidFill>
                <a:effectLst>
                  <a:outerShdw blurRad="38100" dist="38100" dir="2700000" algn="tl">
                    <a:srgbClr val="000000"/>
                  </a:outerShdw>
                </a:effectLst>
                <a:latin typeface="Bookman Old Style" pitchFamily="18" charset="0"/>
              </a:rPr>
              <a:t>But keep it discretely</a:t>
            </a:r>
          </a:p>
          <a:p>
            <a:pPr algn="l">
              <a:spcBef>
                <a:spcPct val="50000"/>
              </a:spcBef>
            </a:pPr>
            <a:r>
              <a:rPr lang="en-US" sz="2000" b="0" dirty="0">
                <a:solidFill>
                  <a:schemeClr val="tx1"/>
                </a:solidFill>
                <a:effectLst>
                  <a:outerShdw blurRad="38100" dist="38100" dir="2700000" algn="tl">
                    <a:srgbClr val="000000"/>
                  </a:outerShdw>
                </a:effectLst>
                <a:latin typeface="Bookman Old Style" pitchFamily="18" charset="0"/>
              </a:rPr>
              <a:t>Do not flaunt it</a:t>
            </a:r>
          </a:p>
          <a:p>
            <a:pPr algn="l">
              <a:spcBef>
                <a:spcPct val="50000"/>
              </a:spcBef>
            </a:pPr>
            <a:r>
              <a:rPr lang="en-US" sz="2000" b="0" dirty="0">
                <a:solidFill>
                  <a:schemeClr val="tx1"/>
                </a:solidFill>
                <a:effectLst>
                  <a:outerShdw blurRad="38100" dist="38100" dir="2700000" algn="tl">
                    <a:srgbClr val="000000"/>
                  </a:outerShdw>
                </a:effectLst>
                <a:latin typeface="Bookman Old Style" pitchFamily="18" charset="0"/>
              </a:rPr>
              <a:t>Or </a:t>
            </a:r>
            <a:r>
              <a:rPr lang="en-US" sz="2000" b="0" dirty="0" smtClean="0">
                <a:solidFill>
                  <a:schemeClr val="tx1"/>
                </a:solidFill>
                <a:effectLst>
                  <a:outerShdw blurRad="38100" dist="38100" dir="2700000" algn="tl">
                    <a:srgbClr val="000000"/>
                  </a:outerShdw>
                </a:effectLst>
                <a:latin typeface="Bookman Old Style" pitchFamily="18" charset="0"/>
              </a:rPr>
              <a:t>misread </a:t>
            </a:r>
            <a:r>
              <a:rPr lang="en-US" sz="2000" b="0" dirty="0">
                <a:solidFill>
                  <a:schemeClr val="tx1"/>
                </a:solidFill>
                <a:effectLst>
                  <a:outerShdw blurRad="38100" dist="38100" dir="2700000" algn="tl">
                    <a:srgbClr val="000000"/>
                  </a:outerShdw>
                </a:effectLst>
                <a:latin typeface="Bookman Old Style" pitchFamily="18" charset="0"/>
              </a:rPr>
              <a:t>this g</a:t>
            </a:r>
            <a:r>
              <a:rPr lang="en-US" sz="2000" b="0" dirty="0" smtClean="0">
                <a:solidFill>
                  <a:schemeClr val="tx1"/>
                </a:solidFill>
                <a:effectLst>
                  <a:outerShdw blurRad="38100" dist="38100" dir="2700000" algn="tl">
                    <a:srgbClr val="000000"/>
                  </a:outerShdw>
                </a:effectLst>
                <a:latin typeface="Bookman Old Style" pitchFamily="18" charset="0"/>
              </a:rPr>
              <a:t>ift</a:t>
            </a: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dirty="0">
                <a:solidFill>
                  <a:schemeClr val="tx1"/>
                </a:solidFill>
                <a:effectLst>
                  <a:outerShdw blurRad="38100" dist="38100" dir="2700000" algn="tl">
                    <a:srgbClr val="000000"/>
                  </a:outerShdw>
                </a:effectLst>
                <a:latin typeface="Bookman Old Style" pitchFamily="18" charset="0"/>
              </a:rPr>
              <a:t>I give it to remind you</a:t>
            </a:r>
          </a:p>
          <a:p>
            <a:pPr algn="l">
              <a:spcBef>
                <a:spcPct val="50000"/>
              </a:spcBef>
            </a:pPr>
            <a:r>
              <a:rPr lang="en-US" sz="2000" b="0" dirty="0">
                <a:solidFill>
                  <a:schemeClr val="tx1"/>
                </a:solidFill>
                <a:effectLst>
                  <a:outerShdw blurRad="38100" dist="38100" dir="2700000" algn="tl">
                    <a:srgbClr val="000000"/>
                  </a:outerShdw>
                </a:effectLst>
                <a:latin typeface="Bookman Old Style" pitchFamily="18" charset="0"/>
              </a:rPr>
              <a:t>That the essence of medicine </a:t>
            </a:r>
          </a:p>
          <a:p>
            <a:pPr algn="l">
              <a:spcBef>
                <a:spcPct val="50000"/>
              </a:spcBef>
            </a:pPr>
            <a:r>
              <a:rPr lang="en-US" sz="2000" b="0" dirty="0">
                <a:solidFill>
                  <a:schemeClr val="tx1"/>
                </a:solidFill>
                <a:effectLst>
                  <a:outerShdw blurRad="38100" dist="38100" dir="2700000" algn="tl">
                    <a:srgbClr val="000000"/>
                  </a:outerShdw>
                </a:effectLst>
                <a:latin typeface="Bookman Old Style" pitchFamily="18" charset="0"/>
              </a:rPr>
              <a:t>Lies in listening </a:t>
            </a:r>
          </a:p>
          <a:p>
            <a:pPr algn="l">
              <a:spcBef>
                <a:spcPct val="50000"/>
              </a:spcBef>
            </a:pP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dirty="0">
                <a:solidFill>
                  <a:schemeClr val="tx1"/>
                </a:solidFill>
                <a:effectLst>
                  <a:outerShdw blurRad="38100" dist="38100" dir="2700000" algn="tl">
                    <a:srgbClr val="000000"/>
                  </a:outerShdw>
                </a:effectLst>
                <a:latin typeface="Bookman Old Style" pitchFamily="18" charset="0"/>
              </a:rPr>
              <a:t>	Rae </a:t>
            </a:r>
            <a:r>
              <a:rPr lang="en-US" sz="2000" b="0" dirty="0" err="1">
                <a:solidFill>
                  <a:schemeClr val="tx1"/>
                </a:solidFill>
                <a:effectLst>
                  <a:outerShdw blurRad="38100" dist="38100" dir="2700000" algn="tl">
                    <a:srgbClr val="000000"/>
                  </a:outerShdw>
                </a:effectLst>
                <a:latin typeface="Bookman Old Style" pitchFamily="18" charset="0"/>
              </a:rPr>
              <a:t>Varcoe</a:t>
            </a:r>
            <a:r>
              <a:rPr lang="en-US" sz="2000" b="0" dirty="0">
                <a:solidFill>
                  <a:schemeClr val="tx1"/>
                </a:solidFill>
                <a:effectLst>
                  <a:outerShdw blurRad="38100" dist="38100" dir="2700000" algn="tl">
                    <a:srgbClr val="000000"/>
                  </a:outerShdw>
                </a:effectLst>
                <a:latin typeface="Bookman Old Style" pitchFamily="18" charset="0"/>
              </a:rPr>
              <a:t>, MA, </a:t>
            </a:r>
            <a:r>
              <a:rPr lang="en-US" sz="2000" b="0" dirty="0" err="1">
                <a:solidFill>
                  <a:schemeClr val="tx1"/>
                </a:solidFill>
                <a:effectLst>
                  <a:outerShdw blurRad="38100" dist="38100" dir="2700000" algn="tl">
                    <a:srgbClr val="000000"/>
                  </a:outerShdw>
                </a:effectLst>
                <a:latin typeface="Bookman Old Style" pitchFamily="18" charset="0"/>
              </a:rPr>
              <a:t>MBChB</a:t>
            </a: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dirty="0">
                <a:solidFill>
                  <a:schemeClr val="tx1"/>
                </a:solidFill>
                <a:effectLst>
                  <a:outerShdw blurRad="38100" dist="38100" dir="2700000" algn="tl">
                    <a:srgbClr val="000000"/>
                  </a:outerShdw>
                </a:effectLst>
                <a:latin typeface="Bookman Old Style" pitchFamily="18" charset="0"/>
              </a:rPr>
              <a:t>	Ann Intern Med 2010;153:44</a:t>
            </a:r>
          </a:p>
          <a:p>
            <a:pPr algn="l">
              <a:spcBef>
                <a:spcPct val="50000"/>
              </a:spcBef>
            </a:pP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b="0" dirty="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1600" b="0" dirty="0">
                <a:solidFill>
                  <a:schemeClr val="tx1"/>
                </a:solidFill>
                <a:effectLst>
                  <a:outerShdw blurRad="38100" dist="38100" dir="2700000" algn="tl">
                    <a:srgbClr val="000000"/>
                  </a:outerShdw>
                </a:effectLst>
                <a:latin typeface="Arial" charset="0"/>
              </a:rPr>
              <a:t>	</a:t>
            </a:r>
            <a:endParaRPr lang="en-US" sz="1400" b="0" dirty="0">
              <a:solidFill>
                <a:schemeClr val="tx1"/>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27435439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2178" name="Rectangle 2"/>
          <p:cNvSpPr>
            <a:spLocks noGrp="1" noRot="1" noChangeArrowheads="1"/>
          </p:cNvSpPr>
          <p:nvPr>
            <p:ph type="title"/>
          </p:nvPr>
        </p:nvSpPr>
        <p:spPr/>
        <p:txBody>
          <a:bodyPr/>
          <a:lstStyle/>
          <a:p>
            <a:endParaRPr lang="en-US"/>
          </a:p>
        </p:txBody>
      </p:sp>
      <p:sp>
        <p:nvSpPr>
          <p:cNvPr id="4402179" name="Rectangle 3"/>
          <p:cNvSpPr>
            <a:spLocks noGrp="1" noChangeArrowheads="1"/>
          </p:cNvSpPr>
          <p:nvPr>
            <p:ph type="body" idx="1"/>
          </p:nvPr>
        </p:nvSpPr>
        <p:spPr/>
        <p:txBody>
          <a:bodyPr/>
          <a:lstStyle/>
          <a:p>
            <a:endParaRPr lang="en-US"/>
          </a:p>
        </p:txBody>
      </p:sp>
      <p:sp>
        <p:nvSpPr>
          <p:cNvPr id="4402180"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402181" name="Picture 5" descr="Packers low 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762000"/>
            <a:ext cx="405765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08068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226" name="Rectangle 2"/>
          <p:cNvSpPr>
            <a:spLocks noGrp="1" noRot="1" noChangeArrowheads="1"/>
          </p:cNvSpPr>
          <p:nvPr>
            <p:ph type="title"/>
          </p:nvPr>
        </p:nvSpPr>
        <p:spPr/>
        <p:txBody>
          <a:bodyPr/>
          <a:lstStyle/>
          <a:p>
            <a:endParaRPr lang="en-US"/>
          </a:p>
        </p:txBody>
      </p:sp>
      <p:sp>
        <p:nvSpPr>
          <p:cNvPr id="4404227" name="Rectangle 3"/>
          <p:cNvSpPr>
            <a:spLocks noGrp="1" noChangeArrowheads="1"/>
          </p:cNvSpPr>
          <p:nvPr>
            <p:ph type="body" idx="1"/>
          </p:nvPr>
        </p:nvSpPr>
        <p:spPr/>
        <p:txBody>
          <a:bodyPr/>
          <a:lstStyle/>
          <a:p>
            <a:endParaRPr lang="en-US"/>
          </a:p>
        </p:txBody>
      </p:sp>
      <p:sp>
        <p:nvSpPr>
          <p:cNvPr id="4404228" name="Rectangle 4"/>
          <p:cNvSpPr>
            <a:spLocks noChangeArrowheads="1"/>
          </p:cNvSpPr>
          <p:nvPr/>
        </p:nvSpPr>
        <p:spPr bwMode="auto">
          <a:xfrm>
            <a:off x="-152400" y="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404229" name="Picture 5" descr="Clinic 3 020 conver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50" y="762000"/>
            <a:ext cx="4346575"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1186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6274" name="Rectangle 2"/>
          <p:cNvSpPr>
            <a:spLocks noGrp="1" noRot="1" noChangeArrowheads="1"/>
          </p:cNvSpPr>
          <p:nvPr>
            <p:ph type="title"/>
          </p:nvPr>
        </p:nvSpPr>
        <p:spPr/>
        <p:txBody>
          <a:bodyPr/>
          <a:lstStyle/>
          <a:p>
            <a:endParaRPr lang="en-US"/>
          </a:p>
        </p:txBody>
      </p:sp>
      <p:sp>
        <p:nvSpPr>
          <p:cNvPr id="4406275" name="Rectangle 3"/>
          <p:cNvSpPr>
            <a:spLocks noGrp="1" noChangeArrowheads="1"/>
          </p:cNvSpPr>
          <p:nvPr>
            <p:ph type="body" idx="1"/>
          </p:nvPr>
        </p:nvSpPr>
        <p:spPr/>
        <p:txBody>
          <a:bodyPr/>
          <a:lstStyle/>
          <a:p>
            <a:endParaRPr lang="en-US"/>
          </a:p>
        </p:txBody>
      </p:sp>
      <p:sp>
        <p:nvSpPr>
          <p:cNvPr id="4406276"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406277" name="Picture 5" descr="ar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50" y="757238"/>
            <a:ext cx="3946525" cy="526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7531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9794" name="Rectangle 2"/>
          <p:cNvSpPr>
            <a:spLocks noGrp="1" noRot="1" noChangeArrowheads="1"/>
          </p:cNvSpPr>
          <p:nvPr>
            <p:ph type="title"/>
          </p:nvPr>
        </p:nvSpPr>
        <p:spPr/>
        <p:txBody>
          <a:bodyPr/>
          <a:lstStyle/>
          <a:p>
            <a:r>
              <a:rPr lang="en-US" dirty="0"/>
              <a:t>At the center of PCMH are face-to-face </a:t>
            </a:r>
            <a:r>
              <a:rPr lang="en-US" i="1" dirty="0"/>
              <a:t>healing</a:t>
            </a:r>
            <a:r>
              <a:rPr lang="en-US" dirty="0"/>
              <a:t> relationships.</a:t>
            </a:r>
          </a:p>
        </p:txBody>
      </p:sp>
      <p:pic>
        <p:nvPicPr>
          <p:cNvPr id="4129795" name="Picture 3" descr="registry"/>
          <p:cNvPicPr>
            <a:picLocks noChangeAspect="1" noChangeArrowheads="1"/>
          </p:cNvPicPr>
          <p:nvPr/>
        </p:nvPicPr>
        <p:blipFill>
          <a:blip r:embed="rId3" cstate="print"/>
          <a:srcRect/>
          <a:stretch>
            <a:fillRect/>
          </a:stretch>
        </p:blipFill>
        <p:spPr bwMode="auto">
          <a:xfrm>
            <a:off x="990600" y="4400550"/>
            <a:ext cx="2971800" cy="2228850"/>
          </a:xfrm>
          <a:prstGeom prst="rect">
            <a:avLst/>
          </a:prstGeom>
          <a:noFill/>
        </p:spPr>
      </p:pic>
      <p:pic>
        <p:nvPicPr>
          <p:cNvPr id="4129796" name="Picture 4" descr="Mini-huddle"/>
          <p:cNvPicPr>
            <a:picLocks noChangeAspect="1" noChangeArrowheads="1"/>
          </p:cNvPicPr>
          <p:nvPr/>
        </p:nvPicPr>
        <p:blipFill>
          <a:blip r:embed="rId4" cstate="print"/>
          <a:srcRect/>
          <a:stretch>
            <a:fillRect/>
          </a:stretch>
        </p:blipFill>
        <p:spPr bwMode="auto">
          <a:xfrm>
            <a:off x="4648200" y="2400300"/>
            <a:ext cx="2362200" cy="1771650"/>
          </a:xfrm>
          <a:prstGeom prst="rect">
            <a:avLst/>
          </a:prstGeom>
          <a:noFill/>
        </p:spPr>
      </p:pic>
      <p:pic>
        <p:nvPicPr>
          <p:cNvPr id="4129797" name="Picture 5" descr="Deb RN"/>
          <p:cNvPicPr>
            <a:picLocks noChangeAspect="1" noChangeArrowheads="1"/>
          </p:cNvPicPr>
          <p:nvPr/>
        </p:nvPicPr>
        <p:blipFill>
          <a:blip r:embed="rId5" cstate="print"/>
          <a:srcRect/>
          <a:stretch>
            <a:fillRect/>
          </a:stretch>
        </p:blipFill>
        <p:spPr bwMode="auto">
          <a:xfrm>
            <a:off x="2192338" y="1752600"/>
            <a:ext cx="2176462" cy="2819400"/>
          </a:xfrm>
          <a:prstGeom prst="rect">
            <a:avLst/>
          </a:prstGeom>
          <a:noFill/>
        </p:spPr>
      </p:pic>
      <p:pic>
        <p:nvPicPr>
          <p:cNvPr id="4129798" name="Picture 6" descr="Dr"/>
          <p:cNvPicPr>
            <a:picLocks noGrp="1" noChangeAspect="1" noChangeArrowheads="1"/>
          </p:cNvPicPr>
          <p:nvPr>
            <p:ph type="body" idx="1"/>
          </p:nvPr>
        </p:nvPicPr>
        <p:blipFill>
          <a:blip r:embed="rId6" cstate="print"/>
          <a:srcRect/>
          <a:stretch>
            <a:fillRect/>
          </a:stretch>
        </p:blipFill>
        <p:spPr>
          <a:xfrm>
            <a:off x="4267200" y="4343400"/>
            <a:ext cx="3048000" cy="2486025"/>
          </a:xfrm>
          <a:noFill/>
          <a:ln/>
        </p:spPr>
      </p:pic>
      <p:sp>
        <p:nvSpPr>
          <p:cNvPr id="4129799" name="Text Box 7"/>
          <p:cNvSpPr txBox="1">
            <a:spLocks noChangeArrowheads="1"/>
          </p:cNvSpPr>
          <p:nvPr/>
        </p:nvSpPr>
        <p:spPr bwMode="auto">
          <a:xfrm>
            <a:off x="2209800" y="4144963"/>
            <a:ext cx="2057400" cy="350837"/>
          </a:xfrm>
          <a:prstGeom prst="rect">
            <a:avLst/>
          </a:prstGeom>
          <a:solidFill>
            <a:srgbClr val="000080"/>
          </a:solidFill>
          <a:ln w="9525" algn="ctr">
            <a:noFill/>
            <a:miter lim="800000"/>
            <a:headEnd/>
            <a:tailEnd/>
          </a:ln>
          <a:effectLst/>
        </p:spPr>
        <p:txBody>
          <a:bodyPr>
            <a:spAutoFit/>
          </a:bodyPr>
          <a:lstStyle/>
          <a:p>
            <a:pPr algn="l">
              <a:spcBef>
                <a:spcPct val="50000"/>
              </a:spcBef>
            </a:pPr>
            <a:r>
              <a:rPr lang="en-US" sz="2000">
                <a:effectLst>
                  <a:outerShdw blurRad="38100" dist="38100" dir="2700000" algn="tl">
                    <a:srgbClr val="000000"/>
                  </a:outerShdw>
                </a:effectLst>
                <a:latin typeface="Arial" charset="0"/>
              </a:rPr>
              <a:t>Patient: Nurse</a:t>
            </a:r>
          </a:p>
        </p:txBody>
      </p:sp>
      <p:sp>
        <p:nvSpPr>
          <p:cNvPr id="4129800" name="Text Box 8"/>
          <p:cNvSpPr txBox="1">
            <a:spLocks noChangeArrowheads="1"/>
          </p:cNvSpPr>
          <p:nvPr/>
        </p:nvSpPr>
        <p:spPr bwMode="auto">
          <a:xfrm>
            <a:off x="4724400" y="4191000"/>
            <a:ext cx="2438400" cy="350838"/>
          </a:xfrm>
          <a:prstGeom prst="rect">
            <a:avLst/>
          </a:prstGeom>
          <a:solidFill>
            <a:srgbClr val="000080"/>
          </a:solidFill>
          <a:ln w="9525" algn="ctr">
            <a:noFill/>
            <a:miter lim="800000"/>
            <a:headEnd/>
            <a:tailEnd/>
          </a:ln>
          <a:effectLst/>
        </p:spPr>
        <p:txBody>
          <a:bodyPr>
            <a:spAutoFit/>
          </a:bodyPr>
          <a:lstStyle/>
          <a:p>
            <a:pPr algn="l">
              <a:spcBef>
                <a:spcPct val="50000"/>
              </a:spcBef>
            </a:pPr>
            <a:r>
              <a:rPr lang="en-US" sz="2000">
                <a:effectLst>
                  <a:outerShdw blurRad="38100" dist="38100" dir="2700000" algn="tl">
                    <a:srgbClr val="000000"/>
                  </a:outerShdw>
                </a:effectLst>
                <a:latin typeface="Arial" charset="0"/>
              </a:rPr>
              <a:t>Nurse: Physician</a:t>
            </a:r>
          </a:p>
        </p:txBody>
      </p:sp>
      <p:sp>
        <p:nvSpPr>
          <p:cNvPr id="4129801" name="Text Box 9"/>
          <p:cNvSpPr txBox="1">
            <a:spLocks noChangeArrowheads="1"/>
          </p:cNvSpPr>
          <p:nvPr/>
        </p:nvSpPr>
        <p:spPr bwMode="auto">
          <a:xfrm>
            <a:off x="1371600" y="6430963"/>
            <a:ext cx="2438400" cy="350837"/>
          </a:xfrm>
          <a:prstGeom prst="rect">
            <a:avLst/>
          </a:prstGeom>
          <a:solidFill>
            <a:srgbClr val="000080"/>
          </a:solidFill>
          <a:ln w="9525" algn="ctr">
            <a:noFill/>
            <a:miter lim="800000"/>
            <a:headEnd/>
            <a:tailEnd/>
          </a:ln>
          <a:effectLst/>
        </p:spPr>
        <p:txBody>
          <a:bodyPr>
            <a:spAutoFit/>
          </a:bodyPr>
          <a:lstStyle/>
          <a:p>
            <a:pPr algn="l">
              <a:spcBef>
                <a:spcPct val="50000"/>
              </a:spcBef>
            </a:pPr>
            <a:r>
              <a:rPr lang="en-US" sz="2000">
                <a:effectLst>
                  <a:outerShdw blurRad="38100" dist="38100" dir="2700000" algn="tl">
                    <a:srgbClr val="000000"/>
                  </a:outerShdw>
                </a:effectLst>
                <a:latin typeface="Arial" charset="0"/>
              </a:rPr>
              <a:t>Nurse: Nurse</a:t>
            </a:r>
          </a:p>
        </p:txBody>
      </p:sp>
      <p:sp>
        <p:nvSpPr>
          <p:cNvPr id="4129802" name="Text Box 10"/>
          <p:cNvSpPr txBox="1">
            <a:spLocks noChangeArrowheads="1"/>
          </p:cNvSpPr>
          <p:nvPr/>
        </p:nvSpPr>
        <p:spPr bwMode="auto">
          <a:xfrm>
            <a:off x="4724400" y="6477000"/>
            <a:ext cx="2438400" cy="350838"/>
          </a:xfrm>
          <a:prstGeom prst="rect">
            <a:avLst/>
          </a:prstGeom>
          <a:solidFill>
            <a:srgbClr val="000080"/>
          </a:solidFill>
          <a:ln w="9525" algn="ctr">
            <a:noFill/>
            <a:miter lim="800000"/>
            <a:headEnd/>
            <a:tailEnd/>
          </a:ln>
          <a:effectLst/>
        </p:spPr>
        <p:txBody>
          <a:bodyPr>
            <a:spAutoFit/>
          </a:bodyPr>
          <a:lstStyle/>
          <a:p>
            <a:pPr algn="l">
              <a:spcBef>
                <a:spcPct val="50000"/>
              </a:spcBef>
            </a:pPr>
            <a:r>
              <a:rPr lang="en-US" sz="2000">
                <a:effectLst>
                  <a:outerShdw blurRad="38100" dist="38100" dir="2700000" algn="tl">
                    <a:srgbClr val="000000"/>
                  </a:outerShdw>
                </a:effectLst>
                <a:latin typeface="Arial" charset="0"/>
              </a:rPr>
              <a:t>Patient: Physician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8322" name="Rectangle 2"/>
          <p:cNvSpPr>
            <a:spLocks noGrp="1" noRot="1" noChangeArrowheads="1"/>
          </p:cNvSpPr>
          <p:nvPr>
            <p:ph type="title"/>
          </p:nvPr>
        </p:nvSpPr>
        <p:spPr/>
        <p:txBody>
          <a:bodyPr/>
          <a:lstStyle/>
          <a:p>
            <a:endParaRPr lang="en-US"/>
          </a:p>
        </p:txBody>
      </p:sp>
      <p:sp>
        <p:nvSpPr>
          <p:cNvPr id="4408323" name="Rectangle 3"/>
          <p:cNvSpPr>
            <a:spLocks noGrp="1" noChangeArrowheads="1"/>
          </p:cNvSpPr>
          <p:nvPr>
            <p:ph type="body" idx="1"/>
          </p:nvPr>
        </p:nvSpPr>
        <p:spPr/>
        <p:txBody>
          <a:bodyPr/>
          <a:lstStyle/>
          <a:p>
            <a:endParaRPr lang="en-US"/>
          </a:p>
        </p:txBody>
      </p:sp>
      <p:sp>
        <p:nvSpPr>
          <p:cNvPr id="4408324"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408325" name="Picture 5" descr="CarolynRichard"/>
          <p:cNvPicPr>
            <a:picLocks noChangeAspect="1" noChangeArrowheads="1"/>
          </p:cNvPicPr>
          <p:nvPr/>
        </p:nvPicPr>
        <p:blipFill>
          <a:blip r:embed="rId3">
            <a:extLst>
              <a:ext uri="{28A0092B-C50C-407E-A947-70E740481C1C}">
                <a14:useLocalDpi xmlns:a14="http://schemas.microsoft.com/office/drawing/2010/main" val="0"/>
              </a:ext>
            </a:extLst>
          </a:blip>
          <a:srcRect l="27179" t="59184" r="27649" b="1454"/>
          <a:stretch>
            <a:fillRect/>
          </a:stretch>
        </p:blipFill>
        <p:spPr bwMode="auto">
          <a:xfrm>
            <a:off x="2586038" y="757238"/>
            <a:ext cx="4454525" cy="533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9037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0370" name="Rectangle 2"/>
          <p:cNvSpPr>
            <a:spLocks noGrp="1" noRot="1" noChangeArrowheads="1"/>
          </p:cNvSpPr>
          <p:nvPr>
            <p:ph type="title"/>
          </p:nvPr>
        </p:nvSpPr>
        <p:spPr/>
        <p:txBody>
          <a:bodyPr/>
          <a:lstStyle/>
          <a:p>
            <a:endParaRPr lang="en-US"/>
          </a:p>
        </p:txBody>
      </p:sp>
      <p:sp>
        <p:nvSpPr>
          <p:cNvPr id="4410371" name="Rectangle 3"/>
          <p:cNvSpPr>
            <a:spLocks noGrp="1" noChangeArrowheads="1"/>
          </p:cNvSpPr>
          <p:nvPr>
            <p:ph type="body" idx="1"/>
          </p:nvPr>
        </p:nvSpPr>
        <p:spPr/>
        <p:txBody>
          <a:bodyPr/>
          <a:lstStyle/>
          <a:p>
            <a:endParaRPr lang="en-US"/>
          </a:p>
        </p:txBody>
      </p:sp>
      <p:sp>
        <p:nvSpPr>
          <p:cNvPr id="4410372"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410373" name="Picture 5" descr="CarolynHandy"/>
          <p:cNvPicPr>
            <a:picLocks noChangeAspect="1" noChangeArrowheads="1"/>
          </p:cNvPicPr>
          <p:nvPr/>
        </p:nvPicPr>
        <p:blipFill>
          <a:blip r:embed="rId3">
            <a:extLst>
              <a:ext uri="{28A0092B-C50C-407E-A947-70E740481C1C}">
                <a14:useLocalDpi xmlns:a14="http://schemas.microsoft.com/office/drawing/2010/main" val="0"/>
              </a:ext>
            </a:extLst>
          </a:blip>
          <a:srcRect l="270" t="-1891"/>
          <a:stretch>
            <a:fillRect/>
          </a:stretch>
        </p:blipFill>
        <p:spPr bwMode="auto">
          <a:xfrm>
            <a:off x="2559050" y="762000"/>
            <a:ext cx="3776663"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2131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2418" name="Rectangle 2"/>
          <p:cNvSpPr>
            <a:spLocks noGrp="1" noRot="1" noChangeArrowheads="1"/>
          </p:cNvSpPr>
          <p:nvPr>
            <p:ph type="title"/>
          </p:nvPr>
        </p:nvSpPr>
        <p:spPr/>
        <p:txBody>
          <a:bodyPr/>
          <a:lstStyle/>
          <a:p>
            <a:endParaRPr lang="en-US"/>
          </a:p>
        </p:txBody>
      </p:sp>
      <p:sp>
        <p:nvSpPr>
          <p:cNvPr id="4412419" name="Rectangle 3"/>
          <p:cNvSpPr>
            <a:spLocks noGrp="1" noChangeArrowheads="1"/>
          </p:cNvSpPr>
          <p:nvPr>
            <p:ph type="body" idx="1"/>
          </p:nvPr>
        </p:nvSpPr>
        <p:spPr/>
        <p:txBody>
          <a:bodyPr/>
          <a:lstStyle/>
          <a:p>
            <a:endParaRPr lang="en-US"/>
          </a:p>
        </p:txBody>
      </p:sp>
      <p:sp>
        <p:nvSpPr>
          <p:cNvPr id="4412420"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p:spPr>
        <p:txBody>
          <a:bodyPr wrap="none" anchor="ctr">
            <a:flatTx/>
          </a:bodyPr>
          <a:lstStyle/>
          <a:p>
            <a:r>
              <a:rPr lang="en-US" b="0" dirty="0" smtClean="0">
                <a:solidFill>
                  <a:schemeClr val="tx1"/>
                </a:solidFill>
                <a:latin typeface="Bookman Old Style" pitchFamily="18" charset="0"/>
              </a:rPr>
              <a:t>Thank You</a:t>
            </a:r>
          </a:p>
          <a:p>
            <a:endParaRPr lang="en-US" b="0" dirty="0">
              <a:solidFill>
                <a:schemeClr val="tx1"/>
              </a:solidFill>
              <a:latin typeface="Bookman Old Style" pitchFamily="18" charset="0"/>
            </a:endParaRPr>
          </a:p>
          <a:p>
            <a:endParaRPr lang="en-US" b="0" dirty="0">
              <a:solidFill>
                <a:schemeClr val="tx1"/>
              </a:solidFill>
              <a:latin typeface="Bookman Old Style" pitchFamily="18" charset="0"/>
            </a:endParaRPr>
          </a:p>
        </p:txBody>
      </p:sp>
      <p:pic>
        <p:nvPicPr>
          <p:cNvPr id="4412421" name="Picture 5" descr="Sr"/>
          <p:cNvPicPr>
            <a:picLocks noChangeAspect="1" noChangeArrowheads="1"/>
          </p:cNvPicPr>
          <p:nvPr/>
        </p:nvPicPr>
        <p:blipFill>
          <a:blip r:embed="rId3">
            <a:extLst>
              <a:ext uri="{28A0092B-C50C-407E-A947-70E740481C1C}">
                <a14:useLocalDpi xmlns:a14="http://schemas.microsoft.com/office/drawing/2010/main" val="0"/>
              </a:ext>
            </a:extLst>
          </a:blip>
          <a:srcRect t="7042"/>
          <a:stretch>
            <a:fillRect/>
          </a:stretch>
        </p:blipFill>
        <p:spPr bwMode="auto">
          <a:xfrm>
            <a:off x="2590800" y="1182914"/>
            <a:ext cx="405765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2971800" y="2286000"/>
            <a:ext cx="3124200" cy="1828800"/>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endParaRPr>
          </a:p>
        </p:txBody>
      </p:sp>
    </p:spTree>
    <p:extLst>
      <p:ext uri="{BB962C8B-B14F-4D97-AF65-F5344CB8AC3E}">
        <p14:creationId xmlns:p14="http://schemas.microsoft.com/office/powerpoint/2010/main" val="24046711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4412421"/>
                                        </p:tgtEl>
                                      </p:cBhvr>
                                    </p:animEffect>
                                    <p:set>
                                      <p:cBhvr>
                                        <p:cTn id="7" dur="1" fill="hold">
                                          <p:stCondLst>
                                            <p:cond delay="2999"/>
                                          </p:stCondLst>
                                        </p:cTn>
                                        <p:tgtEl>
                                          <p:spTgt spid="44124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12418" name="Rectangle 2"/>
          <p:cNvSpPr>
            <a:spLocks noGrp="1" noRot="1" noChangeArrowheads="1"/>
          </p:cNvSpPr>
          <p:nvPr>
            <p:ph type="title"/>
          </p:nvPr>
        </p:nvSpPr>
        <p:spPr/>
        <p:txBody>
          <a:bodyPr/>
          <a:lstStyle/>
          <a:p>
            <a:endParaRPr lang="en-US"/>
          </a:p>
        </p:txBody>
      </p:sp>
      <p:sp>
        <p:nvSpPr>
          <p:cNvPr id="4412419" name="Rectangle 3"/>
          <p:cNvSpPr>
            <a:spLocks noGrp="1" noChangeArrowheads="1"/>
          </p:cNvSpPr>
          <p:nvPr>
            <p:ph type="body" idx="1"/>
          </p:nvPr>
        </p:nvSpPr>
        <p:spPr/>
        <p:txBody>
          <a:bodyPr/>
          <a:lstStyle/>
          <a:p>
            <a:endParaRPr lang="en-US"/>
          </a:p>
        </p:txBody>
      </p:sp>
      <p:sp>
        <p:nvSpPr>
          <p:cNvPr id="4412420"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extLst>
      <p:ext uri="{BB962C8B-B14F-4D97-AF65-F5344CB8AC3E}">
        <p14:creationId xmlns:p14="http://schemas.microsoft.com/office/powerpoint/2010/main" val="2414344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16514" name="Rectangle 2"/>
          <p:cNvSpPr>
            <a:spLocks noGrp="1" noRot="1" noChangeArrowheads="1"/>
          </p:cNvSpPr>
          <p:nvPr>
            <p:ph type="title"/>
          </p:nvPr>
        </p:nvSpPr>
        <p:spPr/>
        <p:txBody>
          <a:bodyPr/>
          <a:lstStyle/>
          <a:p>
            <a:r>
              <a:rPr lang="en-US"/>
              <a:t>Resources</a:t>
            </a:r>
          </a:p>
        </p:txBody>
      </p:sp>
      <p:sp>
        <p:nvSpPr>
          <p:cNvPr id="4416515" name="Rectangle 3"/>
          <p:cNvSpPr>
            <a:spLocks noGrp="1" noChangeArrowheads="1"/>
          </p:cNvSpPr>
          <p:nvPr>
            <p:ph type="body" idx="1"/>
          </p:nvPr>
        </p:nvSpPr>
        <p:spPr/>
        <p:txBody>
          <a:bodyPr/>
          <a:lstStyle/>
          <a:p>
            <a:pPr marL="0" indent="0"/>
            <a:r>
              <a:rPr lang="en-US" sz="2400"/>
              <a:t>Improving Office Practice: Working Smarter, Not Harder.</a:t>
            </a:r>
            <a:r>
              <a:rPr lang="en-US" sz="2400" i="1"/>
              <a:t> </a:t>
            </a:r>
            <a:r>
              <a:rPr lang="en-US" sz="1600" i="1"/>
              <a:t>Family Practice Management: </a:t>
            </a:r>
            <a:r>
              <a:rPr lang="en-US" sz="1600"/>
              <a:t>November/December 2006 Vol. 13, No. 10 </a:t>
            </a:r>
            <a:r>
              <a:rPr lang="en-US" sz="1600">
                <a:hlinkClick r:id="rId3"/>
              </a:rPr>
              <a:t>http://www.aafp.org/fpm/20061100/28impr.html</a:t>
            </a:r>
            <a:endParaRPr lang="en-US" sz="1600"/>
          </a:p>
          <a:p>
            <a:pPr marL="0" indent="0">
              <a:buFont typeface="Wingdings" pitchFamily="2" charset="2"/>
              <a:buNone/>
            </a:pPr>
            <a:endParaRPr lang="en-US" sz="2400"/>
          </a:p>
          <a:p>
            <a:pPr marL="0" indent="0"/>
            <a:r>
              <a:rPr lang="en-US" sz="2400"/>
              <a:t>Building Teams in Primary Care: 15 Case Studies. Bodenheimer. www.chcf.org</a:t>
            </a:r>
          </a:p>
          <a:p>
            <a:pPr marL="0" indent="0"/>
            <a:endParaRPr lang="en-US" sz="1600"/>
          </a:p>
          <a:p>
            <a:pPr marL="0" indent="0">
              <a:buFont typeface="Wingdings" pitchFamily="2" charset="2"/>
              <a:buNone/>
            </a:pPr>
            <a:endParaRPr lang="en-US" sz="1600" i="1"/>
          </a:p>
        </p:txBody>
      </p:sp>
    </p:spTree>
    <p:extLst>
      <p:ext uri="{BB962C8B-B14F-4D97-AF65-F5344CB8AC3E}">
        <p14:creationId xmlns:p14="http://schemas.microsoft.com/office/powerpoint/2010/main" val="459945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3346" name="Picture 4" descr="Sir William Osl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3" y="0"/>
            <a:ext cx="9344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0" y="152400"/>
            <a:ext cx="4648200" cy="3352800"/>
          </a:xfrm>
          <a:prstGeom prst="rect">
            <a:avLst/>
          </a:prstGeom>
          <a:solidFill>
            <a:srgbClr val="000000">
              <a:alpha val="50000"/>
            </a:srgbClr>
          </a:solidFill>
          <a:ln w="9525">
            <a:noFill/>
            <a:miter lim="800000"/>
            <a:headEnd/>
            <a:tailEnd/>
          </a:ln>
        </p:spPr>
        <p:txBody>
          <a:bodyPr tIns="228600"/>
          <a:lstStyle/>
          <a:p>
            <a:pPr eaLnBrk="0" hangingPunct="0">
              <a:buSzPct val="65000"/>
              <a:defRPr/>
            </a:pPr>
            <a:endParaRPr lang="en-US" sz="2400" kern="0" dirty="0">
              <a:solidFill>
                <a:schemeClr val="bg1">
                  <a:lumMod val="20000"/>
                  <a:lumOff val="80000"/>
                </a:schemeClr>
              </a:solidFill>
              <a:latin typeface="+mj-lt"/>
              <a:ea typeface="+mj-ea"/>
              <a:cs typeface="+mj-cs"/>
            </a:endParaRPr>
          </a:p>
          <a:p>
            <a:pPr eaLnBrk="0" hangingPunct="0">
              <a:buSzPct val="65000"/>
              <a:defRPr/>
            </a:pPr>
            <a:endParaRPr lang="en-US" sz="2400" kern="0" dirty="0">
              <a:solidFill>
                <a:schemeClr val="bg1">
                  <a:lumMod val="20000"/>
                  <a:lumOff val="80000"/>
                </a:schemeClr>
              </a:solidFill>
              <a:latin typeface="+mj-lt"/>
              <a:ea typeface="+mj-ea"/>
              <a:cs typeface="+mj-cs"/>
            </a:endParaRPr>
          </a:p>
          <a:p>
            <a:pPr eaLnBrk="0" hangingPunct="0">
              <a:buSzPct val="65000"/>
              <a:defRPr/>
            </a:pPr>
            <a:endParaRPr lang="en-US" sz="2400" kern="0" dirty="0">
              <a:solidFill>
                <a:schemeClr val="bg1">
                  <a:lumMod val="20000"/>
                  <a:lumOff val="80000"/>
                </a:schemeClr>
              </a:solidFill>
              <a:latin typeface="+mj-lt"/>
              <a:ea typeface="+mj-ea"/>
              <a:cs typeface="+mj-cs"/>
            </a:endParaRPr>
          </a:p>
          <a:p>
            <a:pPr eaLnBrk="0" hangingPunct="0">
              <a:buSzPct val="65000"/>
              <a:defRPr/>
            </a:pPr>
            <a:endParaRPr lang="en-US" sz="2400" kern="0" dirty="0">
              <a:solidFill>
                <a:schemeClr val="bg1">
                  <a:lumMod val="20000"/>
                  <a:lumOff val="80000"/>
                </a:schemeClr>
              </a:solidFill>
              <a:latin typeface="+mj-lt"/>
              <a:ea typeface="+mj-ea"/>
              <a:cs typeface="+mj-cs"/>
            </a:endParaRPr>
          </a:p>
          <a:p>
            <a:pPr eaLnBrk="0" hangingPunct="0">
              <a:buSzPct val="65000"/>
              <a:defRPr/>
            </a:pPr>
            <a:endParaRPr lang="en-US" sz="2400" kern="0" dirty="0">
              <a:solidFill>
                <a:schemeClr val="bg1">
                  <a:lumMod val="20000"/>
                  <a:lumOff val="80000"/>
                </a:schemeClr>
              </a:solidFill>
              <a:latin typeface="+mj-lt"/>
              <a:ea typeface="+mj-ea"/>
              <a:cs typeface="+mj-cs"/>
            </a:endParaRPr>
          </a:p>
          <a:p>
            <a:pPr eaLnBrk="0" hangingPunct="0">
              <a:buSzPct val="65000"/>
              <a:defRPr/>
            </a:pPr>
            <a:r>
              <a:rPr lang="en-US" sz="2400" kern="0" dirty="0">
                <a:solidFill>
                  <a:schemeClr val="bg1">
                    <a:lumMod val="20000"/>
                    <a:lumOff val="80000"/>
                  </a:schemeClr>
                </a:solidFill>
                <a:latin typeface="+mj-lt"/>
                <a:ea typeface="+mj-ea"/>
                <a:cs typeface="+mj-cs"/>
              </a:rPr>
              <a:t/>
            </a:r>
            <a:br>
              <a:rPr lang="en-US" sz="2400" kern="0" dirty="0">
                <a:solidFill>
                  <a:schemeClr val="bg1">
                    <a:lumMod val="20000"/>
                    <a:lumOff val="80000"/>
                  </a:schemeClr>
                </a:solidFill>
                <a:latin typeface="+mj-lt"/>
                <a:ea typeface="+mj-ea"/>
                <a:cs typeface="+mj-cs"/>
              </a:rPr>
            </a:br>
            <a:r>
              <a:rPr lang="en-US" sz="2400" kern="0" dirty="0">
                <a:solidFill>
                  <a:schemeClr val="bg1">
                    <a:lumMod val="20000"/>
                    <a:lumOff val="80000"/>
                  </a:schemeClr>
                </a:solidFill>
                <a:latin typeface="+mj-lt"/>
                <a:ea typeface="+mj-ea"/>
                <a:cs typeface="+mj-cs"/>
              </a:rPr>
              <a:t/>
            </a:r>
            <a:br>
              <a:rPr lang="en-US" sz="2400" kern="0" dirty="0">
                <a:solidFill>
                  <a:schemeClr val="bg1">
                    <a:lumMod val="20000"/>
                    <a:lumOff val="80000"/>
                  </a:schemeClr>
                </a:solidFill>
                <a:latin typeface="+mj-lt"/>
                <a:ea typeface="+mj-ea"/>
                <a:cs typeface="+mj-cs"/>
              </a:rPr>
            </a:br>
            <a:r>
              <a:rPr lang="en-US" sz="2400" kern="0" dirty="0">
                <a:solidFill>
                  <a:schemeClr val="bg1">
                    <a:lumMod val="20000"/>
                    <a:lumOff val="80000"/>
                  </a:schemeClr>
                </a:solidFill>
                <a:latin typeface="+mj-lt"/>
                <a:ea typeface="+mj-ea"/>
                <a:cs typeface="+mj-cs"/>
              </a:rPr>
              <a:t>	Sir William Osler, 1893</a:t>
            </a:r>
            <a:endParaRPr lang="en-US" sz="2000" kern="0" dirty="0">
              <a:solidFill>
                <a:schemeClr val="bg1">
                  <a:lumMod val="20000"/>
                  <a:lumOff val="80000"/>
                </a:schemeClr>
              </a:solidFill>
              <a:latin typeface="+mj-lt"/>
              <a:ea typeface="+mj-ea"/>
              <a:cs typeface="+mj-cs"/>
            </a:endParaRPr>
          </a:p>
        </p:txBody>
      </p:sp>
      <p:sp>
        <p:nvSpPr>
          <p:cNvPr id="4099" name="Rectangle 3"/>
          <p:cNvSpPr>
            <a:spLocks noGrp="1" noChangeArrowheads="1"/>
          </p:cNvSpPr>
          <p:nvPr>
            <p:ph type="ctrTitle" idx="4294967295"/>
          </p:nvPr>
        </p:nvSpPr>
        <p:spPr>
          <a:xfrm>
            <a:off x="0" y="0"/>
            <a:ext cx="4648200" cy="3352800"/>
          </a:xfrm>
          <a:solidFill>
            <a:srgbClr val="000000">
              <a:alpha val="16862"/>
            </a:srgbClr>
          </a:solidFill>
        </p:spPr>
        <p:txBody>
          <a:bodyPr tIns="228600"/>
          <a:lstStyle/>
          <a:p>
            <a:pPr eaLnBrk="1" hangingPunct="1">
              <a:lnSpc>
                <a:spcPct val="100000"/>
              </a:lnSpc>
            </a:pPr>
            <a:r>
              <a:rPr lang="en-US" sz="2400" i="1" dirty="0" smtClean="0">
                <a:solidFill>
                  <a:srgbClr val="F7F5EE"/>
                </a:solidFill>
              </a:rPr>
              <a:t>“Medical care must be provided with utmost efficiency.  To do less is a disservice to those we treat, and an injustice to those we might have treated.”</a:t>
            </a:r>
            <a:r>
              <a:rPr lang="en-US" sz="2400" dirty="0" smtClean="0">
                <a:solidFill>
                  <a:srgbClr val="F7F5EE"/>
                </a:solidFill>
              </a:rPr>
              <a:t/>
            </a:r>
            <a:br>
              <a:rPr lang="en-US" sz="2400" dirty="0" smtClean="0">
                <a:solidFill>
                  <a:srgbClr val="F7F5EE"/>
                </a:solidFill>
              </a:rPr>
            </a:br>
            <a:r>
              <a:rPr lang="en-US" sz="2400" dirty="0" smtClean="0">
                <a:solidFill>
                  <a:srgbClr val="F7F5EE"/>
                </a:solidFill>
              </a:rPr>
              <a:t/>
            </a:r>
            <a:br>
              <a:rPr lang="en-US" sz="2400" dirty="0" smtClean="0">
                <a:solidFill>
                  <a:srgbClr val="F7F5EE"/>
                </a:solidFill>
              </a:rPr>
            </a:br>
            <a:r>
              <a:rPr lang="en-US" sz="2400" dirty="0" smtClean="0">
                <a:solidFill>
                  <a:srgbClr val="F7F5EE"/>
                </a:solidFill>
              </a:rPr>
              <a:t>	</a:t>
            </a:r>
            <a:endParaRPr lang="en-US" sz="2000" dirty="0" smtClean="0">
              <a:solidFill>
                <a:srgbClr val="F7F5EE"/>
              </a:solidFill>
            </a:endParaRPr>
          </a:p>
        </p:txBody>
      </p:sp>
      <p:sp>
        <p:nvSpPr>
          <p:cNvPr id="313349"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fld id="{EB6F2C4D-07E7-49D7-9C92-8B64347EDC13}" type="slidenum">
              <a:rPr lang="en-US" sz="1400">
                <a:latin typeface="Times" pitchFamily="18" charset="0"/>
                <a:ea typeface="ヒラギノ角ゴ Pro W3" charset="-128"/>
              </a:rPr>
              <a:pPr algn="r"/>
              <a:t>115</a:t>
            </a:fld>
            <a:endParaRPr lang="en-US" sz="1400">
              <a:latin typeface="Times" pitchFamily="18" charset="0"/>
              <a:ea typeface="ヒラギノ角ゴ Pro W3" charset="-128"/>
            </a:endParaRPr>
          </a:p>
        </p:txBody>
      </p:sp>
    </p:spTree>
    <p:extLst>
      <p:ext uri="{BB962C8B-B14F-4D97-AF65-F5344CB8AC3E}">
        <p14:creationId xmlns:p14="http://schemas.microsoft.com/office/powerpoint/2010/main" val="283475134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Reflective Listening</a:t>
            </a:r>
            <a:endParaRPr lang="en-US" dirty="0"/>
          </a:p>
        </p:txBody>
      </p:sp>
      <p:sp>
        <p:nvSpPr>
          <p:cNvPr id="3" name="Content Placeholder 2"/>
          <p:cNvSpPr>
            <a:spLocks noGrp="1"/>
          </p:cNvSpPr>
          <p:nvPr>
            <p:ph idx="1"/>
          </p:nvPr>
        </p:nvSpPr>
        <p:spPr/>
        <p:txBody>
          <a:bodyPr/>
          <a:lstStyle/>
          <a:p>
            <a:endParaRPr lang="en-US"/>
          </a:p>
        </p:txBody>
      </p:sp>
      <p:pic>
        <p:nvPicPr>
          <p:cNvPr id="4274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6" y="1523999"/>
            <a:ext cx="9169284"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95158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61938"/>
            <a:ext cx="8582025"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429000" y="6062848"/>
            <a:ext cx="4648200" cy="414152"/>
          </a:xfrm>
          <a:prstGeom prst="rect">
            <a:avLst/>
          </a:prstGeom>
          <a:noFill/>
        </p:spPr>
        <p:txBody>
          <a:bodyPr wrap="square" rtlCol="0">
            <a:spAutoFit/>
          </a:bodyPr>
          <a:lstStyle/>
          <a:p>
            <a:r>
              <a:rPr lang="en-US" sz="2400" b="0" dirty="0" smtClean="0">
                <a:solidFill>
                  <a:schemeClr val="tx1"/>
                </a:solidFill>
                <a:latin typeface="+mn-lt"/>
              </a:rPr>
              <a:t>From Mary Applegate MD</a:t>
            </a:r>
            <a:endParaRPr lang="en-US" sz="2400" b="0" dirty="0">
              <a:solidFill>
                <a:schemeClr val="tx1"/>
              </a:solidFill>
              <a:latin typeface="+mn-lt"/>
            </a:endParaRPr>
          </a:p>
        </p:txBody>
      </p:sp>
    </p:spTree>
    <p:extLst>
      <p:ext uri="{BB962C8B-B14F-4D97-AF65-F5344CB8AC3E}">
        <p14:creationId xmlns:p14="http://schemas.microsoft.com/office/powerpoint/2010/main" val="10240296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323850"/>
            <a:ext cx="8362950"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90582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1842" name="Rectangle 2"/>
          <p:cNvSpPr>
            <a:spLocks noGrp="1" noRot="1" noChangeArrowheads="1"/>
          </p:cNvSpPr>
          <p:nvPr>
            <p:ph type="title"/>
          </p:nvPr>
        </p:nvSpPr>
        <p:spPr/>
        <p:txBody>
          <a:bodyPr/>
          <a:lstStyle/>
          <a:p>
            <a:r>
              <a:rPr lang="en-US"/>
              <a:t>We will know who you are and we will be ready for you.</a:t>
            </a:r>
          </a:p>
        </p:txBody>
      </p:sp>
      <p:sp>
        <p:nvSpPr>
          <p:cNvPr id="4131843" name="Rectangle 3"/>
          <p:cNvSpPr>
            <a:spLocks noGrp="1" noChangeArrowheads="1"/>
          </p:cNvSpPr>
          <p:nvPr>
            <p:ph type="body" idx="1"/>
          </p:nvPr>
        </p:nvSpPr>
        <p:spPr/>
        <p:txBody>
          <a:bodyPr/>
          <a:lstStyle/>
          <a:p>
            <a:endParaRPr lang="en-US"/>
          </a:p>
        </p:txBody>
      </p:sp>
      <p:pic>
        <p:nvPicPr>
          <p:cNvPr id="4131844" name="Picture 4" descr="Dr"/>
          <p:cNvPicPr>
            <a:picLocks noChangeAspect="1" noChangeArrowheads="1"/>
          </p:cNvPicPr>
          <p:nvPr/>
        </p:nvPicPr>
        <p:blipFill>
          <a:blip r:embed="rId3" cstate="print"/>
          <a:srcRect/>
          <a:stretch>
            <a:fillRect/>
          </a:stretch>
        </p:blipFill>
        <p:spPr bwMode="auto">
          <a:xfrm>
            <a:off x="1676400" y="1752600"/>
            <a:ext cx="5638800" cy="4597400"/>
          </a:xfrm>
          <a:prstGeom prst="rect">
            <a:avLst/>
          </a:prstGeom>
          <a:noFill/>
        </p:spPr>
      </p:pic>
      <p:sp>
        <p:nvSpPr>
          <p:cNvPr id="4131845" name="Text Box 5"/>
          <p:cNvSpPr txBox="1">
            <a:spLocks noChangeArrowheads="1"/>
          </p:cNvSpPr>
          <p:nvPr/>
        </p:nvSpPr>
        <p:spPr bwMode="auto">
          <a:xfrm>
            <a:off x="4953000" y="6477000"/>
            <a:ext cx="5410200" cy="300038"/>
          </a:xfrm>
          <a:prstGeom prst="rect">
            <a:avLst/>
          </a:prstGeom>
          <a:noFill/>
          <a:ln w="9525" algn="ctr">
            <a:noFill/>
            <a:miter lim="800000"/>
            <a:headEnd/>
            <a:tailEnd/>
          </a:ln>
          <a:effectLst/>
        </p:spPr>
        <p:txBody>
          <a:bodyPr>
            <a:spAutoFit/>
          </a:bodyPr>
          <a:lstStyle/>
          <a:p>
            <a:pPr algn="l">
              <a:spcBef>
                <a:spcPct val="50000"/>
              </a:spcBef>
            </a:pPr>
            <a:r>
              <a:rPr lang="en-US" sz="1600" b="0">
                <a:solidFill>
                  <a:schemeClr val="tx1"/>
                </a:solidFill>
                <a:effectLst>
                  <a:outerShdw blurRad="38100" dist="38100" dir="2700000" algn="tl">
                    <a:srgbClr val="000000"/>
                  </a:outerShdw>
                </a:effectLst>
                <a:latin typeface="Arial" charset="0"/>
              </a:rPr>
              <a:t>Borgess Ambulatory Care, Kalamazoo, MI</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7474" name="Rectangle 2"/>
          <p:cNvSpPr>
            <a:spLocks noGrp="1" noRot="1" noChangeArrowheads="1"/>
          </p:cNvSpPr>
          <p:nvPr>
            <p:ph type="title"/>
          </p:nvPr>
        </p:nvSpPr>
        <p:spPr/>
        <p:txBody>
          <a:bodyPr/>
          <a:lstStyle/>
          <a:p>
            <a:endParaRPr lang="en-US"/>
          </a:p>
        </p:txBody>
      </p:sp>
      <p:sp>
        <p:nvSpPr>
          <p:cNvPr id="3817475" name="Rectangle 3"/>
          <p:cNvSpPr>
            <a:spLocks noGrp="1" noChangeArrowheads="1"/>
          </p:cNvSpPr>
          <p:nvPr>
            <p:ph type="body" idx="1"/>
          </p:nvPr>
        </p:nvSpPr>
        <p:spPr/>
        <p:txBody>
          <a:bodyPr/>
          <a:lstStyle/>
          <a:p>
            <a:endParaRPr lang="en-US"/>
          </a:p>
        </p:txBody>
      </p:sp>
      <p:pic>
        <p:nvPicPr>
          <p:cNvPr id="3817476" name="Picture 4" descr="USA map"/>
          <p:cNvPicPr>
            <a:picLocks noChangeAspect="1" noChangeArrowheads="1"/>
          </p:cNvPicPr>
          <p:nvPr/>
        </p:nvPicPr>
        <p:blipFill>
          <a:blip r:embed="rId3" cstate="print"/>
          <a:srcRect/>
          <a:stretch>
            <a:fillRect/>
          </a:stretch>
        </p:blipFill>
        <p:spPr bwMode="auto">
          <a:xfrm>
            <a:off x="-76200" y="0"/>
            <a:ext cx="9296400" cy="68580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22" name="Rectangle 2"/>
          <p:cNvSpPr>
            <a:spLocks noGrp="1" noRot="1" noChangeArrowheads="1"/>
          </p:cNvSpPr>
          <p:nvPr>
            <p:ph type="title"/>
          </p:nvPr>
        </p:nvSpPr>
        <p:spPr/>
        <p:txBody>
          <a:bodyPr/>
          <a:lstStyle/>
          <a:p>
            <a:endParaRPr lang="en-US"/>
          </a:p>
        </p:txBody>
      </p:sp>
      <p:sp>
        <p:nvSpPr>
          <p:cNvPr id="3819523" name="Rectangle 3"/>
          <p:cNvSpPr>
            <a:spLocks noGrp="1" noChangeArrowheads="1"/>
          </p:cNvSpPr>
          <p:nvPr>
            <p:ph type="body" idx="1"/>
          </p:nvPr>
        </p:nvSpPr>
        <p:spPr/>
        <p:txBody>
          <a:bodyPr/>
          <a:lstStyle/>
          <a:p>
            <a:endParaRPr lang="en-US"/>
          </a:p>
        </p:txBody>
      </p:sp>
      <p:pic>
        <p:nvPicPr>
          <p:cNvPr id="3819524" name="Picture 4" descr="Riverwalk"/>
          <p:cNvPicPr>
            <a:picLocks noChangeAspect="1" noChangeArrowheads="1"/>
          </p:cNvPicPr>
          <p:nvPr/>
        </p:nvPicPr>
        <p:blipFill>
          <a:blip r:embed="rId3" cstate="print"/>
          <a:srcRect/>
          <a:stretch>
            <a:fillRect/>
          </a:stretch>
        </p:blipFill>
        <p:spPr bwMode="auto">
          <a:xfrm>
            <a:off x="0" y="0"/>
            <a:ext cx="9140825" cy="6856413"/>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21570" name="Picture 2" descr="West Campus with flowers"/>
          <p:cNvPicPr>
            <a:picLocks noGrp="1" noChangeAspect="1" noChangeArrowheads="1"/>
          </p:cNvPicPr>
          <p:nvPr>
            <p:ph type="ctrTitle"/>
          </p:nvPr>
        </p:nvPicPr>
        <p:blipFill>
          <a:blip r:embed="rId3" cstate="print"/>
          <a:srcRect/>
          <a:stretch>
            <a:fillRect/>
          </a:stretch>
        </p:blipFill>
        <p:spPr>
          <a:xfrm>
            <a:off x="0" y="66675"/>
            <a:ext cx="9144000" cy="6791325"/>
          </a:xfrm>
          <a:noFill/>
          <a:ln/>
        </p:spPr>
      </p:pic>
      <p:sp>
        <p:nvSpPr>
          <p:cNvPr id="3821571" name="Rectangle 3"/>
          <p:cNvSpPr>
            <a:spLocks noChangeArrowheads="1"/>
          </p:cNvSpPr>
          <p:nvPr/>
        </p:nvSpPr>
        <p:spPr bwMode="auto">
          <a:xfrm>
            <a:off x="228600" y="3886200"/>
            <a:ext cx="8382000" cy="2743200"/>
          </a:xfrm>
          <a:prstGeom prst="rect">
            <a:avLst/>
          </a:prstGeom>
          <a:solidFill>
            <a:schemeClr val="tx1">
              <a:alpha val="64999"/>
            </a:schemeClr>
          </a:solidFill>
          <a:ln w="9525" algn="ctr">
            <a:solidFill>
              <a:schemeClr val="bg1"/>
            </a:solidFill>
            <a:miter lim="800000"/>
            <a:headEnd/>
            <a:tailEnd/>
          </a:ln>
          <a:effectLst/>
        </p:spPr>
        <p:txBody>
          <a:bodyPr wrap="none" anchor="ctr"/>
          <a:lstStyle/>
          <a:p>
            <a:pPr algn="l"/>
            <a:endParaRPr lang="en-US" sz="2400" b="0" dirty="0">
              <a:solidFill>
                <a:schemeClr val="bg1"/>
              </a:solidFill>
              <a:effectLst/>
              <a:latin typeface="Bookman Old Style" pitchFamily="18" charset="0"/>
            </a:endParaRPr>
          </a:p>
          <a:p>
            <a:pPr algn="l"/>
            <a:endParaRPr lang="en-US" sz="2400" dirty="0">
              <a:solidFill>
                <a:schemeClr val="bg1"/>
              </a:solidFill>
              <a:effectLst/>
              <a:latin typeface="Bookman Old Style" pitchFamily="18" charset="0"/>
            </a:endParaRPr>
          </a:p>
          <a:p>
            <a:pPr algn="l"/>
            <a:r>
              <a:rPr lang="en-US" sz="2400" dirty="0">
                <a:solidFill>
                  <a:schemeClr val="bg1"/>
                </a:solidFill>
                <a:effectLst/>
                <a:latin typeface="Bookman Old Style" pitchFamily="18" charset="0"/>
              </a:rPr>
              <a:t>115 physicians, owners</a:t>
            </a:r>
          </a:p>
          <a:p>
            <a:pPr algn="l"/>
            <a:endParaRPr lang="en-US" sz="2400" dirty="0">
              <a:solidFill>
                <a:schemeClr val="bg1"/>
              </a:solidFill>
              <a:effectLst/>
              <a:latin typeface="Bookman Old Style" pitchFamily="18" charset="0"/>
            </a:endParaRPr>
          </a:p>
          <a:p>
            <a:pPr algn="l"/>
            <a:r>
              <a:rPr lang="en-US" sz="2400" dirty="0">
                <a:solidFill>
                  <a:schemeClr val="bg1"/>
                </a:solidFill>
                <a:effectLst/>
                <a:latin typeface="Bookman Old Style" pitchFamily="18" charset="0"/>
              </a:rPr>
              <a:t>Health Plan: 1/3 of </a:t>
            </a:r>
            <a:r>
              <a:rPr lang="en-US" sz="2400" dirty="0" err="1">
                <a:solidFill>
                  <a:schemeClr val="bg1"/>
                </a:solidFill>
                <a:effectLst/>
                <a:latin typeface="Bookman Old Style" pitchFamily="18" charset="0"/>
              </a:rPr>
              <a:t>pt</a:t>
            </a:r>
            <a:r>
              <a:rPr lang="en-US" sz="2400" dirty="0">
                <a:solidFill>
                  <a:schemeClr val="bg1"/>
                </a:solidFill>
                <a:effectLst/>
                <a:latin typeface="Bookman Old Style" pitchFamily="18" charset="0"/>
              </a:rPr>
              <a:t> pop.</a:t>
            </a:r>
          </a:p>
          <a:p>
            <a:pPr algn="l"/>
            <a:endParaRPr lang="en-US" sz="2400" dirty="0">
              <a:solidFill>
                <a:schemeClr val="bg1"/>
              </a:solidFill>
              <a:effectLst/>
              <a:latin typeface="Bookman Old Style" pitchFamily="18" charset="0"/>
            </a:endParaRPr>
          </a:p>
          <a:p>
            <a:pPr algn="l"/>
            <a:r>
              <a:rPr lang="en-US" sz="2400" dirty="0">
                <a:solidFill>
                  <a:schemeClr val="bg1"/>
                </a:solidFill>
                <a:effectLst/>
                <a:latin typeface="Bookman Old Style" pitchFamily="18" charset="0"/>
              </a:rPr>
              <a:t>EHR: 2003</a:t>
            </a:r>
          </a:p>
          <a:p>
            <a:pPr algn="l"/>
            <a:endParaRPr lang="en-US" sz="2400" dirty="0">
              <a:solidFill>
                <a:schemeClr val="bg1"/>
              </a:solidFill>
              <a:effectLst/>
              <a:latin typeface="Bookman Old Style" pitchFamily="18" charset="0"/>
            </a:endParaRPr>
          </a:p>
          <a:p>
            <a:pPr algn="l"/>
            <a:r>
              <a:rPr lang="en-US" sz="2400" dirty="0">
                <a:solidFill>
                  <a:schemeClr val="bg1"/>
                </a:solidFill>
                <a:effectLst/>
                <a:latin typeface="Bookman Old Style" pitchFamily="18" charset="0"/>
              </a:rPr>
              <a:t>Level 3 PCMH: </a:t>
            </a:r>
            <a:r>
              <a:rPr lang="en-US" sz="2400" dirty="0" smtClean="0">
                <a:solidFill>
                  <a:schemeClr val="bg1"/>
                </a:solidFill>
                <a:effectLst/>
                <a:latin typeface="Bookman Old Style" pitchFamily="18" charset="0"/>
              </a:rPr>
              <a:t>2008</a:t>
            </a:r>
            <a:endParaRPr lang="en-US" dirty="0">
              <a:solidFill>
                <a:schemeClr val="bg1"/>
              </a:solidFill>
              <a:effectLst/>
            </a:endParaRPr>
          </a:p>
          <a:p>
            <a:pPr algn="l"/>
            <a:endParaRPr lang="en-US" sz="2400" dirty="0">
              <a:solidFill>
                <a:schemeClr val="bg1"/>
              </a:solidFill>
              <a:effectLst/>
              <a:latin typeface="Bookman Old Style" pitchFamily="18" charset="0"/>
            </a:endParaRPr>
          </a:p>
          <a:p>
            <a:pPr algn="l"/>
            <a:endParaRPr lang="en-US" sz="2400" dirty="0">
              <a:solidFill>
                <a:schemeClr val="bg1"/>
              </a:solidFill>
              <a:effectLst/>
              <a:latin typeface="Bookman Old Style" pitchFamily="18" charset="0"/>
            </a:endParaRPr>
          </a:p>
        </p:txBody>
      </p:sp>
      <p:pic>
        <p:nvPicPr>
          <p:cNvPr id="3821573" name="Picture 5" descr="NCQA PPC PCMH"/>
          <p:cNvPicPr>
            <a:picLocks noChangeAspect="1" noChangeArrowheads="1"/>
          </p:cNvPicPr>
          <p:nvPr/>
        </p:nvPicPr>
        <p:blipFill>
          <a:blip r:embed="rId4" cstate="print"/>
          <a:srcRect/>
          <a:stretch>
            <a:fillRect/>
          </a:stretch>
        </p:blipFill>
        <p:spPr bwMode="auto">
          <a:xfrm>
            <a:off x="5410200" y="4033838"/>
            <a:ext cx="3082925" cy="2366962"/>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41730" name="Picture 2" descr="West Campus with flowers"/>
          <p:cNvPicPr>
            <a:picLocks noGrp="1" noChangeAspect="1" noChangeArrowheads="1"/>
          </p:cNvPicPr>
          <p:nvPr>
            <p:ph type="ctrTitle"/>
          </p:nvPr>
        </p:nvPicPr>
        <p:blipFill>
          <a:blip r:embed="rId3" cstate="print"/>
          <a:srcRect/>
          <a:stretch>
            <a:fillRect/>
          </a:stretch>
        </p:blipFill>
        <p:spPr>
          <a:xfrm>
            <a:off x="0" y="66675"/>
            <a:ext cx="9144000" cy="6791325"/>
          </a:xfrm>
          <a:noFill/>
          <a:ln/>
        </p:spPr>
      </p:pic>
      <p:sp>
        <p:nvSpPr>
          <p:cNvPr id="4041732" name="Text Box 4"/>
          <p:cNvSpPr txBox="1">
            <a:spLocks noChangeArrowheads="1"/>
          </p:cNvSpPr>
          <p:nvPr/>
        </p:nvSpPr>
        <p:spPr bwMode="auto">
          <a:xfrm>
            <a:off x="381000" y="457200"/>
            <a:ext cx="2819400" cy="609600"/>
          </a:xfrm>
          <a:prstGeom prst="rect">
            <a:avLst/>
          </a:prstGeom>
          <a:solidFill>
            <a:schemeClr val="accent1"/>
          </a:solidFill>
          <a:ln w="9525" algn="ctr">
            <a:noFill/>
            <a:miter lim="800000"/>
            <a:headEnd/>
            <a:tailEnd/>
          </a:ln>
          <a:effectLst/>
        </p:spPr>
        <p:txBody>
          <a:bodyPr>
            <a:spAutoFit/>
          </a:bodyPr>
          <a:lstStyle/>
          <a:p>
            <a:pPr>
              <a:spcBef>
                <a:spcPct val="50000"/>
              </a:spcBef>
            </a:pPr>
            <a:r>
              <a:rPr lang="en-US" b="0">
                <a:solidFill>
                  <a:schemeClr val="tx1"/>
                </a:solidFill>
                <a:effectLst>
                  <a:outerShdw blurRad="38100" dist="38100" dir="2700000" algn="tl">
                    <a:srgbClr val="000000"/>
                  </a:outerShdw>
                </a:effectLst>
                <a:latin typeface="Arial" charset="0"/>
              </a:rPr>
              <a:t>Satisfaction</a:t>
            </a:r>
          </a:p>
        </p:txBody>
      </p:sp>
      <p:sp>
        <p:nvSpPr>
          <p:cNvPr id="4041733" name="Rectangle 5"/>
          <p:cNvSpPr>
            <a:spLocks noChangeArrowheads="1"/>
          </p:cNvSpPr>
          <p:nvPr/>
        </p:nvSpPr>
        <p:spPr bwMode="auto">
          <a:xfrm>
            <a:off x="228600" y="3886200"/>
            <a:ext cx="8382000" cy="2743200"/>
          </a:xfrm>
          <a:prstGeom prst="rect">
            <a:avLst/>
          </a:prstGeom>
          <a:solidFill>
            <a:schemeClr val="tx1">
              <a:alpha val="64999"/>
            </a:schemeClr>
          </a:solidFill>
          <a:ln w="9525" algn="ctr">
            <a:solidFill>
              <a:schemeClr val="bg1"/>
            </a:solidFill>
            <a:miter lim="800000"/>
            <a:headEnd/>
            <a:tailEnd/>
          </a:ln>
          <a:effectLst/>
        </p:spPr>
        <p:txBody>
          <a:bodyPr wrap="none" anchor="ctr"/>
          <a:lstStyle/>
          <a:p>
            <a:pPr algn="l"/>
            <a:r>
              <a:rPr lang="en-US" sz="2400" dirty="0" smtClean="0">
                <a:solidFill>
                  <a:schemeClr val="bg1"/>
                </a:solidFill>
                <a:effectLst/>
                <a:latin typeface="Bookman Old Style" pitchFamily="18" charset="0"/>
              </a:rPr>
              <a:t>Staff turnover &lt; 5%</a:t>
            </a:r>
            <a:endParaRPr lang="en-US" sz="1800" dirty="0">
              <a:solidFill>
                <a:schemeClr val="bg1"/>
              </a:solidFill>
              <a:effectLst/>
              <a:latin typeface="Bookman Old Style" pitchFamily="18" charset="0"/>
            </a:endParaRPr>
          </a:p>
          <a:p>
            <a:pPr algn="l"/>
            <a:endParaRPr lang="en-US" sz="2400" dirty="0">
              <a:solidFill>
                <a:schemeClr val="bg1"/>
              </a:solidFill>
              <a:effectLst/>
              <a:latin typeface="Bookman Old Style" pitchFamily="18" charset="0"/>
            </a:endParaRPr>
          </a:p>
          <a:p>
            <a:pPr algn="l"/>
            <a:r>
              <a:rPr lang="en-US" sz="2400" dirty="0">
                <a:solidFill>
                  <a:schemeClr val="bg1"/>
                </a:solidFill>
                <a:effectLst/>
                <a:latin typeface="Bookman Old Style" pitchFamily="18" charset="0"/>
              </a:rPr>
              <a:t>PCP Satisfaction:</a:t>
            </a:r>
          </a:p>
          <a:p>
            <a:pPr algn="l"/>
            <a:r>
              <a:rPr lang="en-US" sz="2400" dirty="0">
                <a:solidFill>
                  <a:schemeClr val="bg1"/>
                </a:solidFill>
                <a:effectLst/>
                <a:latin typeface="Bookman Old Style" pitchFamily="18" charset="0"/>
              </a:rPr>
              <a:t>	3x </a:t>
            </a:r>
            <a:r>
              <a:rPr lang="en-US" sz="2400" dirty="0" err="1">
                <a:solidFill>
                  <a:schemeClr val="bg1"/>
                </a:solidFill>
                <a:effectLst/>
                <a:latin typeface="Bookman Old Style" pitchFamily="18" charset="0"/>
              </a:rPr>
              <a:t>nat’l</a:t>
            </a:r>
            <a:r>
              <a:rPr lang="en-US" sz="2400" dirty="0">
                <a:solidFill>
                  <a:schemeClr val="bg1"/>
                </a:solidFill>
                <a:effectLst/>
                <a:latin typeface="Bookman Old Style" pitchFamily="18" charset="0"/>
              </a:rPr>
              <a:t> norm AMGA</a:t>
            </a:r>
          </a:p>
          <a:p>
            <a:pPr algn="l"/>
            <a:endParaRPr lang="en-US" sz="2400" dirty="0">
              <a:solidFill>
                <a:schemeClr val="bg1"/>
              </a:solidFill>
              <a:effectLst/>
              <a:latin typeface="Bookman Old Style" pitchFamily="18" charset="0"/>
            </a:endParaRPr>
          </a:p>
          <a:p>
            <a:pPr algn="l"/>
            <a:r>
              <a:rPr lang="en-US" sz="2400" dirty="0">
                <a:solidFill>
                  <a:schemeClr val="bg1"/>
                </a:solidFill>
                <a:effectLst/>
                <a:latin typeface="Bookman Old Style" pitchFamily="18" charset="0"/>
              </a:rPr>
              <a:t>PCP Productivity &amp; Comp:</a:t>
            </a:r>
          </a:p>
          <a:p>
            <a:pPr algn="l"/>
            <a:r>
              <a:rPr lang="en-US" sz="2400" dirty="0">
                <a:solidFill>
                  <a:schemeClr val="bg1"/>
                </a:solidFill>
                <a:effectLst/>
                <a:latin typeface="Bookman Old Style" pitchFamily="18" charset="0"/>
              </a:rPr>
              <a:t>	85’ile MGMA </a:t>
            </a:r>
            <a:r>
              <a:rPr lang="en-US" sz="1800" b="0" dirty="0" err="1">
                <a:solidFill>
                  <a:schemeClr val="bg1"/>
                </a:solidFill>
                <a:effectLst/>
                <a:latin typeface="Bookman Old Style" pitchFamily="18" charset="0"/>
              </a:rPr>
              <a:t>wRVU</a:t>
            </a:r>
            <a:r>
              <a:rPr lang="en-US" sz="1800" b="0" dirty="0">
                <a:solidFill>
                  <a:schemeClr val="bg1"/>
                </a:solidFill>
                <a:effectLst/>
                <a:latin typeface="Bookman Old Style" pitchFamily="18" charset="0"/>
              </a:rPr>
              <a:t> = 6025</a:t>
            </a:r>
          </a:p>
        </p:txBody>
      </p:sp>
      <p:pic>
        <p:nvPicPr>
          <p:cNvPr id="4041734" name="Picture 6" descr="NCQA PPC PCMH"/>
          <p:cNvPicPr>
            <a:picLocks noChangeAspect="1" noChangeArrowheads="1"/>
          </p:cNvPicPr>
          <p:nvPr/>
        </p:nvPicPr>
        <p:blipFill>
          <a:blip r:embed="rId4" cstate="print"/>
          <a:srcRect/>
          <a:stretch>
            <a:fillRect/>
          </a:stretch>
        </p:blipFill>
        <p:spPr bwMode="auto">
          <a:xfrm>
            <a:off x="5410200" y="4033838"/>
            <a:ext cx="3082925" cy="2366962"/>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4029442" name="Picture 2" descr="West Campus with flowers"/>
          <p:cNvPicPr>
            <a:picLocks noGrp="1" noChangeAspect="1" noChangeArrowheads="1"/>
          </p:cNvPicPr>
          <p:nvPr>
            <p:ph type="ctrTitle"/>
          </p:nvPr>
        </p:nvPicPr>
        <p:blipFill>
          <a:blip r:embed="rId3" cstate="print"/>
          <a:srcRect/>
          <a:stretch>
            <a:fillRect/>
          </a:stretch>
        </p:blipFill>
        <p:spPr>
          <a:xfrm>
            <a:off x="0" y="66675"/>
            <a:ext cx="9144000" cy="6791325"/>
          </a:xfrm>
          <a:noFill/>
          <a:ln/>
        </p:spPr>
      </p:pic>
      <p:grpSp>
        <p:nvGrpSpPr>
          <p:cNvPr id="4029443" name="Group 3"/>
          <p:cNvGrpSpPr>
            <a:grpSpLocks/>
          </p:cNvGrpSpPr>
          <p:nvPr/>
        </p:nvGrpSpPr>
        <p:grpSpPr bwMode="auto">
          <a:xfrm>
            <a:off x="915988" y="3886200"/>
            <a:ext cx="7313612" cy="2819400"/>
            <a:chOff x="96" y="2544"/>
            <a:chExt cx="4607" cy="1776"/>
          </a:xfrm>
        </p:grpSpPr>
        <p:sp>
          <p:nvSpPr>
            <p:cNvPr id="4029444" name="Text Box 4"/>
            <p:cNvSpPr txBox="1">
              <a:spLocks noChangeArrowheads="1"/>
            </p:cNvSpPr>
            <p:nvPr/>
          </p:nvSpPr>
          <p:spPr bwMode="auto">
            <a:xfrm>
              <a:off x="96" y="2544"/>
              <a:ext cx="3216" cy="1775"/>
            </a:xfrm>
            <a:prstGeom prst="rect">
              <a:avLst/>
            </a:prstGeom>
            <a:solidFill>
              <a:srgbClr val="008000">
                <a:alpha val="77000"/>
              </a:srgbClr>
            </a:solidFill>
            <a:ln w="9525">
              <a:noFill/>
              <a:miter lim="800000"/>
              <a:headEnd/>
              <a:tailEnd/>
            </a:ln>
            <a:effectLst/>
          </p:spPr>
          <p:txBody>
            <a:bodyPr>
              <a:spAutoFit/>
            </a:bodyPr>
            <a:lstStyle/>
            <a:p>
              <a:pPr algn="l"/>
              <a:r>
                <a:rPr lang="en-US" sz="2800" b="0">
                  <a:solidFill>
                    <a:schemeClr val="tx1"/>
                  </a:solidFill>
                  <a:effectLst/>
                  <a:latin typeface="Arial" charset="0"/>
                </a:rPr>
                <a:t>Dubuque: lowest hospital costs* of 300 regions </a:t>
              </a:r>
            </a:p>
            <a:p>
              <a:pPr algn="l"/>
              <a:endParaRPr lang="en-US" sz="2800" b="0">
                <a:solidFill>
                  <a:schemeClr val="tx1"/>
                </a:solidFill>
                <a:effectLst/>
                <a:latin typeface="Arial" charset="0"/>
              </a:endParaRPr>
            </a:p>
            <a:p>
              <a:pPr algn="l"/>
              <a:r>
                <a:rPr lang="en-US" sz="2000" b="0" i="1">
                  <a:solidFill>
                    <a:schemeClr val="tx1"/>
                  </a:solidFill>
                  <a:effectLst/>
                  <a:latin typeface="Arial" charset="0"/>
                </a:rPr>
                <a:t>	</a:t>
              </a:r>
              <a:r>
                <a:rPr lang="en-US" sz="2000" b="0">
                  <a:solidFill>
                    <a:schemeClr val="tx1"/>
                  </a:solidFill>
                  <a:effectLst/>
                  <a:latin typeface="Arial" charset="0"/>
                </a:rPr>
                <a:t>Dubuque, IA: 	$ 15,000</a:t>
              </a:r>
            </a:p>
            <a:p>
              <a:pPr algn="l"/>
              <a:r>
                <a:rPr lang="en-US" sz="2000" b="0">
                  <a:solidFill>
                    <a:schemeClr val="tx1"/>
                  </a:solidFill>
                  <a:effectLst/>
                  <a:latin typeface="Arial" charset="0"/>
                </a:rPr>
                <a:t>	Manhattan: 	   57,000</a:t>
              </a:r>
              <a:r>
                <a:rPr lang="en-US" sz="2800" b="0">
                  <a:solidFill>
                    <a:schemeClr val="tx1"/>
                  </a:solidFill>
                  <a:effectLst>
                    <a:outerShdw blurRad="38100" dist="38100" dir="2700000" algn="tl">
                      <a:srgbClr val="000000"/>
                    </a:outerShdw>
                  </a:effectLst>
                  <a:latin typeface="Arial" charset="0"/>
                </a:rPr>
                <a:t> </a:t>
              </a:r>
            </a:p>
            <a:p>
              <a:pPr algn="l"/>
              <a:r>
                <a:rPr lang="en-US" sz="2800" b="0">
                  <a:solidFill>
                    <a:schemeClr val="tx1"/>
                  </a:solidFill>
                  <a:effectLst>
                    <a:outerShdw blurRad="38100" dist="38100" dir="2700000" algn="tl">
                      <a:srgbClr val="000000"/>
                    </a:outerShdw>
                  </a:effectLst>
                  <a:latin typeface="Arial" charset="0"/>
                </a:rPr>
                <a:t>		</a:t>
              </a:r>
              <a:r>
                <a:rPr lang="en-US" sz="1800" b="0">
                  <a:solidFill>
                    <a:schemeClr val="tx1"/>
                  </a:solidFill>
                  <a:effectLst>
                    <a:outerShdw blurRad="38100" dist="38100" dir="2700000" algn="tl">
                      <a:srgbClr val="000000"/>
                    </a:outerShdw>
                  </a:effectLst>
                  <a:latin typeface="Arial" charset="0"/>
                </a:rPr>
                <a:t>2008 Dartmouth Atlas Report</a:t>
              </a:r>
            </a:p>
            <a:p>
              <a:pPr algn="l"/>
              <a:endParaRPr lang="en-US" sz="1800" b="0">
                <a:solidFill>
                  <a:schemeClr val="tx1"/>
                </a:solidFill>
                <a:effectLst>
                  <a:outerShdw blurRad="38100" dist="38100" dir="2700000" algn="tl">
                    <a:srgbClr val="000000"/>
                  </a:outerShdw>
                </a:effectLst>
                <a:latin typeface="Arial" charset="0"/>
              </a:endParaRPr>
            </a:p>
            <a:p>
              <a:pPr algn="l"/>
              <a:r>
                <a:rPr lang="en-US" sz="1600" b="0">
                  <a:solidFill>
                    <a:schemeClr val="tx1"/>
                  </a:solidFill>
                  <a:effectLst>
                    <a:outerShdw blurRad="38100" dist="38100" dir="2700000" algn="tl">
                      <a:srgbClr val="000000"/>
                    </a:outerShdw>
                  </a:effectLst>
                  <a:latin typeface="Arial" charset="0"/>
                </a:rPr>
                <a:t>*per Medicare beneficiary with chronic illness in last 2 yr of life</a:t>
              </a:r>
            </a:p>
          </p:txBody>
        </p:sp>
        <p:pic>
          <p:nvPicPr>
            <p:cNvPr id="4029445" name="Picture 5"/>
            <p:cNvPicPr>
              <a:picLocks noChangeAspect="1" noChangeArrowheads="1"/>
            </p:cNvPicPr>
            <p:nvPr/>
          </p:nvPicPr>
          <p:blipFill>
            <a:blip r:embed="rId4" cstate="print"/>
            <a:srcRect/>
            <a:stretch>
              <a:fillRect/>
            </a:stretch>
          </p:blipFill>
          <p:spPr bwMode="auto">
            <a:xfrm>
              <a:off x="3312" y="2544"/>
              <a:ext cx="1391" cy="1776"/>
            </a:xfrm>
            <a:prstGeom prst="rect">
              <a:avLst/>
            </a:prstGeom>
            <a:noFill/>
            <a:ln w="9525" algn="ctr">
              <a:noFill/>
              <a:miter lim="800000"/>
              <a:headEnd/>
              <a:tailEnd/>
            </a:ln>
            <a:effectLst/>
          </p:spPr>
        </p:pic>
      </p:grpSp>
      <p:sp>
        <p:nvSpPr>
          <p:cNvPr id="4029446" name="Text Box 6"/>
          <p:cNvSpPr txBox="1">
            <a:spLocks noChangeArrowheads="1"/>
          </p:cNvSpPr>
          <p:nvPr/>
        </p:nvSpPr>
        <p:spPr bwMode="auto">
          <a:xfrm>
            <a:off x="381000" y="457200"/>
            <a:ext cx="1905000" cy="609600"/>
          </a:xfrm>
          <a:prstGeom prst="rect">
            <a:avLst/>
          </a:prstGeom>
          <a:solidFill>
            <a:schemeClr val="accent1"/>
          </a:solidFill>
          <a:ln w="9525" algn="ctr">
            <a:noFill/>
            <a:miter lim="800000"/>
            <a:headEnd/>
            <a:tailEnd/>
          </a:ln>
          <a:effectLst/>
        </p:spPr>
        <p:txBody>
          <a:bodyPr>
            <a:spAutoFit/>
          </a:bodyPr>
          <a:lstStyle/>
          <a:p>
            <a:pPr>
              <a:spcBef>
                <a:spcPct val="50000"/>
              </a:spcBef>
            </a:pPr>
            <a:r>
              <a:rPr lang="en-US" b="0" dirty="0" smtClean="0">
                <a:solidFill>
                  <a:schemeClr val="tx1"/>
                </a:solidFill>
                <a:effectLst>
                  <a:outerShdw blurRad="38100" dist="38100" dir="2700000" algn="tl">
                    <a:srgbClr val="000000"/>
                  </a:outerShdw>
                </a:effectLst>
                <a:latin typeface="Arial" charset="0"/>
              </a:rPr>
              <a:t>Cost</a:t>
            </a:r>
            <a:endParaRPr lang="en-US" b="0" dirty="0">
              <a:solidFill>
                <a:schemeClr val="tx1"/>
              </a:solidFill>
              <a:effectLst>
                <a:outerShdw blurRad="38100" dist="38100" dir="2700000" algn="tl">
                  <a:srgbClr val="000000"/>
                </a:outerShdw>
              </a:effectLst>
              <a:latin typeface="Arial" charset="0"/>
            </a:endParaRPr>
          </a:p>
        </p:txBody>
      </p:sp>
      <p:sp>
        <p:nvSpPr>
          <p:cNvPr id="9" name="Text Box 3"/>
          <p:cNvSpPr txBox="1">
            <a:spLocks noChangeArrowheads="1"/>
          </p:cNvSpPr>
          <p:nvPr/>
        </p:nvSpPr>
        <p:spPr bwMode="auto">
          <a:xfrm>
            <a:off x="381000" y="457200"/>
            <a:ext cx="6781800" cy="609600"/>
          </a:xfrm>
          <a:prstGeom prst="rect">
            <a:avLst/>
          </a:prstGeom>
          <a:solidFill>
            <a:schemeClr val="accent1"/>
          </a:solidFill>
          <a:ln w="9525" algn="ctr">
            <a:noFill/>
            <a:miter lim="800000"/>
            <a:headEnd/>
            <a:tailEnd/>
          </a:ln>
          <a:effectLst/>
        </p:spPr>
        <p:txBody>
          <a:bodyPr>
            <a:spAutoFit/>
          </a:bodyPr>
          <a:lstStyle/>
          <a:p>
            <a:pPr algn="ctr">
              <a:lnSpc>
                <a:spcPct val="85000"/>
              </a:lnSpc>
              <a:spcBef>
                <a:spcPct val="50000"/>
              </a:spcBef>
              <a:defRPr/>
            </a:pPr>
            <a:r>
              <a:rPr lang="en-US" b="0" dirty="0">
                <a:solidFill>
                  <a:schemeClr val="tx1"/>
                </a:solidFill>
                <a:effectLst>
                  <a:outerShdw blurRad="38100" dist="38100" dir="2700000" algn="tl">
                    <a:srgbClr val="000000"/>
                  </a:outerShdw>
                </a:effectLst>
                <a:latin typeface="Arial" charset="0"/>
              </a:rPr>
              <a:t>Cost: Dartmouth Atlas 2008</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7650" name="Picture 2" descr="West Campus with flowers"/>
          <p:cNvPicPr>
            <a:picLocks noGrp="1" noChangeAspect="1" noChangeArrowheads="1"/>
          </p:cNvPicPr>
          <p:nvPr>
            <p:ph type="ctrTitle"/>
          </p:nvPr>
        </p:nvPicPr>
        <p:blipFill>
          <a:blip r:embed="rId3" cstate="print"/>
          <a:srcRect/>
          <a:stretch>
            <a:fillRect/>
          </a:stretch>
        </p:blipFill>
        <p:spPr>
          <a:xfrm>
            <a:off x="0" y="66675"/>
            <a:ext cx="9144000" cy="6791325"/>
          </a:xfrm>
        </p:spPr>
      </p:pic>
      <p:sp>
        <p:nvSpPr>
          <p:cNvPr id="5024771" name="Text Box 3"/>
          <p:cNvSpPr txBox="1">
            <a:spLocks noChangeArrowheads="1"/>
          </p:cNvSpPr>
          <p:nvPr/>
        </p:nvSpPr>
        <p:spPr bwMode="auto">
          <a:xfrm>
            <a:off x="915988" y="3886200"/>
            <a:ext cx="5105400" cy="2871299"/>
          </a:xfrm>
          <a:prstGeom prst="rect">
            <a:avLst/>
          </a:prstGeom>
          <a:solidFill>
            <a:srgbClr val="008000">
              <a:alpha val="77000"/>
            </a:srgbClr>
          </a:solidFill>
          <a:ln w="9525">
            <a:noFill/>
            <a:miter lim="800000"/>
            <a:headEnd/>
            <a:tailEnd/>
          </a:ln>
          <a:effectLst/>
        </p:spPr>
        <p:txBody>
          <a:bodyPr>
            <a:spAutoFit/>
          </a:bodyPr>
          <a:lstStyle/>
          <a:p>
            <a:pPr algn="l">
              <a:lnSpc>
                <a:spcPct val="85000"/>
              </a:lnSpc>
              <a:defRPr/>
            </a:pPr>
            <a:r>
              <a:rPr lang="en-US" sz="2800" b="0" dirty="0">
                <a:solidFill>
                  <a:schemeClr val="tx1"/>
                </a:solidFill>
                <a:latin typeface="Arial" charset="0"/>
              </a:rPr>
              <a:t>Dubuque: </a:t>
            </a:r>
            <a:r>
              <a:rPr lang="en-US" sz="2800" b="0" dirty="0">
                <a:solidFill>
                  <a:srgbClr val="FFFF00"/>
                </a:solidFill>
                <a:latin typeface="Arial" charset="0"/>
              </a:rPr>
              <a:t>2</a:t>
            </a:r>
            <a:r>
              <a:rPr lang="en-US" sz="2800" b="0" baseline="30000" dirty="0">
                <a:solidFill>
                  <a:srgbClr val="FFFF00"/>
                </a:solidFill>
                <a:latin typeface="Arial" charset="0"/>
              </a:rPr>
              <a:t>nd</a:t>
            </a:r>
            <a:r>
              <a:rPr lang="en-US" sz="2800" b="0" dirty="0">
                <a:solidFill>
                  <a:srgbClr val="FFFF00"/>
                </a:solidFill>
                <a:latin typeface="Arial" charset="0"/>
              </a:rPr>
              <a:t> lowest total</a:t>
            </a:r>
            <a:r>
              <a:rPr lang="en-US" sz="2800" b="0" dirty="0">
                <a:solidFill>
                  <a:schemeClr val="tx1"/>
                </a:solidFill>
                <a:latin typeface="Arial" charset="0"/>
              </a:rPr>
              <a:t> </a:t>
            </a:r>
            <a:r>
              <a:rPr lang="en-US" sz="2800" b="0" dirty="0">
                <a:solidFill>
                  <a:srgbClr val="FFFF00"/>
                </a:solidFill>
                <a:latin typeface="Arial" charset="0"/>
              </a:rPr>
              <a:t>costs</a:t>
            </a:r>
            <a:r>
              <a:rPr lang="en-US" sz="2800" b="0" dirty="0">
                <a:solidFill>
                  <a:schemeClr val="tx1"/>
                </a:solidFill>
                <a:latin typeface="Arial" charset="0"/>
              </a:rPr>
              <a:t> </a:t>
            </a:r>
            <a:r>
              <a:rPr lang="en-US" sz="2800" b="0" dirty="0">
                <a:solidFill>
                  <a:srgbClr val="FFFF00"/>
                </a:solidFill>
                <a:latin typeface="Arial" charset="0"/>
              </a:rPr>
              <a:t>of</a:t>
            </a:r>
            <a:r>
              <a:rPr lang="en-US" sz="2800" b="0" dirty="0">
                <a:solidFill>
                  <a:schemeClr val="tx1"/>
                </a:solidFill>
                <a:latin typeface="Arial" charset="0"/>
              </a:rPr>
              <a:t> </a:t>
            </a:r>
            <a:r>
              <a:rPr lang="en-US" sz="2800" b="0" dirty="0">
                <a:solidFill>
                  <a:srgbClr val="FFFF00"/>
                </a:solidFill>
                <a:latin typeface="Arial" charset="0"/>
              </a:rPr>
              <a:t>care</a:t>
            </a:r>
            <a:r>
              <a:rPr lang="en-US" sz="2800" b="0" dirty="0">
                <a:solidFill>
                  <a:schemeClr val="tx1"/>
                </a:solidFill>
                <a:latin typeface="Arial" charset="0"/>
              </a:rPr>
              <a:t> 382 regions </a:t>
            </a:r>
          </a:p>
          <a:p>
            <a:pPr algn="l">
              <a:lnSpc>
                <a:spcPct val="85000"/>
              </a:lnSpc>
              <a:defRPr/>
            </a:pPr>
            <a:endParaRPr lang="en-US" sz="2800" b="0" dirty="0">
              <a:solidFill>
                <a:schemeClr val="tx1"/>
              </a:solidFill>
              <a:latin typeface="Arial" charset="0"/>
            </a:endParaRPr>
          </a:p>
          <a:p>
            <a:pPr algn="l">
              <a:lnSpc>
                <a:spcPct val="85000"/>
              </a:lnSpc>
              <a:defRPr/>
            </a:pPr>
            <a:r>
              <a:rPr lang="en-US" sz="2000" b="0" i="1" dirty="0">
                <a:solidFill>
                  <a:schemeClr val="tx1"/>
                </a:solidFill>
                <a:latin typeface="Arial" charset="0"/>
              </a:rPr>
              <a:t>	</a:t>
            </a:r>
            <a:r>
              <a:rPr lang="en-US" sz="2000" b="0" dirty="0">
                <a:solidFill>
                  <a:schemeClr val="tx1"/>
                </a:solidFill>
                <a:latin typeface="Arial" charset="0"/>
              </a:rPr>
              <a:t>Dubuque, IA: 	$ 2,700</a:t>
            </a:r>
          </a:p>
          <a:p>
            <a:pPr algn="l">
              <a:lnSpc>
                <a:spcPct val="85000"/>
              </a:lnSpc>
              <a:defRPr/>
            </a:pPr>
            <a:r>
              <a:rPr lang="en-US" sz="2000" b="0" dirty="0">
                <a:solidFill>
                  <a:schemeClr val="tx1"/>
                </a:solidFill>
                <a:latin typeface="Arial" charset="0"/>
              </a:rPr>
              <a:t>	Anderson, IN: 	   7,200</a:t>
            </a:r>
            <a:r>
              <a:rPr lang="en-US" sz="2800" b="0" dirty="0">
                <a:solidFill>
                  <a:schemeClr val="tx1"/>
                </a:solidFill>
                <a:effectLst>
                  <a:outerShdw blurRad="38100" dist="38100" dir="2700000" algn="tl">
                    <a:srgbClr val="000000"/>
                  </a:outerShdw>
                </a:effectLst>
                <a:latin typeface="Arial" charset="0"/>
              </a:rPr>
              <a:t> 		</a:t>
            </a:r>
            <a:endParaRPr lang="en-US" sz="1800" b="0" dirty="0">
              <a:solidFill>
                <a:schemeClr val="tx1"/>
              </a:solidFill>
              <a:effectLst>
                <a:outerShdw blurRad="38100" dist="38100" dir="2700000" algn="tl">
                  <a:srgbClr val="000000"/>
                </a:outerShdw>
              </a:effectLst>
              <a:latin typeface="Arial" charset="0"/>
            </a:endParaRPr>
          </a:p>
          <a:p>
            <a:pPr algn="l">
              <a:lnSpc>
                <a:spcPct val="85000"/>
              </a:lnSpc>
              <a:defRPr/>
            </a:pPr>
            <a:r>
              <a:rPr lang="en-US" sz="1600" b="0" dirty="0">
                <a:solidFill>
                  <a:schemeClr val="tx1"/>
                </a:solidFill>
                <a:effectLst>
                  <a:outerShdw blurRad="38100" dist="38100" dir="2700000" algn="tl">
                    <a:srgbClr val="000000"/>
                  </a:outerShdw>
                </a:effectLst>
                <a:latin typeface="Arial" charset="0"/>
              </a:rPr>
              <a:t>*per </a:t>
            </a:r>
            <a:r>
              <a:rPr lang="en-US" sz="1600" b="0" dirty="0">
                <a:solidFill>
                  <a:srgbClr val="FFFF00"/>
                </a:solidFill>
                <a:effectLst>
                  <a:outerShdw blurRad="38100" dist="38100" dir="2700000" algn="tl">
                    <a:srgbClr val="000000"/>
                  </a:outerShdw>
                </a:effectLst>
                <a:latin typeface="Arial" charset="0"/>
              </a:rPr>
              <a:t>employer-based insurance</a:t>
            </a:r>
            <a:r>
              <a:rPr lang="en-US" sz="1600" b="0" dirty="0">
                <a:solidFill>
                  <a:schemeClr val="tx1"/>
                </a:solidFill>
                <a:effectLst>
                  <a:outerShdw blurRad="38100" dist="38100" dir="2700000" algn="tl">
                    <a:srgbClr val="000000"/>
                  </a:outerShdw>
                </a:effectLst>
                <a:latin typeface="Arial" charset="0"/>
              </a:rPr>
              <a:t>; 2009 spending</a:t>
            </a:r>
          </a:p>
          <a:p>
            <a:pPr algn="l">
              <a:lnSpc>
                <a:spcPct val="85000"/>
              </a:lnSpc>
              <a:defRPr/>
            </a:pPr>
            <a:r>
              <a:rPr lang="en-US" sz="1800" b="0" dirty="0">
                <a:solidFill>
                  <a:srgbClr val="969696"/>
                </a:solidFill>
                <a:hlinkClick r:id="rId4"/>
              </a:rPr>
              <a:t>http://thomsonreuters.com/content/healthcare/pdf/white_papers/474284</a:t>
            </a:r>
            <a:r>
              <a:rPr lang="en-US" sz="1800" b="0" dirty="0">
                <a:solidFill>
                  <a:schemeClr val="tx1"/>
                </a:solidFill>
              </a:rPr>
              <a:t> </a:t>
            </a:r>
            <a:r>
              <a:rPr lang="en-US" sz="700" b="0" dirty="0">
                <a:solidFill>
                  <a:schemeClr val="tx1"/>
                </a:solidFill>
                <a:latin typeface="Arial" charset="0"/>
              </a:rPr>
              <a:t> </a:t>
            </a:r>
          </a:p>
        </p:txBody>
      </p:sp>
      <p:sp>
        <p:nvSpPr>
          <p:cNvPr id="5024772" name="Text Box 4"/>
          <p:cNvSpPr txBox="1">
            <a:spLocks noChangeArrowheads="1"/>
          </p:cNvSpPr>
          <p:nvPr/>
        </p:nvSpPr>
        <p:spPr bwMode="auto">
          <a:xfrm>
            <a:off x="381000" y="457200"/>
            <a:ext cx="1905000" cy="609600"/>
          </a:xfrm>
          <a:prstGeom prst="rect">
            <a:avLst/>
          </a:prstGeom>
          <a:solidFill>
            <a:schemeClr val="accent1"/>
          </a:solidFill>
          <a:ln w="9525" algn="ctr">
            <a:noFill/>
            <a:miter lim="800000"/>
            <a:headEnd/>
            <a:tailEnd/>
          </a:ln>
          <a:effectLst/>
        </p:spPr>
        <p:txBody>
          <a:bodyPr>
            <a:spAutoFit/>
          </a:bodyPr>
          <a:lstStyle/>
          <a:p>
            <a:pPr algn="ctr">
              <a:lnSpc>
                <a:spcPct val="85000"/>
              </a:lnSpc>
              <a:spcBef>
                <a:spcPct val="50000"/>
              </a:spcBef>
              <a:defRPr/>
            </a:pPr>
            <a:r>
              <a:rPr lang="en-US" b="0">
                <a:solidFill>
                  <a:schemeClr val="tx1"/>
                </a:solidFill>
                <a:effectLst>
                  <a:outerShdw blurRad="38100" dist="38100" dir="2700000" algn="tl">
                    <a:srgbClr val="000000"/>
                  </a:outerShdw>
                </a:effectLst>
                <a:latin typeface="Arial" charset="0"/>
              </a:rPr>
              <a:t>Cost</a:t>
            </a:r>
          </a:p>
        </p:txBody>
      </p:sp>
      <p:sp>
        <p:nvSpPr>
          <p:cNvPr id="5024773" name="Text Box 5"/>
          <p:cNvSpPr txBox="1">
            <a:spLocks noChangeArrowheads="1"/>
          </p:cNvSpPr>
          <p:nvPr/>
        </p:nvSpPr>
        <p:spPr bwMode="auto">
          <a:xfrm>
            <a:off x="381000" y="457200"/>
            <a:ext cx="7848600" cy="615553"/>
          </a:xfrm>
          <a:prstGeom prst="rect">
            <a:avLst/>
          </a:prstGeom>
          <a:solidFill>
            <a:schemeClr val="accent1"/>
          </a:solidFill>
          <a:ln w="9525" algn="ctr">
            <a:noFill/>
            <a:miter lim="800000"/>
            <a:headEnd/>
            <a:tailEnd/>
          </a:ln>
          <a:effectLst/>
        </p:spPr>
        <p:txBody>
          <a:bodyPr wrap="square">
            <a:spAutoFit/>
          </a:bodyPr>
          <a:lstStyle/>
          <a:p>
            <a:pPr algn="l">
              <a:lnSpc>
                <a:spcPct val="85000"/>
              </a:lnSpc>
              <a:spcBef>
                <a:spcPct val="50000"/>
              </a:spcBef>
              <a:defRPr/>
            </a:pPr>
            <a:r>
              <a:rPr lang="en-US" b="0" dirty="0">
                <a:solidFill>
                  <a:schemeClr val="tx1"/>
                </a:solidFill>
                <a:effectLst>
                  <a:outerShdw blurRad="38100" dist="38100" dir="2700000" algn="tl">
                    <a:srgbClr val="000000"/>
                  </a:outerShdw>
                </a:effectLst>
                <a:latin typeface="Arial" charset="0"/>
              </a:rPr>
              <a:t>Cost: </a:t>
            </a:r>
            <a:r>
              <a:rPr lang="en-US" b="0" dirty="0" smtClean="0">
                <a:solidFill>
                  <a:schemeClr val="tx1"/>
                </a:solidFill>
                <a:effectLst>
                  <a:outerShdw blurRad="38100" dist="38100" dir="2700000" algn="tl">
                    <a:srgbClr val="000000"/>
                  </a:outerShdw>
                </a:effectLst>
                <a:latin typeface="Arial" charset="0"/>
              </a:rPr>
              <a:t>Commercial Population</a:t>
            </a:r>
            <a:endParaRPr lang="en-US" b="0" dirty="0">
              <a:solidFill>
                <a:schemeClr val="tx1"/>
              </a:solidFill>
              <a:effectLst>
                <a:outerShdw blurRad="38100" dist="38100" dir="2700000" algn="tl">
                  <a:srgbClr val="000000"/>
                </a:outerShdw>
              </a:effectLst>
              <a:latin typeface="Arial" charset="0"/>
            </a:endParaRPr>
          </a:p>
        </p:txBody>
      </p:sp>
      <p:pic>
        <p:nvPicPr>
          <p:cNvPr id="27654" name="Picture 6"/>
          <p:cNvPicPr>
            <a:picLocks noChangeAspect="1" noChangeArrowheads="1"/>
          </p:cNvPicPr>
          <p:nvPr/>
        </p:nvPicPr>
        <p:blipFill>
          <a:blip r:embed="rId5" cstate="print"/>
          <a:srcRect/>
          <a:stretch>
            <a:fillRect/>
          </a:stretch>
        </p:blipFill>
        <p:spPr bwMode="auto">
          <a:xfrm>
            <a:off x="6019800" y="3852863"/>
            <a:ext cx="3124200" cy="2776537"/>
          </a:xfrm>
          <a:prstGeom prst="rect">
            <a:avLst/>
          </a:prstGeom>
          <a:noFill/>
          <a:ln w="9525" algn="ctr">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5362" name="Picture 2" descr="West Campus with flowers"/>
          <p:cNvPicPr>
            <a:picLocks noGrp="1" noChangeAspect="1" noChangeArrowheads="1"/>
          </p:cNvPicPr>
          <p:nvPr>
            <p:ph type="ctrTitle"/>
          </p:nvPr>
        </p:nvPicPr>
        <p:blipFill>
          <a:blip r:embed="rId3" cstate="print"/>
          <a:srcRect/>
          <a:stretch>
            <a:fillRect/>
          </a:stretch>
        </p:blipFill>
        <p:spPr>
          <a:xfrm>
            <a:off x="0" y="66675"/>
            <a:ext cx="9144000" cy="6791325"/>
          </a:xfrm>
        </p:spPr>
      </p:pic>
      <p:sp>
        <p:nvSpPr>
          <p:cNvPr id="5024771" name="Text Box 3"/>
          <p:cNvSpPr txBox="1">
            <a:spLocks noChangeArrowheads="1"/>
          </p:cNvSpPr>
          <p:nvPr/>
        </p:nvSpPr>
        <p:spPr bwMode="auto">
          <a:xfrm>
            <a:off x="915988" y="3886200"/>
            <a:ext cx="5105400" cy="2782300"/>
          </a:xfrm>
          <a:prstGeom prst="rect">
            <a:avLst/>
          </a:prstGeom>
          <a:solidFill>
            <a:srgbClr val="008000">
              <a:alpha val="77000"/>
            </a:srgbClr>
          </a:solidFill>
          <a:ln w="9525">
            <a:noFill/>
            <a:miter lim="800000"/>
            <a:headEnd/>
            <a:tailEnd/>
          </a:ln>
          <a:effectLst/>
        </p:spPr>
        <p:txBody>
          <a:bodyPr>
            <a:spAutoFit/>
          </a:bodyPr>
          <a:lstStyle/>
          <a:p>
            <a:pPr>
              <a:lnSpc>
                <a:spcPct val="85000"/>
              </a:lnSpc>
              <a:defRPr/>
            </a:pPr>
            <a:r>
              <a:rPr lang="en-US" sz="2800" b="0" dirty="0">
                <a:solidFill>
                  <a:schemeClr val="tx1"/>
                </a:solidFill>
                <a:latin typeface="Arial" charset="0"/>
              </a:rPr>
              <a:t>Dubuque: </a:t>
            </a:r>
            <a:r>
              <a:rPr lang="en-US" sz="2800" b="0" dirty="0">
                <a:solidFill>
                  <a:srgbClr val="FFFF00"/>
                </a:solidFill>
                <a:latin typeface="Arial" charset="0"/>
              </a:rPr>
              <a:t>2</a:t>
            </a:r>
            <a:r>
              <a:rPr lang="en-US" sz="2800" b="0" baseline="30000" dirty="0">
                <a:solidFill>
                  <a:srgbClr val="FFFF00"/>
                </a:solidFill>
                <a:latin typeface="Arial" charset="0"/>
              </a:rPr>
              <a:t>nd</a:t>
            </a:r>
            <a:r>
              <a:rPr lang="en-US" sz="2800" b="0" dirty="0">
                <a:solidFill>
                  <a:srgbClr val="FFFF00"/>
                </a:solidFill>
                <a:latin typeface="Arial" charset="0"/>
              </a:rPr>
              <a:t> </a:t>
            </a:r>
            <a:r>
              <a:rPr lang="en-US" sz="2800" b="0" dirty="0" smtClean="0">
                <a:solidFill>
                  <a:srgbClr val="FFFF00"/>
                </a:solidFill>
                <a:latin typeface="Arial" charset="0"/>
              </a:rPr>
              <a:t>highest </a:t>
            </a:r>
            <a:r>
              <a:rPr lang="en-US" sz="2800" b="0" dirty="0" smtClean="0">
                <a:solidFill>
                  <a:schemeClr val="tx1"/>
                </a:solidFill>
                <a:latin typeface="Arial" charset="0"/>
              </a:rPr>
              <a:t>on 2012 Commonwealth Fund ranking </a:t>
            </a:r>
            <a:r>
              <a:rPr lang="en-US" sz="2800" b="0" dirty="0" smtClean="0">
                <a:solidFill>
                  <a:schemeClr val="tx1">
                    <a:lumMod val="65000"/>
                  </a:schemeClr>
                </a:solidFill>
                <a:latin typeface="Arial" charset="0"/>
              </a:rPr>
              <a:t>incorporating access, quality of care, avoiding preventable admissions, healthy lives</a:t>
            </a:r>
            <a:r>
              <a:rPr lang="en-US" sz="2800" b="0" dirty="0">
                <a:solidFill>
                  <a:schemeClr val="tx1"/>
                </a:solidFill>
                <a:effectLst>
                  <a:outerShdw blurRad="38100" dist="38100" dir="2700000" algn="tl">
                    <a:srgbClr val="000000"/>
                  </a:outerShdw>
                </a:effectLst>
                <a:latin typeface="Arial" charset="0"/>
              </a:rPr>
              <a:t>		</a:t>
            </a:r>
            <a:endParaRPr lang="en-US" sz="1800" b="0" dirty="0">
              <a:solidFill>
                <a:schemeClr val="tx1"/>
              </a:solidFill>
              <a:effectLst>
                <a:outerShdw blurRad="38100" dist="38100" dir="2700000" algn="tl">
                  <a:srgbClr val="000000"/>
                </a:outerShdw>
              </a:effectLst>
              <a:latin typeface="Arial" charset="0"/>
            </a:endParaRPr>
          </a:p>
          <a:p>
            <a:pPr>
              <a:defRPr/>
            </a:pPr>
            <a:r>
              <a:rPr lang="en-US" sz="1600" dirty="0">
                <a:solidFill>
                  <a:schemeClr val="tx1"/>
                </a:solidFill>
              </a:rPr>
              <a:t>http://www.commonwealthfund.org/Publications/Fund-Reports/2012/Mar/Local-Scorecard.aspx</a:t>
            </a:r>
          </a:p>
        </p:txBody>
      </p:sp>
      <p:sp>
        <p:nvSpPr>
          <p:cNvPr id="5024772" name="Text Box 4"/>
          <p:cNvSpPr txBox="1">
            <a:spLocks noChangeArrowheads="1"/>
          </p:cNvSpPr>
          <p:nvPr/>
        </p:nvSpPr>
        <p:spPr bwMode="auto">
          <a:xfrm>
            <a:off x="381000" y="457200"/>
            <a:ext cx="1905000" cy="609600"/>
          </a:xfrm>
          <a:prstGeom prst="rect">
            <a:avLst/>
          </a:prstGeom>
          <a:solidFill>
            <a:schemeClr val="accent1"/>
          </a:solidFill>
          <a:ln w="9525" algn="ctr">
            <a:noFill/>
            <a:miter lim="800000"/>
            <a:headEnd/>
            <a:tailEnd/>
          </a:ln>
          <a:effectLst/>
        </p:spPr>
        <p:txBody>
          <a:bodyPr>
            <a:spAutoFit/>
          </a:bodyPr>
          <a:lstStyle/>
          <a:p>
            <a:pPr algn="ctr">
              <a:lnSpc>
                <a:spcPct val="85000"/>
              </a:lnSpc>
              <a:spcBef>
                <a:spcPct val="50000"/>
              </a:spcBef>
              <a:defRPr/>
            </a:pPr>
            <a:r>
              <a:rPr lang="en-US" b="0">
                <a:solidFill>
                  <a:schemeClr val="tx1"/>
                </a:solidFill>
                <a:effectLst>
                  <a:outerShdw blurRad="38100" dist="38100" dir="2700000" algn="tl">
                    <a:srgbClr val="000000"/>
                  </a:outerShdw>
                </a:effectLst>
                <a:latin typeface="Arial" charset="0"/>
              </a:rPr>
              <a:t>Cost</a:t>
            </a:r>
          </a:p>
        </p:txBody>
      </p:sp>
      <p:sp>
        <p:nvSpPr>
          <p:cNvPr id="5024773" name="Text Box 5"/>
          <p:cNvSpPr txBox="1">
            <a:spLocks noChangeArrowheads="1"/>
          </p:cNvSpPr>
          <p:nvPr/>
        </p:nvSpPr>
        <p:spPr bwMode="auto">
          <a:xfrm>
            <a:off x="228600" y="457200"/>
            <a:ext cx="8763000" cy="615553"/>
          </a:xfrm>
          <a:prstGeom prst="rect">
            <a:avLst/>
          </a:prstGeom>
          <a:solidFill>
            <a:schemeClr val="accent1"/>
          </a:solidFill>
          <a:ln w="9525" algn="ctr">
            <a:noFill/>
            <a:miter lim="800000"/>
            <a:headEnd/>
            <a:tailEnd/>
          </a:ln>
          <a:effectLst/>
        </p:spPr>
        <p:txBody>
          <a:bodyPr wrap="square">
            <a:spAutoFit/>
          </a:bodyPr>
          <a:lstStyle/>
          <a:p>
            <a:pPr algn="ctr">
              <a:lnSpc>
                <a:spcPct val="85000"/>
              </a:lnSpc>
              <a:spcBef>
                <a:spcPct val="50000"/>
              </a:spcBef>
              <a:defRPr/>
            </a:pPr>
            <a:r>
              <a:rPr lang="en-US" b="0" dirty="0" smtClean="0">
                <a:solidFill>
                  <a:schemeClr val="tx1"/>
                </a:solidFill>
                <a:effectLst>
                  <a:outerShdw blurRad="38100" dist="38100" dir="2700000" algn="tl">
                    <a:srgbClr val="000000"/>
                  </a:outerShdw>
                </a:effectLst>
                <a:latin typeface="Arial" charset="0"/>
              </a:rPr>
              <a:t>Overall Health System Performance</a:t>
            </a:r>
            <a:endParaRPr lang="en-US" b="0" dirty="0">
              <a:solidFill>
                <a:schemeClr val="tx1"/>
              </a:solidFill>
              <a:effectLst>
                <a:outerShdw blurRad="38100" dist="38100" dir="2700000" algn="tl">
                  <a:srgbClr val="000000"/>
                </a:outerShdw>
              </a:effectLst>
              <a:latin typeface="Arial" charset="0"/>
            </a:endParaRPr>
          </a:p>
        </p:txBody>
      </p:sp>
      <p:pic>
        <p:nvPicPr>
          <p:cNvPr id="7" name="Picture 2"/>
          <p:cNvPicPr>
            <a:picLocks noChangeAspect="1" noChangeArrowheads="1"/>
          </p:cNvPicPr>
          <p:nvPr/>
        </p:nvPicPr>
        <p:blipFill>
          <a:blip r:embed="rId4" cstate="print"/>
          <a:srcRect l="4527" t="-3336" r="77650" b="53809"/>
          <a:stretch>
            <a:fillRect/>
          </a:stretch>
        </p:blipFill>
        <p:spPr bwMode="auto">
          <a:xfrm>
            <a:off x="6115050" y="3733800"/>
            <a:ext cx="2862263" cy="2862263"/>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02" name="Rectangle 2"/>
          <p:cNvSpPr>
            <a:spLocks noGrp="1" noRot="1" noChangeArrowheads="1"/>
          </p:cNvSpPr>
          <p:nvPr>
            <p:ph type="title"/>
          </p:nvPr>
        </p:nvSpPr>
        <p:spPr/>
        <p:txBody>
          <a:bodyPr/>
          <a:lstStyle/>
          <a:p>
            <a:r>
              <a:rPr lang="en-US"/>
              <a:t>Agenda</a:t>
            </a:r>
          </a:p>
        </p:txBody>
      </p:sp>
      <p:sp>
        <p:nvSpPr>
          <p:cNvPr id="3840003" name="Rectangle 3"/>
          <p:cNvSpPr>
            <a:spLocks noGrp="1" noChangeArrowheads="1"/>
          </p:cNvSpPr>
          <p:nvPr>
            <p:ph type="body" idx="1"/>
          </p:nvPr>
        </p:nvSpPr>
        <p:spPr/>
        <p:txBody>
          <a:bodyPr/>
          <a:lstStyle/>
          <a:p>
            <a:r>
              <a:rPr lang="en-US" dirty="0">
                <a:effectLst/>
              </a:rPr>
              <a:t>The Challenges of Primary Care  </a:t>
            </a:r>
          </a:p>
          <a:p>
            <a:r>
              <a:rPr lang="en-US" dirty="0">
                <a:effectLst/>
              </a:rPr>
              <a:t>8</a:t>
            </a:r>
            <a:r>
              <a:rPr lang="en-US" dirty="0" smtClean="0">
                <a:effectLst/>
              </a:rPr>
              <a:t> </a:t>
            </a:r>
            <a:r>
              <a:rPr lang="en-US" dirty="0">
                <a:effectLst/>
              </a:rPr>
              <a:t>strategies to transform practice</a:t>
            </a:r>
          </a:p>
          <a:p>
            <a:r>
              <a:rPr lang="en-US" dirty="0" smtClean="0">
                <a:effectLst/>
              </a:rPr>
              <a:t>Discussion</a:t>
            </a:r>
            <a:endParaRPr lang="en-US" dirty="0">
              <a:effectLst/>
            </a:endParaRPr>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p:txBody>
      </p:sp>
    </p:spTree>
    <p:extLst>
      <p:ext uri="{BB962C8B-B14F-4D97-AF65-F5344CB8AC3E}">
        <p14:creationId xmlns:p14="http://schemas.microsoft.com/office/powerpoint/2010/main" val="40942469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6290" name="Rectangle 2"/>
          <p:cNvSpPr>
            <a:spLocks noGrp="1" noRot="1" noChangeArrowheads="1"/>
          </p:cNvSpPr>
          <p:nvPr>
            <p:ph type="title"/>
          </p:nvPr>
        </p:nvSpPr>
        <p:spPr/>
        <p:txBody>
          <a:bodyPr/>
          <a:lstStyle/>
          <a:p>
            <a:r>
              <a:rPr lang="en-US"/>
              <a:t>Snapshot of Practice</a:t>
            </a:r>
          </a:p>
        </p:txBody>
      </p:sp>
      <p:sp>
        <p:nvSpPr>
          <p:cNvPr id="4236291" name="Rectangle 3"/>
          <p:cNvSpPr>
            <a:spLocks noChangeArrowheads="1"/>
          </p:cNvSpPr>
          <p:nvPr/>
        </p:nvSpPr>
        <p:spPr bwMode="auto">
          <a:xfrm>
            <a:off x="609600" y="1951038"/>
            <a:ext cx="8229600" cy="4525962"/>
          </a:xfrm>
          <a:prstGeom prst="rect">
            <a:avLst/>
          </a:prstGeom>
          <a:noFill/>
          <a:ln w="9525">
            <a:noFill/>
            <a:miter lim="800000"/>
            <a:headEnd/>
            <a:tailEnd/>
          </a:ln>
          <a:effectLst/>
        </p:spPr>
        <p:txBody>
          <a:bodyPr/>
          <a:lstStyle/>
          <a:p>
            <a:pPr marL="342900" indent="-342900" algn="l">
              <a:lnSpc>
                <a:spcPct val="90000"/>
              </a:lnSpc>
              <a:spcBef>
                <a:spcPct val="20000"/>
              </a:spcBef>
              <a:buClr>
                <a:schemeClr val="hlink"/>
              </a:buClr>
              <a:buSzPct val="70000"/>
              <a:buFont typeface="Wingdings" pitchFamily="2" charset="2"/>
              <a:buChar char="n"/>
            </a:pPr>
            <a:r>
              <a:rPr lang="en-US" sz="2800" b="0" dirty="0">
                <a:solidFill>
                  <a:schemeClr val="tx1"/>
                </a:solidFill>
                <a:effectLst/>
                <a:latin typeface="Arial" charset="0"/>
              </a:rPr>
              <a:t>Staffing</a:t>
            </a:r>
          </a:p>
          <a:p>
            <a:pPr marL="742950" lvl="1" indent="-285750" algn="l">
              <a:lnSpc>
                <a:spcPct val="90000"/>
              </a:lnSpc>
              <a:spcBef>
                <a:spcPct val="20000"/>
              </a:spcBef>
              <a:buClr>
                <a:schemeClr val="accent2"/>
              </a:buClr>
              <a:buSzPct val="70000"/>
              <a:buFont typeface="Wingdings" pitchFamily="2" charset="2"/>
              <a:buChar char="n"/>
            </a:pPr>
            <a:r>
              <a:rPr lang="en-US" sz="2400" b="0" dirty="0" smtClean="0">
                <a:solidFill>
                  <a:schemeClr val="tx1"/>
                </a:solidFill>
                <a:effectLst/>
                <a:latin typeface="Arial" charset="0"/>
              </a:rPr>
              <a:t>2.5 </a:t>
            </a:r>
            <a:r>
              <a:rPr lang="en-US" sz="2400" b="0" dirty="0">
                <a:solidFill>
                  <a:schemeClr val="tx1"/>
                </a:solidFill>
                <a:effectLst/>
                <a:latin typeface="Arial" charset="0"/>
              </a:rPr>
              <a:t>nurse: </a:t>
            </a:r>
            <a:r>
              <a:rPr lang="en-US" sz="2400" b="0" dirty="0" smtClean="0">
                <a:solidFill>
                  <a:schemeClr val="tx1"/>
                </a:solidFill>
                <a:effectLst/>
                <a:latin typeface="Arial" charset="0"/>
              </a:rPr>
              <a:t>MD </a:t>
            </a:r>
          </a:p>
          <a:p>
            <a:pPr marL="742950" lvl="1" indent="-285750" algn="l">
              <a:lnSpc>
                <a:spcPct val="90000"/>
              </a:lnSpc>
              <a:spcBef>
                <a:spcPct val="20000"/>
              </a:spcBef>
              <a:buClr>
                <a:schemeClr val="accent2"/>
              </a:buClr>
              <a:buSzPct val="70000"/>
              <a:buFont typeface="Wingdings" pitchFamily="2" charset="2"/>
              <a:buChar char="n"/>
            </a:pPr>
            <a:r>
              <a:rPr lang="en-US" sz="2400" b="0" dirty="0" smtClean="0">
                <a:solidFill>
                  <a:schemeClr val="tx1"/>
                </a:solidFill>
                <a:effectLst/>
                <a:latin typeface="Arial" charset="0"/>
              </a:rPr>
              <a:t>stable team</a:t>
            </a:r>
            <a:endParaRPr lang="en-US" sz="2400" b="0" dirty="0">
              <a:solidFill>
                <a:schemeClr val="tx1"/>
              </a:solidFill>
              <a:effectLst/>
              <a:latin typeface="Arial" charset="0"/>
            </a:endParaRPr>
          </a:p>
          <a:p>
            <a:pPr marL="742950" lvl="1" indent="-285750" algn="l">
              <a:lnSpc>
                <a:spcPct val="90000"/>
              </a:lnSpc>
              <a:spcBef>
                <a:spcPct val="20000"/>
              </a:spcBef>
              <a:buClr>
                <a:schemeClr val="accent2"/>
              </a:buClr>
              <a:buSzPct val="70000"/>
              <a:buFont typeface="Wingdings" pitchFamily="2" charset="2"/>
              <a:buChar char="n"/>
            </a:pPr>
            <a:r>
              <a:rPr lang="en-US" sz="2400" b="0" dirty="0">
                <a:solidFill>
                  <a:schemeClr val="tx1"/>
                </a:solidFill>
                <a:effectLst/>
                <a:latin typeface="Arial" charset="0"/>
              </a:rPr>
              <a:t>(no MAs)</a:t>
            </a:r>
          </a:p>
          <a:p>
            <a:pPr marL="342900" indent="-342900" algn="l">
              <a:lnSpc>
                <a:spcPct val="90000"/>
              </a:lnSpc>
              <a:spcBef>
                <a:spcPct val="20000"/>
              </a:spcBef>
              <a:buClr>
                <a:schemeClr val="hlink"/>
              </a:buClr>
              <a:buSzPct val="70000"/>
              <a:buFont typeface="Wingdings" pitchFamily="2" charset="2"/>
              <a:buChar char="n"/>
            </a:pPr>
            <a:r>
              <a:rPr lang="en-US" sz="2800" b="0" dirty="0">
                <a:solidFill>
                  <a:schemeClr val="tx1"/>
                </a:solidFill>
                <a:effectLst/>
                <a:latin typeface="Arial" charset="0"/>
              </a:rPr>
              <a:t>Space</a:t>
            </a:r>
          </a:p>
          <a:p>
            <a:pPr marL="742950" lvl="1" indent="-285750" algn="l">
              <a:lnSpc>
                <a:spcPct val="90000"/>
              </a:lnSpc>
              <a:spcBef>
                <a:spcPct val="20000"/>
              </a:spcBef>
              <a:buClr>
                <a:schemeClr val="accent2"/>
              </a:buClr>
              <a:buSzPct val="70000"/>
              <a:buFont typeface="Wingdings" pitchFamily="2" charset="2"/>
              <a:buChar char="n"/>
            </a:pPr>
            <a:r>
              <a:rPr lang="en-US" sz="2400" b="0" dirty="0">
                <a:solidFill>
                  <a:schemeClr val="tx1"/>
                </a:solidFill>
                <a:effectLst/>
                <a:latin typeface="Arial" charset="0"/>
              </a:rPr>
              <a:t>3 exam rooms</a:t>
            </a:r>
          </a:p>
          <a:p>
            <a:pPr marL="342900" indent="-342900" algn="l">
              <a:lnSpc>
                <a:spcPct val="90000"/>
              </a:lnSpc>
              <a:spcBef>
                <a:spcPct val="20000"/>
              </a:spcBef>
              <a:buClr>
                <a:schemeClr val="hlink"/>
              </a:buClr>
              <a:buSzPct val="70000"/>
              <a:buFont typeface="Wingdings" pitchFamily="2" charset="2"/>
              <a:buChar char="n"/>
            </a:pPr>
            <a:r>
              <a:rPr lang="en-US" sz="2800" b="0" dirty="0">
                <a:solidFill>
                  <a:schemeClr val="tx1">
                    <a:lumMod val="50000"/>
                  </a:schemeClr>
                </a:solidFill>
                <a:effectLst/>
                <a:latin typeface="Arial" charset="0"/>
              </a:rPr>
              <a:t>Scheduling</a:t>
            </a:r>
          </a:p>
          <a:p>
            <a:pPr marL="742950" lvl="1" indent="-285750" algn="l">
              <a:lnSpc>
                <a:spcPct val="90000"/>
              </a:lnSpc>
              <a:spcBef>
                <a:spcPct val="20000"/>
              </a:spcBef>
              <a:buClr>
                <a:schemeClr val="accent2"/>
              </a:buClr>
              <a:buSzPct val="70000"/>
              <a:buFont typeface="Wingdings" pitchFamily="2" charset="2"/>
              <a:buChar char="n"/>
            </a:pPr>
            <a:r>
              <a:rPr lang="en-US" sz="2400" b="0" dirty="0">
                <a:solidFill>
                  <a:schemeClr val="tx1">
                    <a:lumMod val="50000"/>
                  </a:schemeClr>
                </a:solidFill>
                <a:effectLst/>
                <a:latin typeface="Arial" charset="0"/>
              </a:rPr>
              <a:t>1 Receptionist: 2 MDs</a:t>
            </a:r>
          </a:p>
          <a:p>
            <a:pPr marL="342900" indent="-342900" algn="l">
              <a:lnSpc>
                <a:spcPct val="90000"/>
              </a:lnSpc>
              <a:spcBef>
                <a:spcPct val="20000"/>
              </a:spcBef>
              <a:buClr>
                <a:schemeClr val="hlink"/>
              </a:buClr>
              <a:buSzPct val="70000"/>
              <a:buFont typeface="Wingdings" pitchFamily="2" charset="2"/>
              <a:buNone/>
            </a:pPr>
            <a:endParaRPr lang="en-US" sz="2800" b="0" dirty="0">
              <a:solidFill>
                <a:schemeClr val="tx1"/>
              </a:solidFill>
              <a:effectLst>
                <a:outerShdw blurRad="38100" dist="38100" dir="2700000" algn="tl">
                  <a:srgbClr val="000000"/>
                </a:outerShdw>
              </a:effectLst>
              <a:latin typeface="Arial" charset="0"/>
            </a:endParaRPr>
          </a:p>
        </p:txBody>
      </p:sp>
      <p:pic>
        <p:nvPicPr>
          <p:cNvPr id="4236292" name="Picture 4" descr="CAS and Mary P"/>
          <p:cNvPicPr>
            <a:picLocks noChangeAspect="1" noChangeArrowheads="1"/>
          </p:cNvPicPr>
          <p:nvPr/>
        </p:nvPicPr>
        <p:blipFill>
          <a:blip r:embed="rId3" cstate="print"/>
          <a:srcRect l="22266" t="3938" r="9525" b="27155"/>
          <a:stretch>
            <a:fillRect/>
          </a:stretch>
        </p:blipFill>
        <p:spPr bwMode="auto">
          <a:xfrm>
            <a:off x="6400800" y="1828800"/>
            <a:ext cx="2163763" cy="2667000"/>
          </a:xfrm>
          <a:prstGeom prst="rect">
            <a:avLst/>
          </a:prstGeom>
          <a:noFill/>
        </p:spPr>
      </p:pic>
      <p:pic>
        <p:nvPicPr>
          <p:cNvPr id="4236293" name="Picture 5" descr="Deb RN"/>
          <p:cNvPicPr>
            <a:picLocks noChangeAspect="1" noChangeArrowheads="1"/>
          </p:cNvPicPr>
          <p:nvPr/>
        </p:nvPicPr>
        <p:blipFill>
          <a:blip r:embed="rId4" cstate="print"/>
          <a:srcRect l="9460" t="8798" r="7951" b="12025"/>
          <a:stretch>
            <a:fillRect/>
          </a:stretch>
        </p:blipFill>
        <p:spPr bwMode="auto">
          <a:xfrm>
            <a:off x="5105400" y="3733800"/>
            <a:ext cx="2209800" cy="27432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62" name="Rectangle 2"/>
          <p:cNvSpPr>
            <a:spLocks noGrp="1" noRot="1" noChangeArrowheads="1"/>
          </p:cNvSpPr>
          <p:nvPr>
            <p:ph type="title"/>
          </p:nvPr>
        </p:nvSpPr>
        <p:spPr/>
        <p:txBody>
          <a:bodyPr/>
          <a:lstStyle/>
          <a:p>
            <a:r>
              <a:rPr lang="en-US"/>
              <a:t>Snapshot of Practice</a:t>
            </a:r>
          </a:p>
        </p:txBody>
      </p:sp>
      <p:sp>
        <p:nvSpPr>
          <p:cNvPr id="3829763" name="Rectangle 3"/>
          <p:cNvSpPr>
            <a:spLocks noChangeArrowheads="1"/>
          </p:cNvSpPr>
          <p:nvPr/>
        </p:nvSpPr>
        <p:spPr bwMode="auto">
          <a:xfrm>
            <a:off x="609600" y="1951038"/>
            <a:ext cx="8229600" cy="4525962"/>
          </a:xfrm>
          <a:prstGeom prst="rect">
            <a:avLst/>
          </a:prstGeom>
          <a:noFill/>
          <a:ln w="9525">
            <a:noFill/>
            <a:miter lim="800000"/>
            <a:headEnd/>
            <a:tailEnd/>
          </a:ln>
          <a:effectLst/>
        </p:spPr>
        <p:txBody>
          <a:bodyPr/>
          <a:lstStyle/>
          <a:p>
            <a:pPr marL="342900" indent="-342900" algn="l">
              <a:lnSpc>
                <a:spcPct val="90000"/>
              </a:lnSpc>
              <a:spcBef>
                <a:spcPct val="20000"/>
              </a:spcBef>
              <a:buClr>
                <a:schemeClr val="hlink"/>
              </a:buClr>
              <a:buSzPct val="70000"/>
              <a:buFont typeface="Wingdings" pitchFamily="2" charset="2"/>
              <a:buChar char="n"/>
            </a:pPr>
            <a:r>
              <a:rPr lang="en-US" sz="2800" b="0" dirty="0">
                <a:solidFill>
                  <a:schemeClr val="tx1"/>
                </a:solidFill>
                <a:effectLst>
                  <a:outerShdw blurRad="38100" dist="38100" dir="2700000" algn="tl">
                    <a:srgbClr val="000000"/>
                  </a:outerShdw>
                </a:effectLst>
                <a:latin typeface="Arial" charset="0"/>
              </a:rPr>
              <a:t>Typical Schedule</a:t>
            </a:r>
          </a:p>
          <a:p>
            <a:pPr marL="742950" lvl="1" indent="-285750" algn="l">
              <a:lnSpc>
                <a:spcPct val="90000"/>
              </a:lnSpc>
              <a:spcBef>
                <a:spcPct val="20000"/>
              </a:spcBef>
              <a:buClr>
                <a:schemeClr val="accent2"/>
              </a:buClr>
              <a:buSzPct val="70000"/>
              <a:buFont typeface="Wingdings" pitchFamily="2" charset="2"/>
              <a:buChar char="n"/>
            </a:pPr>
            <a:r>
              <a:rPr lang="en-US" sz="2400" b="0" dirty="0" smtClean="0">
                <a:solidFill>
                  <a:schemeClr val="tx1"/>
                </a:solidFill>
                <a:effectLst>
                  <a:outerShdw blurRad="38100" dist="38100" dir="2700000" algn="tl">
                    <a:srgbClr val="000000"/>
                  </a:outerShdw>
                </a:effectLst>
                <a:latin typeface="Arial" charset="0"/>
              </a:rPr>
              <a:t>4-6 Annual</a:t>
            </a:r>
            <a:endParaRPr lang="en-US" sz="2400" b="0" dirty="0">
              <a:solidFill>
                <a:schemeClr val="tx1"/>
              </a:solidFill>
              <a:effectLst>
                <a:outerShdw blurRad="38100" dist="38100" dir="2700000" algn="tl">
                  <a:srgbClr val="000000"/>
                </a:outerShdw>
              </a:effectLst>
              <a:latin typeface="Arial" charset="0"/>
            </a:endParaRPr>
          </a:p>
          <a:p>
            <a:pPr marL="742950" lvl="1" indent="-285750" algn="l">
              <a:lnSpc>
                <a:spcPct val="90000"/>
              </a:lnSpc>
              <a:spcBef>
                <a:spcPct val="20000"/>
              </a:spcBef>
              <a:buClr>
                <a:schemeClr val="accent2"/>
              </a:buClr>
              <a:buSzPct val="70000"/>
              <a:buFont typeface="Wingdings" pitchFamily="2" charset="2"/>
              <a:buChar char="n"/>
            </a:pPr>
            <a:r>
              <a:rPr lang="en-US" sz="2400" b="0" dirty="0" smtClean="0">
                <a:solidFill>
                  <a:schemeClr val="tx1"/>
                </a:solidFill>
                <a:effectLst>
                  <a:outerShdw blurRad="38100" dist="38100" dir="2700000" algn="tl">
                    <a:srgbClr val="000000"/>
                  </a:outerShdw>
                </a:effectLst>
                <a:latin typeface="Arial" charset="0"/>
              </a:rPr>
              <a:t>8-10 </a:t>
            </a:r>
            <a:r>
              <a:rPr lang="en-US" sz="2400" b="0" dirty="0">
                <a:solidFill>
                  <a:schemeClr val="tx1"/>
                </a:solidFill>
                <a:effectLst>
                  <a:outerShdw blurRad="38100" dist="38100" dir="2700000" algn="tl">
                    <a:srgbClr val="000000"/>
                  </a:outerShdw>
                </a:effectLst>
                <a:latin typeface="Arial" charset="0"/>
              </a:rPr>
              <a:t>Planned Care</a:t>
            </a:r>
          </a:p>
          <a:p>
            <a:pPr marL="742950" lvl="1" indent="-285750" algn="l">
              <a:lnSpc>
                <a:spcPct val="90000"/>
              </a:lnSpc>
              <a:spcBef>
                <a:spcPct val="20000"/>
              </a:spcBef>
              <a:buClr>
                <a:schemeClr val="accent2"/>
              </a:buClr>
              <a:buSzPct val="70000"/>
              <a:buFont typeface="Wingdings" pitchFamily="2" charset="2"/>
              <a:buChar char="n"/>
            </a:pPr>
            <a:r>
              <a:rPr lang="en-US" sz="2400" b="0" dirty="0">
                <a:solidFill>
                  <a:schemeClr val="tx1"/>
                </a:solidFill>
                <a:effectLst>
                  <a:outerShdw blurRad="38100" dist="38100" dir="2700000" algn="tl">
                    <a:srgbClr val="000000"/>
                  </a:outerShdw>
                </a:effectLst>
                <a:latin typeface="Arial" charset="0"/>
              </a:rPr>
              <a:t>4-6 Rapid Access</a:t>
            </a:r>
          </a:p>
          <a:p>
            <a:pPr marL="342900" indent="-342900" algn="l">
              <a:lnSpc>
                <a:spcPct val="90000"/>
              </a:lnSpc>
              <a:spcBef>
                <a:spcPct val="20000"/>
              </a:spcBef>
              <a:buClr>
                <a:schemeClr val="hlink"/>
              </a:buClr>
              <a:buSzPct val="70000"/>
              <a:buFont typeface="Wingdings" pitchFamily="2" charset="2"/>
              <a:buChar char="n"/>
            </a:pPr>
            <a:r>
              <a:rPr lang="en-US" sz="2800" b="0" dirty="0">
                <a:solidFill>
                  <a:schemeClr val="tx1"/>
                </a:solidFill>
                <a:effectLst>
                  <a:outerShdw blurRad="38100" dist="38100" dir="2700000" algn="tl">
                    <a:srgbClr val="000000"/>
                  </a:outerShdw>
                </a:effectLst>
                <a:latin typeface="Arial" charset="0"/>
              </a:rPr>
              <a:t>Panel Size</a:t>
            </a:r>
          </a:p>
          <a:p>
            <a:pPr marL="742950" lvl="1" indent="-285750" algn="l">
              <a:lnSpc>
                <a:spcPct val="90000"/>
              </a:lnSpc>
              <a:spcBef>
                <a:spcPct val="20000"/>
              </a:spcBef>
              <a:buClr>
                <a:schemeClr val="accent2"/>
              </a:buClr>
              <a:buSzPct val="70000"/>
              <a:buFont typeface="Wingdings" pitchFamily="2" charset="2"/>
              <a:buChar char="n"/>
            </a:pPr>
            <a:r>
              <a:rPr lang="en-US" sz="2400" b="0" dirty="0" smtClean="0">
                <a:solidFill>
                  <a:schemeClr val="tx1"/>
                </a:solidFill>
                <a:effectLst>
                  <a:outerShdw blurRad="38100" dist="38100" dir="2700000" algn="tl">
                    <a:srgbClr val="000000"/>
                  </a:outerShdw>
                </a:effectLst>
                <a:latin typeface="Arial" charset="0"/>
              </a:rPr>
              <a:t>1600-1800</a:t>
            </a:r>
            <a:endParaRPr lang="en-US" sz="2400" b="0" dirty="0">
              <a:solidFill>
                <a:schemeClr val="tx1"/>
              </a:solidFill>
              <a:effectLst>
                <a:outerShdw blurRad="38100" dist="38100" dir="2700000" algn="tl">
                  <a:srgbClr val="000000"/>
                </a:outerShdw>
              </a:effectLst>
              <a:latin typeface="Arial" charset="0"/>
            </a:endParaRPr>
          </a:p>
          <a:p>
            <a:pPr marL="342900" indent="-342900" algn="l">
              <a:lnSpc>
                <a:spcPct val="90000"/>
              </a:lnSpc>
              <a:spcBef>
                <a:spcPct val="20000"/>
              </a:spcBef>
              <a:buClr>
                <a:schemeClr val="hlink"/>
              </a:buClr>
              <a:buSzPct val="70000"/>
              <a:buFont typeface="Wingdings" pitchFamily="2" charset="2"/>
              <a:buChar char="n"/>
            </a:pPr>
            <a:r>
              <a:rPr lang="en-US" sz="2800" b="0" dirty="0">
                <a:solidFill>
                  <a:schemeClr val="tx1"/>
                </a:solidFill>
                <a:effectLst>
                  <a:outerShdw blurRad="38100" dist="38100" dir="2700000" algn="tl">
                    <a:srgbClr val="000000"/>
                  </a:outerShdw>
                </a:effectLst>
                <a:latin typeface="Arial" charset="0"/>
              </a:rPr>
              <a:t>Outpatient/Inpatient</a:t>
            </a:r>
          </a:p>
          <a:p>
            <a:pPr marL="342900" indent="-342900" algn="l">
              <a:lnSpc>
                <a:spcPct val="90000"/>
              </a:lnSpc>
              <a:spcBef>
                <a:spcPct val="20000"/>
              </a:spcBef>
              <a:buClr>
                <a:schemeClr val="hlink"/>
              </a:buClr>
              <a:buSzPct val="70000"/>
              <a:buFont typeface="Wingdings" pitchFamily="2" charset="2"/>
              <a:buNone/>
            </a:pPr>
            <a:endParaRPr lang="en-US" sz="2800" b="0" dirty="0">
              <a:solidFill>
                <a:schemeClr val="tx1"/>
              </a:solidFill>
              <a:effectLst>
                <a:outerShdw blurRad="38100" dist="38100" dir="2700000" algn="tl">
                  <a:srgbClr val="000000"/>
                </a:outerShdw>
              </a:effectLst>
              <a:latin typeface="Arial" charset="0"/>
            </a:endParaRPr>
          </a:p>
        </p:txBody>
      </p:sp>
      <p:pic>
        <p:nvPicPr>
          <p:cNvPr id="3829764" name="Picture 4" descr="CAS and Mary P"/>
          <p:cNvPicPr>
            <a:picLocks noChangeAspect="1" noChangeArrowheads="1"/>
          </p:cNvPicPr>
          <p:nvPr/>
        </p:nvPicPr>
        <p:blipFill>
          <a:blip r:embed="rId3" cstate="print"/>
          <a:srcRect l="22266" t="3938" r="9525" b="27155"/>
          <a:stretch>
            <a:fillRect/>
          </a:stretch>
        </p:blipFill>
        <p:spPr bwMode="auto">
          <a:xfrm>
            <a:off x="6400800" y="1828800"/>
            <a:ext cx="2163763" cy="2667000"/>
          </a:xfrm>
          <a:prstGeom prst="rect">
            <a:avLst/>
          </a:prstGeom>
          <a:noFill/>
        </p:spPr>
      </p:pic>
      <p:pic>
        <p:nvPicPr>
          <p:cNvPr id="3829765" name="Picture 5" descr="Deb RN"/>
          <p:cNvPicPr>
            <a:picLocks noChangeAspect="1" noChangeArrowheads="1"/>
          </p:cNvPicPr>
          <p:nvPr/>
        </p:nvPicPr>
        <p:blipFill>
          <a:blip r:embed="rId4" cstate="print"/>
          <a:srcRect l="9460" t="8798" r="7951" b="12025"/>
          <a:stretch>
            <a:fillRect/>
          </a:stretch>
        </p:blipFill>
        <p:spPr bwMode="auto">
          <a:xfrm>
            <a:off x="5105400" y="3733800"/>
            <a:ext cx="2209800" cy="27432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42" name="Rectangle 2"/>
          <p:cNvSpPr>
            <a:spLocks noGrp="1" noRot="1" noChangeArrowheads="1"/>
          </p:cNvSpPr>
          <p:nvPr>
            <p:ph type="title"/>
          </p:nvPr>
        </p:nvSpPr>
        <p:spPr/>
        <p:txBody>
          <a:bodyPr/>
          <a:lstStyle/>
          <a:p>
            <a:r>
              <a:rPr lang="en-US"/>
              <a:t>Episodic Care</a:t>
            </a:r>
          </a:p>
        </p:txBody>
      </p:sp>
      <p:sp>
        <p:nvSpPr>
          <p:cNvPr id="3184643" name="Text Box 3"/>
          <p:cNvSpPr txBox="1">
            <a:spLocks noChangeArrowheads="1"/>
          </p:cNvSpPr>
          <p:nvPr/>
        </p:nvSpPr>
        <p:spPr bwMode="auto">
          <a:xfrm>
            <a:off x="457200" y="1828800"/>
            <a:ext cx="1524000" cy="831850"/>
          </a:xfrm>
          <a:prstGeom prst="rect">
            <a:avLst/>
          </a:prstGeom>
          <a:solidFill>
            <a:srgbClr val="3366CC"/>
          </a:solidFill>
          <a:ln w="9525" algn="ctr">
            <a:solidFill>
              <a:schemeClr val="tx1"/>
            </a:solidFill>
            <a:miter lim="800000"/>
            <a:headEnd/>
            <a:tailEnd/>
          </a:ln>
          <a:effectLst/>
        </p:spPr>
        <p:txBody>
          <a:bodyPr>
            <a:spAutoFit/>
          </a:bodyPr>
          <a:lstStyle/>
          <a:p>
            <a:pPr marL="58738" indent="-58738">
              <a:lnSpc>
                <a:spcPct val="100000"/>
              </a:lnSpc>
              <a:spcBef>
                <a:spcPct val="50000"/>
              </a:spcBef>
              <a:buClr>
                <a:schemeClr val="accent2"/>
              </a:buClr>
              <a:buSzPct val="70000"/>
              <a:buFont typeface="Wingdings" pitchFamily="2" charset="2"/>
              <a:buNone/>
            </a:pPr>
            <a:r>
              <a:rPr lang="en-US" sz="2400" b="0">
                <a:solidFill>
                  <a:schemeClr val="tx1"/>
                </a:solidFill>
                <a:effectLst>
                  <a:outerShdw blurRad="38100" dist="38100" dir="2700000" algn="tl">
                    <a:srgbClr val="000000"/>
                  </a:outerShdw>
                </a:effectLst>
                <a:latin typeface="Arial" charset="0"/>
              </a:rPr>
              <a:t>Check-in</a:t>
            </a:r>
            <a:r>
              <a:rPr lang="en-US" sz="1600" b="0">
                <a:solidFill>
                  <a:schemeClr val="tx1"/>
                </a:solidFill>
                <a:effectLst>
                  <a:outerShdw blurRad="38100" dist="38100" dir="2700000" algn="tl">
                    <a:srgbClr val="000000"/>
                  </a:outerShdw>
                </a:effectLst>
                <a:latin typeface="Arial" charset="0"/>
              </a:rPr>
              <a:t> receptionist</a:t>
            </a:r>
            <a:r>
              <a:rPr lang="en-US" sz="2400" b="0">
                <a:solidFill>
                  <a:schemeClr val="tx1"/>
                </a:solidFill>
                <a:effectLst>
                  <a:outerShdw blurRad="38100" dist="38100" dir="2700000" algn="tl">
                    <a:srgbClr val="000000"/>
                  </a:outerShdw>
                </a:effectLst>
              </a:rPr>
              <a:t>          </a:t>
            </a:r>
          </a:p>
        </p:txBody>
      </p:sp>
      <p:sp>
        <p:nvSpPr>
          <p:cNvPr id="3184644" name="Text Box 4"/>
          <p:cNvSpPr txBox="1">
            <a:spLocks noChangeArrowheads="1"/>
          </p:cNvSpPr>
          <p:nvPr/>
        </p:nvSpPr>
        <p:spPr bwMode="auto">
          <a:xfrm>
            <a:off x="2725738" y="1819275"/>
            <a:ext cx="1403350" cy="833438"/>
          </a:xfrm>
          <a:prstGeom prst="rect">
            <a:avLst/>
          </a:prstGeom>
          <a:solidFill>
            <a:srgbClr val="3366CC"/>
          </a:solidFill>
          <a:ln w="9525" algn="ctr">
            <a:solidFill>
              <a:schemeClr val="tx1"/>
            </a:solidFill>
            <a:miter lim="800000"/>
            <a:headEnd/>
            <a:tailEnd/>
          </a:ln>
          <a:effectLst/>
        </p:spPr>
        <p:txBody>
          <a:bodyPr wrap="none">
            <a:spAutoFit/>
          </a:bodyPr>
          <a:lstStyle/>
          <a:p>
            <a:pPr marL="742950" indent="-742950">
              <a:lnSpc>
                <a:spcPct val="100000"/>
              </a:lnSpc>
              <a:spcBef>
                <a:spcPct val="50000"/>
              </a:spcBef>
              <a:buClr>
                <a:schemeClr val="accent2"/>
              </a:buClr>
              <a:buSzPct val="70000"/>
              <a:buFont typeface="Wingdings" pitchFamily="2" charset="2"/>
              <a:buNone/>
            </a:pPr>
            <a:r>
              <a:rPr lang="en-US" sz="2400" b="0">
                <a:solidFill>
                  <a:schemeClr val="tx1"/>
                </a:solidFill>
                <a:effectLst>
                  <a:outerShdw blurRad="38100" dist="38100" dir="2700000" algn="tl">
                    <a:srgbClr val="000000"/>
                  </a:outerShdw>
                </a:effectLst>
                <a:latin typeface="Arial" charset="0"/>
              </a:rPr>
              <a:t>Room pt</a:t>
            </a:r>
            <a:r>
              <a:rPr lang="en-US" sz="1600" b="0">
                <a:solidFill>
                  <a:schemeClr val="tx1"/>
                </a:solidFill>
                <a:effectLst>
                  <a:outerShdw blurRad="38100" dist="38100" dir="2700000" algn="tl">
                    <a:srgbClr val="000000"/>
                  </a:outerShdw>
                </a:effectLst>
                <a:latin typeface="Arial" charset="0"/>
              </a:rPr>
              <a:t> </a:t>
            </a:r>
          </a:p>
          <a:p>
            <a:pPr marL="742950" indent="-742950">
              <a:lnSpc>
                <a:spcPct val="100000"/>
              </a:lnSpc>
              <a:spcBef>
                <a:spcPct val="50000"/>
              </a:spcBef>
              <a:buClr>
                <a:schemeClr val="accent2"/>
              </a:buClr>
              <a:buSzPct val="70000"/>
              <a:buFont typeface="Wingdings" pitchFamily="2" charset="2"/>
              <a:buNone/>
            </a:pPr>
            <a:r>
              <a:rPr lang="en-US" sz="1600" b="0">
                <a:solidFill>
                  <a:schemeClr val="tx1"/>
                </a:solidFill>
                <a:effectLst>
                  <a:outerShdw blurRad="38100" dist="38100" dir="2700000" algn="tl">
                    <a:srgbClr val="000000"/>
                  </a:outerShdw>
                </a:effectLst>
                <a:latin typeface="Arial" charset="0"/>
              </a:rPr>
              <a:t>MA</a:t>
            </a:r>
            <a:endParaRPr lang="en-US" sz="2400" b="0">
              <a:solidFill>
                <a:schemeClr val="tx1"/>
              </a:solidFill>
              <a:effectLst>
                <a:outerShdw blurRad="38100" dist="38100" dir="2700000" algn="tl">
                  <a:srgbClr val="000000"/>
                </a:outerShdw>
              </a:effectLst>
              <a:latin typeface="Arial" charset="0"/>
            </a:endParaRPr>
          </a:p>
        </p:txBody>
      </p:sp>
      <p:sp>
        <p:nvSpPr>
          <p:cNvPr id="3184645" name="Text Box 5"/>
          <p:cNvSpPr txBox="1">
            <a:spLocks noChangeArrowheads="1"/>
          </p:cNvSpPr>
          <p:nvPr/>
        </p:nvSpPr>
        <p:spPr bwMode="auto">
          <a:xfrm>
            <a:off x="5181600" y="1816100"/>
            <a:ext cx="1143000" cy="466725"/>
          </a:xfrm>
          <a:prstGeom prst="rect">
            <a:avLst/>
          </a:prstGeom>
          <a:solidFill>
            <a:srgbClr val="3366CC"/>
          </a:solidFill>
          <a:ln w="9525" algn="ctr">
            <a:solidFill>
              <a:schemeClr val="tx1"/>
            </a:solidFill>
            <a:miter lim="800000"/>
            <a:headEnd/>
            <a:tailEnd/>
          </a:ln>
          <a:effectLst/>
        </p:spPr>
        <p:txBody>
          <a:bodyPr>
            <a:spAutoFit/>
          </a:bodyPr>
          <a:lstStyle/>
          <a:p>
            <a:pPr>
              <a:lnSpc>
                <a:spcPct val="100000"/>
              </a:lnSpc>
              <a:spcBef>
                <a:spcPct val="50000"/>
              </a:spcBef>
              <a:buClr>
                <a:schemeClr val="accent2"/>
              </a:buClr>
              <a:buSzPct val="70000"/>
              <a:buFont typeface="Wingdings" pitchFamily="2" charset="2"/>
              <a:buNone/>
            </a:pPr>
            <a:r>
              <a:rPr lang="en-US" sz="2400" b="0">
                <a:solidFill>
                  <a:schemeClr val="tx1"/>
                </a:solidFill>
                <a:effectLst>
                  <a:outerShdw blurRad="38100" dist="38100" dir="2700000" algn="tl">
                    <a:srgbClr val="000000"/>
                  </a:outerShdw>
                </a:effectLst>
              </a:rPr>
              <a:t> </a:t>
            </a:r>
            <a:r>
              <a:rPr lang="en-US" sz="2400" b="0">
                <a:solidFill>
                  <a:schemeClr val="tx1"/>
                </a:solidFill>
                <a:effectLst>
                  <a:outerShdw blurRad="38100" dist="38100" dir="2700000" algn="tl">
                    <a:srgbClr val="000000"/>
                  </a:outerShdw>
                </a:effectLst>
                <a:latin typeface="Arial" charset="0"/>
              </a:rPr>
              <a:t>MD </a:t>
            </a:r>
            <a:r>
              <a:rPr lang="en-US" sz="2400" b="0">
                <a:solidFill>
                  <a:schemeClr val="tx1"/>
                </a:solidFill>
                <a:effectLst>
                  <a:outerShdw blurRad="38100" dist="38100" dir="2700000" algn="tl">
                    <a:srgbClr val="000000"/>
                  </a:outerShdw>
                </a:effectLst>
              </a:rPr>
              <a:t>     </a:t>
            </a:r>
            <a:r>
              <a:rPr lang="en-US" sz="1600" b="0">
                <a:solidFill>
                  <a:schemeClr val="tx1"/>
                </a:solidFill>
                <a:effectLst>
                  <a:outerShdw blurRad="38100" dist="38100" dir="2700000" algn="tl">
                    <a:srgbClr val="000000"/>
                  </a:outerShdw>
                </a:effectLst>
              </a:rPr>
              <a:t>        </a:t>
            </a:r>
            <a:r>
              <a:rPr lang="en-US" sz="2400" b="0">
                <a:solidFill>
                  <a:schemeClr val="tx1"/>
                </a:solidFill>
                <a:effectLst>
                  <a:outerShdw blurRad="38100" dist="38100" dir="2700000" algn="tl">
                    <a:srgbClr val="000000"/>
                  </a:outerShdw>
                </a:effectLst>
              </a:rPr>
              <a:t>  </a:t>
            </a:r>
          </a:p>
        </p:txBody>
      </p:sp>
      <p:sp>
        <p:nvSpPr>
          <p:cNvPr id="3184646" name="Text Box 6"/>
          <p:cNvSpPr txBox="1">
            <a:spLocks noChangeArrowheads="1"/>
          </p:cNvSpPr>
          <p:nvPr/>
        </p:nvSpPr>
        <p:spPr bwMode="auto">
          <a:xfrm>
            <a:off x="7239000" y="1833563"/>
            <a:ext cx="1524000" cy="831850"/>
          </a:xfrm>
          <a:prstGeom prst="rect">
            <a:avLst/>
          </a:prstGeom>
          <a:solidFill>
            <a:srgbClr val="3366CC"/>
          </a:solidFill>
          <a:ln w="9525" algn="ctr">
            <a:solidFill>
              <a:schemeClr val="tx1"/>
            </a:solidFill>
            <a:miter lim="800000"/>
            <a:headEnd/>
            <a:tailEnd/>
          </a:ln>
          <a:effectLst/>
        </p:spPr>
        <p:txBody>
          <a:bodyPr>
            <a:spAutoFit/>
          </a:bodyPr>
          <a:lstStyle/>
          <a:p>
            <a:pPr marL="742950" indent="-742950">
              <a:lnSpc>
                <a:spcPct val="100000"/>
              </a:lnSpc>
              <a:spcBef>
                <a:spcPct val="50000"/>
              </a:spcBef>
              <a:buClr>
                <a:schemeClr val="accent2"/>
              </a:buClr>
              <a:buSzPct val="70000"/>
              <a:buFont typeface="Wingdings" pitchFamily="2" charset="2"/>
              <a:buNone/>
            </a:pPr>
            <a:r>
              <a:rPr lang="en-US" sz="2400" b="0">
                <a:solidFill>
                  <a:schemeClr val="tx1"/>
                </a:solidFill>
                <a:effectLst>
                  <a:outerShdw blurRad="38100" dist="38100" dir="2700000" algn="tl">
                    <a:srgbClr val="000000"/>
                  </a:outerShdw>
                </a:effectLst>
                <a:latin typeface="Arial" charset="0"/>
              </a:rPr>
              <a:t>Check-out</a:t>
            </a:r>
          </a:p>
        </p:txBody>
      </p:sp>
      <p:sp>
        <p:nvSpPr>
          <p:cNvPr id="3184647" name="Text Box 7"/>
          <p:cNvSpPr txBox="1">
            <a:spLocks noChangeArrowheads="1"/>
          </p:cNvSpPr>
          <p:nvPr/>
        </p:nvSpPr>
        <p:spPr bwMode="auto">
          <a:xfrm>
            <a:off x="2209800" y="2803525"/>
            <a:ext cx="2133600" cy="366713"/>
          </a:xfrm>
          <a:prstGeom prst="rect">
            <a:avLst/>
          </a:prstGeom>
          <a:noFill/>
          <a:ln w="9525" algn="ctr">
            <a:noFill/>
            <a:miter lim="800000"/>
            <a:headEnd/>
            <a:tailEnd/>
          </a:ln>
          <a:effectLst/>
        </p:spPr>
        <p:txBody>
          <a:bodyPr>
            <a:spAutoFit/>
          </a:bodyPr>
          <a:lstStyle/>
          <a:p>
            <a:pPr marL="742950" indent="-285750" algn="l">
              <a:lnSpc>
                <a:spcPct val="100000"/>
              </a:lnSpc>
              <a:spcBef>
                <a:spcPct val="5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Vital signs</a:t>
            </a:r>
          </a:p>
        </p:txBody>
      </p:sp>
      <p:sp>
        <p:nvSpPr>
          <p:cNvPr id="3184648" name="Text Box 8"/>
          <p:cNvSpPr txBox="1">
            <a:spLocks noChangeArrowheads="1"/>
          </p:cNvSpPr>
          <p:nvPr/>
        </p:nvSpPr>
        <p:spPr bwMode="auto">
          <a:xfrm>
            <a:off x="4343400" y="2640013"/>
            <a:ext cx="3124200" cy="4287837"/>
          </a:xfrm>
          <a:prstGeom prst="rect">
            <a:avLst/>
          </a:prstGeom>
          <a:noFill/>
          <a:ln w="9525" algn="ctr">
            <a:noFill/>
            <a:miter lim="800000"/>
            <a:headEnd/>
            <a:tailEnd/>
          </a:ln>
          <a:effectLst/>
        </p:spPr>
        <p:txBody>
          <a:bodyPr>
            <a:spAutoFit/>
          </a:bodyPr>
          <a:lstStyle/>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Medication reconciliation</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History</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Exam</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Data Gathering</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Data entry</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Decision making</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Relationship building</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Prescription writing</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Documentation</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Paperwork</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Behavior Modification</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Results reporting </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Order entry</a:t>
            </a:r>
          </a:p>
        </p:txBody>
      </p:sp>
      <p:sp>
        <p:nvSpPr>
          <p:cNvPr id="3184649" name="AutoShape 9"/>
          <p:cNvSpPr>
            <a:spLocks noChangeArrowheads="1"/>
          </p:cNvSpPr>
          <p:nvPr/>
        </p:nvSpPr>
        <p:spPr bwMode="auto">
          <a:xfrm>
            <a:off x="2133600" y="1841500"/>
            <a:ext cx="381000" cy="381000"/>
          </a:xfrm>
          <a:prstGeom prst="rightArrow">
            <a:avLst>
              <a:gd name="adj1" fmla="val 50000"/>
              <a:gd name="adj2" fmla="val 25000"/>
            </a:avLst>
          </a:prstGeom>
          <a:noFill/>
          <a:ln w="9525" algn="ctr">
            <a:solidFill>
              <a:schemeClr val="tx1"/>
            </a:solidFill>
            <a:miter lim="800000"/>
            <a:headEnd/>
            <a:tailEnd/>
          </a:ln>
          <a:effectLst/>
        </p:spPr>
        <p:txBody>
          <a:bodyPr anchor="ctr">
            <a:spAutoFit/>
          </a:bodyPr>
          <a:lstStyle/>
          <a:p>
            <a:endParaRPr lang="en-US"/>
          </a:p>
        </p:txBody>
      </p:sp>
      <p:sp>
        <p:nvSpPr>
          <p:cNvPr id="3184650" name="Text Box 10"/>
          <p:cNvSpPr txBox="1">
            <a:spLocks noChangeArrowheads="1"/>
          </p:cNvSpPr>
          <p:nvPr/>
        </p:nvSpPr>
        <p:spPr bwMode="auto">
          <a:xfrm>
            <a:off x="-152400" y="2820988"/>
            <a:ext cx="2286000" cy="2133600"/>
          </a:xfrm>
          <a:prstGeom prst="rect">
            <a:avLst/>
          </a:prstGeom>
          <a:noFill/>
          <a:ln w="9525" algn="ctr">
            <a:noFill/>
            <a:miter lim="800000"/>
            <a:headEnd/>
            <a:tailEnd/>
          </a:ln>
          <a:effectLst/>
        </p:spPr>
        <p:txBody>
          <a:bodyPr>
            <a:spAutoFit/>
          </a:bodyPr>
          <a:lstStyle/>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Insurance  verification</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Collect </a:t>
            </a:r>
            <a:br>
              <a:rPr lang="en-US" sz="1800" b="0">
                <a:solidFill>
                  <a:schemeClr val="tx1"/>
                </a:solidFill>
                <a:effectLst>
                  <a:outerShdw blurRad="38100" dist="38100" dir="2700000" algn="tl">
                    <a:srgbClr val="000000"/>
                  </a:outerShdw>
                </a:effectLst>
                <a:latin typeface="Arial" charset="0"/>
              </a:rPr>
            </a:br>
            <a:r>
              <a:rPr lang="en-US" sz="1800" b="0">
                <a:solidFill>
                  <a:schemeClr val="tx1"/>
                </a:solidFill>
                <a:effectLst>
                  <a:outerShdw blurRad="38100" dist="38100" dir="2700000" algn="tl">
                    <a:srgbClr val="000000"/>
                  </a:outerShdw>
                </a:effectLst>
                <a:latin typeface="Arial" charset="0"/>
              </a:rPr>
              <a:t>co-pay</a:t>
            </a:r>
          </a:p>
          <a:p>
            <a:pPr marL="800100" indent="-342900" algn="l">
              <a:lnSpc>
                <a:spcPct val="70000"/>
              </a:lnSpc>
              <a:spcBef>
                <a:spcPct val="40000"/>
              </a:spcBef>
              <a:buClr>
                <a:schemeClr val="accent2"/>
              </a:buClr>
              <a:buSzPct val="70000"/>
              <a:buFont typeface="Wingdings" pitchFamily="2" charset="2"/>
              <a:buChar char="n"/>
            </a:pPr>
            <a:r>
              <a:rPr lang="en-US" sz="1800" b="0">
                <a:solidFill>
                  <a:schemeClr val="tx1"/>
                </a:solidFill>
                <a:effectLst>
                  <a:outerShdw blurRad="38100" dist="38100" dir="2700000" algn="tl">
                    <a:srgbClr val="000000"/>
                  </a:outerShdw>
                </a:effectLst>
                <a:latin typeface="Arial" charset="0"/>
              </a:rPr>
              <a:t>Verify contact info</a:t>
            </a:r>
          </a:p>
          <a:p>
            <a:pPr marL="800100" indent="-342900" algn="l">
              <a:lnSpc>
                <a:spcPct val="70000"/>
              </a:lnSpc>
              <a:spcBef>
                <a:spcPct val="40000"/>
              </a:spcBef>
              <a:buClr>
                <a:schemeClr val="accent2"/>
              </a:buClr>
              <a:buSzPct val="70000"/>
              <a:buFont typeface="Wingdings" pitchFamily="2" charset="2"/>
              <a:buChar char="n"/>
            </a:pPr>
            <a:endParaRPr lang="en-US" sz="2000" b="0">
              <a:solidFill>
                <a:schemeClr val="tx1"/>
              </a:solidFill>
              <a:effectLst>
                <a:outerShdw blurRad="38100" dist="38100" dir="2700000" algn="tl">
                  <a:srgbClr val="000000"/>
                </a:outerShdw>
              </a:effectLst>
            </a:endParaRPr>
          </a:p>
          <a:p>
            <a:pPr marL="800100" indent="-342900" algn="l">
              <a:lnSpc>
                <a:spcPct val="70000"/>
              </a:lnSpc>
              <a:spcBef>
                <a:spcPct val="40000"/>
              </a:spcBef>
              <a:buClr>
                <a:schemeClr val="accent2"/>
              </a:buClr>
              <a:buSzPct val="70000"/>
              <a:buFont typeface="Wingdings" pitchFamily="2" charset="2"/>
              <a:buNone/>
            </a:pPr>
            <a:endParaRPr lang="en-US" sz="2000" b="0">
              <a:solidFill>
                <a:schemeClr val="tx1"/>
              </a:solidFill>
              <a:effectLst>
                <a:outerShdw blurRad="38100" dist="38100" dir="2700000" algn="tl">
                  <a:srgbClr val="000000"/>
                </a:outerShdw>
              </a:effectLst>
            </a:endParaRPr>
          </a:p>
        </p:txBody>
      </p:sp>
      <p:sp>
        <p:nvSpPr>
          <p:cNvPr id="3184651" name="AutoShape 11"/>
          <p:cNvSpPr>
            <a:spLocks noChangeArrowheads="1"/>
          </p:cNvSpPr>
          <p:nvPr/>
        </p:nvSpPr>
        <p:spPr bwMode="auto">
          <a:xfrm>
            <a:off x="4349750" y="1857375"/>
            <a:ext cx="381000" cy="381000"/>
          </a:xfrm>
          <a:prstGeom prst="rightArrow">
            <a:avLst>
              <a:gd name="adj1" fmla="val 50000"/>
              <a:gd name="adj2" fmla="val 25000"/>
            </a:avLst>
          </a:prstGeom>
          <a:noFill/>
          <a:ln w="9525" algn="ctr">
            <a:solidFill>
              <a:schemeClr val="tx1"/>
            </a:solidFill>
            <a:miter lim="800000"/>
            <a:headEnd/>
            <a:tailEnd/>
          </a:ln>
          <a:effectLst/>
        </p:spPr>
        <p:txBody>
          <a:bodyPr anchor="ctr">
            <a:spAutoFit/>
          </a:bodyPr>
          <a:lstStyle/>
          <a:p>
            <a:endParaRPr lang="en-US"/>
          </a:p>
        </p:txBody>
      </p:sp>
      <p:sp>
        <p:nvSpPr>
          <p:cNvPr id="3184652" name="AutoShape 12"/>
          <p:cNvSpPr>
            <a:spLocks noChangeArrowheads="1"/>
          </p:cNvSpPr>
          <p:nvPr/>
        </p:nvSpPr>
        <p:spPr bwMode="auto">
          <a:xfrm>
            <a:off x="6400800" y="1828800"/>
            <a:ext cx="381000" cy="381000"/>
          </a:xfrm>
          <a:prstGeom prst="rightArrow">
            <a:avLst>
              <a:gd name="adj1" fmla="val 50000"/>
              <a:gd name="adj2" fmla="val 25000"/>
            </a:avLst>
          </a:prstGeom>
          <a:noFill/>
          <a:ln w="9525" algn="ctr">
            <a:solidFill>
              <a:schemeClr val="tx1"/>
            </a:solidFill>
            <a:miter lim="800000"/>
            <a:headEnd/>
            <a:tailEnd/>
          </a:ln>
          <a:effectLst/>
        </p:spPr>
        <p:txBody>
          <a:bodyPr anchor="ctr">
            <a:spAutoFit/>
          </a:bodyPr>
          <a:lstStyle/>
          <a:p>
            <a:endParaRPr lang="en-US"/>
          </a:p>
        </p:txBody>
      </p:sp>
      <p:sp>
        <p:nvSpPr>
          <p:cNvPr id="3184653" name="Text Box 13"/>
          <p:cNvSpPr txBox="1">
            <a:spLocks noChangeArrowheads="1"/>
          </p:cNvSpPr>
          <p:nvPr/>
        </p:nvSpPr>
        <p:spPr bwMode="auto">
          <a:xfrm>
            <a:off x="1371600" y="5334000"/>
            <a:ext cx="1981200" cy="457200"/>
          </a:xfrm>
          <a:prstGeom prst="rect">
            <a:avLst/>
          </a:prstGeom>
          <a:noFill/>
          <a:ln w="9525" algn="ctr">
            <a:noFill/>
            <a:miter lim="800000"/>
            <a:headEnd/>
            <a:tailEnd/>
          </a:ln>
          <a:effectLst/>
        </p:spPr>
        <p:txBody>
          <a:bodyPr>
            <a:spAutoFit/>
          </a:bodyPr>
          <a:lstStyle/>
          <a:p>
            <a:pPr algn="l">
              <a:lnSpc>
                <a:spcPct val="100000"/>
              </a:lnSpc>
              <a:spcBef>
                <a:spcPct val="50000"/>
              </a:spcBef>
              <a:buClr>
                <a:schemeClr val="accent2"/>
              </a:buClr>
              <a:buSzPct val="70000"/>
              <a:buFont typeface="Wingdings" pitchFamily="2" charset="2"/>
              <a:buNone/>
            </a:pPr>
            <a:r>
              <a:rPr lang="en-US" sz="2400" dirty="0" smtClean="0">
                <a:effectLst>
                  <a:outerShdw blurRad="38100" dist="38100" dir="2700000" algn="tl">
                    <a:srgbClr val="000000"/>
                  </a:outerShdw>
                </a:effectLst>
                <a:latin typeface="Arial" charset="0"/>
              </a:rPr>
              <a:t>½  </a:t>
            </a:r>
            <a:r>
              <a:rPr lang="en-US" sz="2400" dirty="0">
                <a:effectLst>
                  <a:outerShdw blurRad="38100" dist="38100" dir="2700000" algn="tl">
                    <a:srgbClr val="000000"/>
                  </a:outerShdw>
                </a:effectLst>
                <a:latin typeface="Arial" charset="0"/>
              </a:rPr>
              <a:t>MA: MD</a:t>
            </a:r>
          </a:p>
        </p:txBody>
      </p:sp>
      <p:sp>
        <p:nvSpPr>
          <p:cNvPr id="3184654" name="AutoShape 14"/>
          <p:cNvSpPr>
            <a:spLocks noChangeArrowheads="1"/>
          </p:cNvSpPr>
          <p:nvPr/>
        </p:nvSpPr>
        <p:spPr bwMode="auto">
          <a:xfrm rot="-2456174">
            <a:off x="7620000" y="2743200"/>
            <a:ext cx="990600" cy="1981200"/>
          </a:xfrm>
          <a:prstGeom prst="curvedRightArrow">
            <a:avLst>
              <a:gd name="adj1" fmla="val 40000"/>
              <a:gd name="adj2" fmla="val 80000"/>
              <a:gd name="adj3" fmla="val 33333"/>
            </a:avLst>
          </a:prstGeom>
          <a:noFill/>
          <a:ln w="9525">
            <a:solidFill>
              <a:schemeClr val="tx1"/>
            </a:solidFill>
            <a:miter lim="800000"/>
            <a:headEnd/>
            <a:tailEnd/>
          </a:ln>
          <a:effectLst/>
        </p:spPr>
        <p:txBody>
          <a:bodyPr anchor="ctr">
            <a:spAutoFit/>
          </a:bodyPr>
          <a:lstStyle/>
          <a:p>
            <a:endParaRPr lang="en-US"/>
          </a:p>
        </p:txBody>
      </p:sp>
      <p:sp>
        <p:nvSpPr>
          <p:cNvPr id="3184655" name="Text Box 15"/>
          <p:cNvSpPr txBox="1">
            <a:spLocks noChangeArrowheads="1"/>
          </p:cNvSpPr>
          <p:nvPr/>
        </p:nvSpPr>
        <p:spPr bwMode="auto">
          <a:xfrm>
            <a:off x="7924800" y="2971800"/>
            <a:ext cx="838200" cy="1006475"/>
          </a:xfrm>
          <a:prstGeom prst="rect">
            <a:avLst/>
          </a:prstGeom>
          <a:noFill/>
          <a:ln w="9525" algn="ctr">
            <a:noFill/>
            <a:miter lim="800000"/>
            <a:headEnd/>
            <a:tailEnd/>
          </a:ln>
          <a:effectLst/>
        </p:spPr>
        <p:txBody>
          <a:bodyPr>
            <a:spAutoFit/>
          </a:bodyPr>
          <a:lstStyle/>
          <a:p>
            <a:pPr marL="285750" indent="-285750" algn="l">
              <a:lnSpc>
                <a:spcPct val="100000"/>
              </a:lnSpc>
              <a:spcBef>
                <a:spcPct val="50000"/>
              </a:spcBef>
              <a:buClr>
                <a:schemeClr val="accent2"/>
              </a:buClr>
              <a:buSzPct val="70000"/>
              <a:buFont typeface="Wingdings" pitchFamily="2" charset="2"/>
              <a:buNone/>
            </a:pPr>
            <a:r>
              <a:rPr lang="en-US" sz="6000">
                <a:solidFill>
                  <a:schemeClr val="tx1"/>
                </a:solidFill>
                <a:effectLst>
                  <a:outerShdw blurRad="38100" dist="38100" dir="2700000" algn="tl">
                    <a:srgbClr val="000000"/>
                  </a:outerShdw>
                </a:effectLst>
              </a:rPr>
              <a:t>?</a:t>
            </a:r>
          </a:p>
        </p:txBody>
      </p:sp>
    </p:spTree>
    <p:custDataLst>
      <p:tags r:id="rId1"/>
    </p:custData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846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465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465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465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846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846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846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846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846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846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846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846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846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846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84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43" grpId="0" animBg="1"/>
      <p:bldP spid="3184644" grpId="0" animBg="1"/>
      <p:bldP spid="3184645" grpId="0" animBg="1"/>
      <p:bldP spid="3184646" grpId="0" animBg="1"/>
      <p:bldP spid="3184647" grpId="0"/>
      <p:bldP spid="3184648" grpId="0"/>
      <p:bldP spid="3184649" grpId="0" animBg="1"/>
      <p:bldP spid="3184651" grpId="0" animBg="1"/>
      <p:bldP spid="3184652" grpId="0" animBg="1"/>
      <p:bldP spid="3184653" grpId="0"/>
      <p:bldP spid="3184654" grpId="0" animBg="1"/>
      <p:bldP spid="318465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6690" name="Rectangle 2"/>
          <p:cNvSpPr>
            <a:spLocks noGrp="1" noRot="1" noChangeArrowheads="1"/>
          </p:cNvSpPr>
          <p:nvPr>
            <p:ph type="title"/>
          </p:nvPr>
        </p:nvSpPr>
        <p:spPr/>
        <p:txBody>
          <a:bodyPr/>
          <a:lstStyle/>
          <a:p>
            <a:r>
              <a:rPr lang="en-US"/>
              <a:t>Work Within Skill-set of Others</a:t>
            </a:r>
          </a:p>
        </p:txBody>
      </p:sp>
      <p:sp>
        <p:nvSpPr>
          <p:cNvPr id="3186691" name="Text Box 3"/>
          <p:cNvSpPr txBox="1">
            <a:spLocks noChangeArrowheads="1"/>
          </p:cNvSpPr>
          <p:nvPr/>
        </p:nvSpPr>
        <p:spPr bwMode="auto">
          <a:xfrm>
            <a:off x="457200" y="1828800"/>
            <a:ext cx="1524000" cy="831850"/>
          </a:xfrm>
          <a:prstGeom prst="rect">
            <a:avLst/>
          </a:prstGeom>
          <a:solidFill>
            <a:srgbClr val="3366CC"/>
          </a:solidFill>
          <a:ln w="9525" algn="ctr">
            <a:solidFill>
              <a:schemeClr val="tx1"/>
            </a:solidFill>
            <a:miter lim="800000"/>
            <a:headEnd/>
            <a:tailEnd/>
          </a:ln>
          <a:effectLst/>
        </p:spPr>
        <p:txBody>
          <a:bodyPr>
            <a:spAutoFit/>
          </a:bodyPr>
          <a:lstStyle/>
          <a:p>
            <a:pPr marL="58738" indent="-58738">
              <a:lnSpc>
                <a:spcPct val="100000"/>
              </a:lnSpc>
              <a:spcBef>
                <a:spcPct val="50000"/>
              </a:spcBef>
              <a:buClr>
                <a:schemeClr val="accent2"/>
              </a:buClr>
              <a:buSzPct val="70000"/>
              <a:buFont typeface="Wingdings" pitchFamily="2" charset="2"/>
              <a:buNone/>
            </a:pPr>
            <a:r>
              <a:rPr lang="en-US" sz="2400" b="0" dirty="0">
                <a:solidFill>
                  <a:schemeClr val="tx1"/>
                </a:solidFill>
                <a:effectLst>
                  <a:outerShdw blurRad="38100" dist="38100" dir="2700000" algn="tl">
                    <a:srgbClr val="000000"/>
                  </a:outerShdw>
                </a:effectLst>
                <a:latin typeface="Arial" charset="0"/>
              </a:rPr>
              <a:t>Check-in</a:t>
            </a:r>
            <a:r>
              <a:rPr lang="en-US" sz="1600" b="0" dirty="0">
                <a:solidFill>
                  <a:schemeClr val="tx1"/>
                </a:solidFill>
                <a:effectLst>
                  <a:outerShdw blurRad="38100" dist="38100" dir="2700000" algn="tl">
                    <a:srgbClr val="000000"/>
                  </a:outerShdw>
                </a:effectLst>
                <a:latin typeface="Arial" charset="0"/>
              </a:rPr>
              <a:t> receptionist</a:t>
            </a:r>
            <a:r>
              <a:rPr lang="en-US" sz="2400" b="0" dirty="0">
                <a:solidFill>
                  <a:schemeClr val="tx1"/>
                </a:solidFill>
                <a:effectLst>
                  <a:outerShdw blurRad="38100" dist="38100" dir="2700000" algn="tl">
                    <a:srgbClr val="000000"/>
                  </a:outerShdw>
                </a:effectLst>
              </a:rPr>
              <a:t>          </a:t>
            </a:r>
          </a:p>
        </p:txBody>
      </p:sp>
      <p:sp>
        <p:nvSpPr>
          <p:cNvPr id="3186692" name="Text Box 4"/>
          <p:cNvSpPr txBox="1">
            <a:spLocks noChangeArrowheads="1"/>
          </p:cNvSpPr>
          <p:nvPr/>
        </p:nvSpPr>
        <p:spPr bwMode="auto">
          <a:xfrm>
            <a:off x="2725738" y="1819275"/>
            <a:ext cx="1403350" cy="833438"/>
          </a:xfrm>
          <a:prstGeom prst="rect">
            <a:avLst/>
          </a:prstGeom>
          <a:solidFill>
            <a:srgbClr val="3366CC"/>
          </a:solidFill>
          <a:ln w="9525" algn="ctr">
            <a:solidFill>
              <a:schemeClr val="tx1"/>
            </a:solidFill>
            <a:miter lim="800000"/>
            <a:headEnd/>
            <a:tailEnd/>
          </a:ln>
          <a:effectLst/>
        </p:spPr>
        <p:txBody>
          <a:bodyPr wrap="none">
            <a:spAutoFit/>
          </a:bodyPr>
          <a:lstStyle/>
          <a:p>
            <a:pPr marL="742950" indent="-742950">
              <a:lnSpc>
                <a:spcPct val="100000"/>
              </a:lnSpc>
              <a:spcBef>
                <a:spcPct val="50000"/>
              </a:spcBef>
              <a:buClr>
                <a:schemeClr val="accent2"/>
              </a:buClr>
              <a:buSzPct val="70000"/>
              <a:buFont typeface="Wingdings" pitchFamily="2" charset="2"/>
              <a:buNone/>
            </a:pPr>
            <a:r>
              <a:rPr lang="en-US" sz="2400" b="0">
                <a:solidFill>
                  <a:schemeClr val="tx1"/>
                </a:solidFill>
                <a:effectLst>
                  <a:outerShdw blurRad="38100" dist="38100" dir="2700000" algn="tl">
                    <a:srgbClr val="000000"/>
                  </a:outerShdw>
                </a:effectLst>
                <a:latin typeface="Arial" charset="0"/>
              </a:rPr>
              <a:t>Room pt</a:t>
            </a:r>
            <a:r>
              <a:rPr lang="en-US" sz="1600" b="0">
                <a:solidFill>
                  <a:schemeClr val="tx1"/>
                </a:solidFill>
                <a:effectLst>
                  <a:outerShdw blurRad="38100" dist="38100" dir="2700000" algn="tl">
                    <a:srgbClr val="000000"/>
                  </a:outerShdw>
                </a:effectLst>
                <a:latin typeface="Arial" charset="0"/>
              </a:rPr>
              <a:t> </a:t>
            </a:r>
          </a:p>
          <a:p>
            <a:pPr marL="742950" indent="-742950">
              <a:lnSpc>
                <a:spcPct val="100000"/>
              </a:lnSpc>
              <a:spcBef>
                <a:spcPct val="50000"/>
              </a:spcBef>
              <a:buClr>
                <a:schemeClr val="accent2"/>
              </a:buClr>
              <a:buSzPct val="70000"/>
              <a:buFont typeface="Wingdings" pitchFamily="2" charset="2"/>
              <a:buNone/>
            </a:pPr>
            <a:r>
              <a:rPr lang="en-US" sz="1600" b="0">
                <a:solidFill>
                  <a:schemeClr val="tx1"/>
                </a:solidFill>
                <a:effectLst>
                  <a:outerShdw blurRad="38100" dist="38100" dir="2700000" algn="tl">
                    <a:srgbClr val="000000"/>
                  </a:outerShdw>
                </a:effectLst>
                <a:latin typeface="Arial" charset="0"/>
              </a:rPr>
              <a:t>MA</a:t>
            </a:r>
            <a:endParaRPr lang="en-US" sz="2400" b="0">
              <a:solidFill>
                <a:schemeClr val="tx1"/>
              </a:solidFill>
              <a:effectLst>
                <a:outerShdw blurRad="38100" dist="38100" dir="2700000" algn="tl">
                  <a:srgbClr val="000000"/>
                </a:outerShdw>
              </a:effectLst>
              <a:latin typeface="Arial" charset="0"/>
            </a:endParaRPr>
          </a:p>
        </p:txBody>
      </p:sp>
      <p:sp>
        <p:nvSpPr>
          <p:cNvPr id="3186693" name="Text Box 5"/>
          <p:cNvSpPr txBox="1">
            <a:spLocks noChangeArrowheads="1"/>
          </p:cNvSpPr>
          <p:nvPr/>
        </p:nvSpPr>
        <p:spPr bwMode="auto">
          <a:xfrm>
            <a:off x="5181600" y="1816100"/>
            <a:ext cx="1143000" cy="466725"/>
          </a:xfrm>
          <a:prstGeom prst="rect">
            <a:avLst/>
          </a:prstGeom>
          <a:solidFill>
            <a:srgbClr val="3366CC"/>
          </a:solidFill>
          <a:ln w="9525" algn="ctr">
            <a:solidFill>
              <a:schemeClr val="tx1"/>
            </a:solidFill>
            <a:miter lim="800000"/>
            <a:headEnd/>
            <a:tailEnd/>
          </a:ln>
          <a:effectLst/>
        </p:spPr>
        <p:txBody>
          <a:bodyPr>
            <a:spAutoFit/>
          </a:bodyPr>
          <a:lstStyle/>
          <a:p>
            <a:pPr>
              <a:lnSpc>
                <a:spcPct val="100000"/>
              </a:lnSpc>
              <a:spcBef>
                <a:spcPct val="50000"/>
              </a:spcBef>
              <a:buClr>
                <a:schemeClr val="accent2"/>
              </a:buClr>
              <a:buSzPct val="70000"/>
              <a:buFont typeface="Wingdings" pitchFamily="2" charset="2"/>
              <a:buNone/>
            </a:pPr>
            <a:r>
              <a:rPr lang="en-US" sz="2400" b="0">
                <a:solidFill>
                  <a:schemeClr val="tx1"/>
                </a:solidFill>
                <a:effectLst>
                  <a:outerShdw blurRad="38100" dist="38100" dir="2700000" algn="tl">
                    <a:srgbClr val="000000"/>
                  </a:outerShdw>
                </a:effectLst>
              </a:rPr>
              <a:t> </a:t>
            </a:r>
            <a:r>
              <a:rPr lang="en-US" sz="2400" b="0">
                <a:solidFill>
                  <a:schemeClr val="tx1"/>
                </a:solidFill>
                <a:effectLst>
                  <a:outerShdw blurRad="38100" dist="38100" dir="2700000" algn="tl">
                    <a:srgbClr val="000000"/>
                  </a:outerShdw>
                </a:effectLst>
                <a:latin typeface="Arial" charset="0"/>
              </a:rPr>
              <a:t>MD </a:t>
            </a:r>
            <a:r>
              <a:rPr lang="en-US" sz="2400" b="0">
                <a:solidFill>
                  <a:schemeClr val="tx1"/>
                </a:solidFill>
                <a:effectLst>
                  <a:outerShdw blurRad="38100" dist="38100" dir="2700000" algn="tl">
                    <a:srgbClr val="000000"/>
                  </a:outerShdw>
                </a:effectLst>
              </a:rPr>
              <a:t>     </a:t>
            </a:r>
            <a:r>
              <a:rPr lang="en-US" sz="1600" b="0">
                <a:solidFill>
                  <a:schemeClr val="tx1"/>
                </a:solidFill>
                <a:effectLst>
                  <a:outerShdw blurRad="38100" dist="38100" dir="2700000" algn="tl">
                    <a:srgbClr val="000000"/>
                  </a:outerShdw>
                </a:effectLst>
              </a:rPr>
              <a:t>        </a:t>
            </a:r>
            <a:r>
              <a:rPr lang="en-US" sz="2400" b="0">
                <a:solidFill>
                  <a:schemeClr val="tx1"/>
                </a:solidFill>
                <a:effectLst>
                  <a:outerShdw blurRad="38100" dist="38100" dir="2700000" algn="tl">
                    <a:srgbClr val="000000"/>
                  </a:outerShdw>
                </a:effectLst>
              </a:rPr>
              <a:t>  </a:t>
            </a:r>
          </a:p>
        </p:txBody>
      </p:sp>
      <p:sp>
        <p:nvSpPr>
          <p:cNvPr id="3186694" name="Text Box 6"/>
          <p:cNvSpPr txBox="1">
            <a:spLocks noChangeArrowheads="1"/>
          </p:cNvSpPr>
          <p:nvPr/>
        </p:nvSpPr>
        <p:spPr bwMode="auto">
          <a:xfrm>
            <a:off x="7239000" y="1833563"/>
            <a:ext cx="1524000" cy="831850"/>
          </a:xfrm>
          <a:prstGeom prst="rect">
            <a:avLst/>
          </a:prstGeom>
          <a:solidFill>
            <a:srgbClr val="3366CC"/>
          </a:solidFill>
          <a:ln w="9525" algn="ctr">
            <a:solidFill>
              <a:schemeClr val="tx1"/>
            </a:solidFill>
            <a:miter lim="800000"/>
            <a:headEnd/>
            <a:tailEnd/>
          </a:ln>
          <a:effectLst/>
        </p:spPr>
        <p:txBody>
          <a:bodyPr>
            <a:spAutoFit/>
          </a:bodyPr>
          <a:lstStyle/>
          <a:p>
            <a:pPr marL="742950" indent="-742950">
              <a:lnSpc>
                <a:spcPct val="100000"/>
              </a:lnSpc>
              <a:spcBef>
                <a:spcPct val="50000"/>
              </a:spcBef>
              <a:buClr>
                <a:schemeClr val="accent2"/>
              </a:buClr>
              <a:buSzPct val="70000"/>
              <a:buFont typeface="Wingdings" pitchFamily="2" charset="2"/>
              <a:buNone/>
            </a:pPr>
            <a:r>
              <a:rPr lang="en-US" sz="2400" b="0">
                <a:solidFill>
                  <a:schemeClr val="tx1"/>
                </a:solidFill>
                <a:effectLst>
                  <a:outerShdw blurRad="38100" dist="38100" dir="2700000" algn="tl">
                    <a:srgbClr val="000000"/>
                  </a:outerShdw>
                </a:effectLst>
                <a:latin typeface="Arial" charset="0"/>
              </a:rPr>
              <a:t>Check-out</a:t>
            </a:r>
          </a:p>
        </p:txBody>
      </p:sp>
      <p:sp>
        <p:nvSpPr>
          <p:cNvPr id="3186695" name="Text Box 7"/>
          <p:cNvSpPr txBox="1">
            <a:spLocks noChangeArrowheads="1"/>
          </p:cNvSpPr>
          <p:nvPr/>
        </p:nvSpPr>
        <p:spPr bwMode="auto">
          <a:xfrm>
            <a:off x="2209800" y="2803525"/>
            <a:ext cx="2133600" cy="366713"/>
          </a:xfrm>
          <a:prstGeom prst="rect">
            <a:avLst/>
          </a:prstGeom>
          <a:noFill/>
          <a:ln w="9525" algn="ctr">
            <a:noFill/>
            <a:miter lim="800000"/>
            <a:headEnd/>
            <a:tailEnd/>
          </a:ln>
          <a:effectLst/>
        </p:spPr>
        <p:txBody>
          <a:bodyPr>
            <a:spAutoFit/>
          </a:bodyPr>
          <a:lstStyle/>
          <a:p>
            <a:pPr marL="742950" indent="-285750" algn="l">
              <a:lnSpc>
                <a:spcPct val="100000"/>
              </a:lnSpc>
              <a:spcBef>
                <a:spcPct val="50000"/>
              </a:spcBef>
              <a:buClr>
                <a:schemeClr val="accent2"/>
              </a:buClr>
              <a:buSzPct val="70000"/>
              <a:buFont typeface="Wingdings" pitchFamily="2" charset="2"/>
              <a:buChar char="n"/>
            </a:pPr>
            <a:r>
              <a:rPr lang="en-US" sz="1800" b="0">
                <a:solidFill>
                  <a:srgbClr val="003399"/>
                </a:solidFill>
                <a:effectLst>
                  <a:outerShdw blurRad="38100" dist="38100" dir="2700000" algn="tl">
                    <a:srgbClr val="000000"/>
                  </a:outerShdw>
                </a:effectLst>
                <a:latin typeface="Arial" charset="0"/>
              </a:rPr>
              <a:t>Vital signs</a:t>
            </a:r>
          </a:p>
        </p:txBody>
      </p:sp>
      <p:sp>
        <p:nvSpPr>
          <p:cNvPr id="3186696" name="Text Box 8"/>
          <p:cNvSpPr txBox="1">
            <a:spLocks noChangeArrowheads="1"/>
          </p:cNvSpPr>
          <p:nvPr/>
        </p:nvSpPr>
        <p:spPr bwMode="auto">
          <a:xfrm>
            <a:off x="4343400" y="2640013"/>
            <a:ext cx="3124200" cy="4330416"/>
          </a:xfrm>
          <a:prstGeom prst="rect">
            <a:avLst/>
          </a:prstGeom>
          <a:noFill/>
          <a:ln w="9525" algn="ctr">
            <a:noFill/>
            <a:miter lim="800000"/>
            <a:headEnd/>
            <a:tailEnd/>
          </a:ln>
          <a:effectLst/>
        </p:spPr>
        <p:txBody>
          <a:bodyPr>
            <a:spAutoFit/>
          </a:bodyPr>
          <a:lstStyle/>
          <a:p>
            <a:pPr marL="800100" indent="-342900" algn="l">
              <a:lnSpc>
                <a:spcPct val="70000"/>
              </a:lnSpc>
              <a:spcBef>
                <a:spcPct val="40000"/>
              </a:spcBef>
              <a:buClr>
                <a:schemeClr val="accent2"/>
              </a:buClr>
              <a:buSzPct val="70000"/>
              <a:buFont typeface="Wingdings" pitchFamily="2" charset="2"/>
              <a:buChar char="n"/>
            </a:pPr>
            <a:r>
              <a:rPr lang="en-US" sz="1800" b="0" dirty="0">
                <a:effectLst/>
                <a:latin typeface="Arial" charset="0"/>
              </a:rPr>
              <a:t>Medication reconciliation</a:t>
            </a:r>
          </a:p>
          <a:p>
            <a:pPr marL="800100" indent="-342900" algn="l">
              <a:lnSpc>
                <a:spcPct val="70000"/>
              </a:lnSpc>
              <a:spcBef>
                <a:spcPct val="40000"/>
              </a:spcBef>
              <a:buClr>
                <a:schemeClr val="accent2"/>
              </a:buClr>
              <a:buSzPct val="70000"/>
              <a:buFont typeface="Wingdings" pitchFamily="2" charset="2"/>
              <a:buChar char="n"/>
            </a:pPr>
            <a:r>
              <a:rPr lang="en-US" sz="1800" b="0" dirty="0">
                <a:effectLst/>
                <a:latin typeface="Arial" charset="0"/>
              </a:rPr>
              <a:t>History</a:t>
            </a:r>
            <a:r>
              <a:rPr lang="en-US" sz="1800" b="0" dirty="0">
                <a:solidFill>
                  <a:srgbClr val="003399"/>
                </a:solidFill>
                <a:effectLst/>
                <a:latin typeface="Arial" charset="0"/>
              </a:rPr>
              <a:t>/History</a:t>
            </a:r>
          </a:p>
          <a:p>
            <a:pPr marL="800100" indent="-342900" algn="l">
              <a:lnSpc>
                <a:spcPct val="70000"/>
              </a:lnSpc>
              <a:spcBef>
                <a:spcPct val="40000"/>
              </a:spcBef>
              <a:buClr>
                <a:schemeClr val="accent2"/>
              </a:buClr>
              <a:buSzPct val="70000"/>
              <a:buFont typeface="Wingdings" pitchFamily="2" charset="2"/>
              <a:buChar char="n"/>
            </a:pPr>
            <a:r>
              <a:rPr lang="en-US" sz="1800" b="0" dirty="0">
                <a:solidFill>
                  <a:srgbClr val="003399"/>
                </a:solidFill>
                <a:effectLst/>
                <a:latin typeface="Arial" charset="0"/>
              </a:rPr>
              <a:t>Exam</a:t>
            </a:r>
          </a:p>
          <a:p>
            <a:pPr marL="800100" indent="-342900" algn="l">
              <a:lnSpc>
                <a:spcPct val="70000"/>
              </a:lnSpc>
              <a:spcBef>
                <a:spcPct val="40000"/>
              </a:spcBef>
              <a:buClr>
                <a:schemeClr val="accent2"/>
              </a:buClr>
              <a:buSzPct val="70000"/>
              <a:buFont typeface="Wingdings" pitchFamily="2" charset="2"/>
              <a:buChar char="n"/>
            </a:pPr>
            <a:r>
              <a:rPr lang="en-US" sz="1800" b="0" dirty="0">
                <a:effectLst/>
                <a:latin typeface="Arial" charset="0"/>
              </a:rPr>
              <a:t>Data Gathering</a:t>
            </a:r>
          </a:p>
          <a:p>
            <a:pPr marL="800100" indent="-342900" algn="l">
              <a:lnSpc>
                <a:spcPct val="70000"/>
              </a:lnSpc>
              <a:spcBef>
                <a:spcPct val="40000"/>
              </a:spcBef>
              <a:buClr>
                <a:schemeClr val="accent2"/>
              </a:buClr>
              <a:buSzPct val="70000"/>
              <a:buFont typeface="Wingdings" pitchFamily="2" charset="2"/>
              <a:buChar char="n"/>
            </a:pPr>
            <a:r>
              <a:rPr lang="en-US" sz="1800" b="0" dirty="0">
                <a:effectLst/>
                <a:latin typeface="Arial" charset="0"/>
              </a:rPr>
              <a:t>Data entry</a:t>
            </a:r>
          </a:p>
          <a:p>
            <a:pPr marL="800100" indent="-342900" algn="l">
              <a:lnSpc>
                <a:spcPct val="70000"/>
              </a:lnSpc>
              <a:spcBef>
                <a:spcPct val="40000"/>
              </a:spcBef>
              <a:buClr>
                <a:schemeClr val="accent2"/>
              </a:buClr>
              <a:buSzPct val="70000"/>
              <a:buFont typeface="Wingdings" pitchFamily="2" charset="2"/>
              <a:buChar char="n"/>
            </a:pPr>
            <a:r>
              <a:rPr lang="en-US" sz="1800" b="0" dirty="0">
                <a:solidFill>
                  <a:srgbClr val="003399"/>
                </a:solidFill>
                <a:effectLst/>
                <a:latin typeface="Arial" charset="0"/>
              </a:rPr>
              <a:t>Decision making</a:t>
            </a:r>
          </a:p>
          <a:p>
            <a:pPr marL="800100" indent="-342900" algn="l">
              <a:lnSpc>
                <a:spcPct val="70000"/>
              </a:lnSpc>
              <a:spcBef>
                <a:spcPct val="40000"/>
              </a:spcBef>
              <a:buClr>
                <a:schemeClr val="accent2"/>
              </a:buClr>
              <a:buSzPct val="70000"/>
              <a:buFont typeface="Wingdings" pitchFamily="2" charset="2"/>
              <a:buChar char="n"/>
            </a:pPr>
            <a:r>
              <a:rPr lang="en-US" sz="1800" b="0" dirty="0">
                <a:solidFill>
                  <a:schemeClr val="bg1"/>
                </a:solidFill>
                <a:effectLst/>
                <a:latin typeface="Arial" charset="0"/>
              </a:rPr>
              <a:t>Relationship building</a:t>
            </a:r>
          </a:p>
          <a:p>
            <a:pPr marL="800100" indent="-342900" algn="l">
              <a:lnSpc>
                <a:spcPct val="70000"/>
              </a:lnSpc>
              <a:spcBef>
                <a:spcPct val="40000"/>
              </a:spcBef>
              <a:buClr>
                <a:schemeClr val="accent2"/>
              </a:buClr>
              <a:buSzPct val="70000"/>
              <a:buFont typeface="Wingdings" pitchFamily="2" charset="2"/>
              <a:buChar char="n"/>
            </a:pPr>
            <a:r>
              <a:rPr lang="en-US" sz="1800" b="0" dirty="0">
                <a:effectLst/>
                <a:latin typeface="Arial" charset="0"/>
              </a:rPr>
              <a:t>Prescription writing</a:t>
            </a:r>
          </a:p>
          <a:p>
            <a:pPr marL="800100" indent="-342900" algn="l">
              <a:lnSpc>
                <a:spcPct val="70000"/>
              </a:lnSpc>
              <a:spcBef>
                <a:spcPct val="40000"/>
              </a:spcBef>
              <a:buClr>
                <a:schemeClr val="accent2"/>
              </a:buClr>
              <a:buSzPct val="70000"/>
              <a:buFont typeface="Wingdings" pitchFamily="2" charset="2"/>
              <a:buChar char="n"/>
            </a:pPr>
            <a:r>
              <a:rPr lang="en-US" sz="1800" b="0" dirty="0">
                <a:effectLst/>
                <a:latin typeface="Arial" charset="0"/>
              </a:rPr>
              <a:t>Documentation</a:t>
            </a:r>
          </a:p>
          <a:p>
            <a:pPr marL="800100" indent="-342900" algn="l">
              <a:lnSpc>
                <a:spcPct val="70000"/>
              </a:lnSpc>
              <a:spcBef>
                <a:spcPct val="40000"/>
              </a:spcBef>
              <a:buClr>
                <a:schemeClr val="accent2"/>
              </a:buClr>
              <a:buSzPct val="70000"/>
              <a:buFont typeface="Wingdings" pitchFamily="2" charset="2"/>
              <a:buChar char="n"/>
            </a:pPr>
            <a:r>
              <a:rPr lang="en-US" sz="1800" b="0" dirty="0">
                <a:effectLst/>
                <a:latin typeface="Arial" charset="0"/>
              </a:rPr>
              <a:t>Paperwork</a:t>
            </a:r>
          </a:p>
          <a:p>
            <a:pPr marL="800100" indent="-342900" algn="l">
              <a:lnSpc>
                <a:spcPct val="70000"/>
              </a:lnSpc>
              <a:spcBef>
                <a:spcPct val="40000"/>
              </a:spcBef>
              <a:buClr>
                <a:schemeClr val="accent2"/>
              </a:buClr>
              <a:buSzPct val="70000"/>
              <a:buFont typeface="Wingdings" pitchFamily="2" charset="2"/>
              <a:buChar char="n"/>
            </a:pPr>
            <a:r>
              <a:rPr lang="en-US" sz="1800" b="0" dirty="0">
                <a:effectLst/>
                <a:latin typeface="Arial" charset="0"/>
              </a:rPr>
              <a:t>Behavior Modification</a:t>
            </a:r>
          </a:p>
          <a:p>
            <a:pPr marL="800100" indent="-342900" algn="l">
              <a:lnSpc>
                <a:spcPct val="70000"/>
              </a:lnSpc>
              <a:spcBef>
                <a:spcPct val="40000"/>
              </a:spcBef>
              <a:buClr>
                <a:schemeClr val="accent2"/>
              </a:buClr>
              <a:buSzPct val="70000"/>
              <a:buFont typeface="Wingdings" pitchFamily="2" charset="2"/>
              <a:buChar char="n"/>
            </a:pPr>
            <a:r>
              <a:rPr lang="en-US" sz="1800" b="0" dirty="0">
                <a:effectLst/>
                <a:latin typeface="Arial" charset="0"/>
              </a:rPr>
              <a:t>Results reporting </a:t>
            </a:r>
          </a:p>
          <a:p>
            <a:pPr marL="800100" indent="-342900" algn="l">
              <a:lnSpc>
                <a:spcPct val="70000"/>
              </a:lnSpc>
              <a:spcBef>
                <a:spcPct val="40000"/>
              </a:spcBef>
              <a:buClr>
                <a:schemeClr val="accent2"/>
              </a:buClr>
              <a:buSzPct val="70000"/>
              <a:buFont typeface="Wingdings" pitchFamily="2" charset="2"/>
              <a:buChar char="n"/>
            </a:pPr>
            <a:r>
              <a:rPr lang="en-US" sz="1800" b="0" dirty="0">
                <a:effectLst/>
                <a:latin typeface="Arial" charset="0"/>
              </a:rPr>
              <a:t>Order entry</a:t>
            </a:r>
          </a:p>
        </p:txBody>
      </p:sp>
      <p:sp>
        <p:nvSpPr>
          <p:cNvPr id="3186697" name="AutoShape 9"/>
          <p:cNvSpPr>
            <a:spLocks noChangeArrowheads="1"/>
          </p:cNvSpPr>
          <p:nvPr/>
        </p:nvSpPr>
        <p:spPr bwMode="auto">
          <a:xfrm>
            <a:off x="2133600" y="1841500"/>
            <a:ext cx="381000" cy="381000"/>
          </a:xfrm>
          <a:prstGeom prst="rightArrow">
            <a:avLst>
              <a:gd name="adj1" fmla="val 50000"/>
              <a:gd name="adj2" fmla="val 25000"/>
            </a:avLst>
          </a:prstGeom>
          <a:noFill/>
          <a:ln w="9525" algn="ctr">
            <a:solidFill>
              <a:schemeClr val="tx1"/>
            </a:solidFill>
            <a:miter lim="800000"/>
            <a:headEnd/>
            <a:tailEnd/>
          </a:ln>
          <a:effectLst/>
        </p:spPr>
        <p:txBody>
          <a:bodyPr anchor="ctr">
            <a:spAutoFit/>
          </a:bodyPr>
          <a:lstStyle/>
          <a:p>
            <a:endParaRPr lang="en-US"/>
          </a:p>
        </p:txBody>
      </p:sp>
      <p:sp>
        <p:nvSpPr>
          <p:cNvPr id="3186698" name="Text Box 10"/>
          <p:cNvSpPr txBox="1">
            <a:spLocks noChangeArrowheads="1"/>
          </p:cNvSpPr>
          <p:nvPr/>
        </p:nvSpPr>
        <p:spPr bwMode="auto">
          <a:xfrm>
            <a:off x="-152400" y="2820988"/>
            <a:ext cx="2286000" cy="2133600"/>
          </a:xfrm>
          <a:prstGeom prst="rect">
            <a:avLst/>
          </a:prstGeom>
          <a:noFill/>
          <a:ln w="9525" algn="ctr">
            <a:noFill/>
            <a:miter lim="800000"/>
            <a:headEnd/>
            <a:tailEnd/>
          </a:ln>
          <a:effectLst/>
        </p:spPr>
        <p:txBody>
          <a:bodyPr>
            <a:spAutoFit/>
          </a:bodyPr>
          <a:lstStyle/>
          <a:p>
            <a:pPr marL="800100" indent="-342900" algn="l">
              <a:lnSpc>
                <a:spcPct val="70000"/>
              </a:lnSpc>
              <a:spcBef>
                <a:spcPct val="40000"/>
              </a:spcBef>
              <a:buClr>
                <a:schemeClr val="accent2"/>
              </a:buClr>
              <a:buSzPct val="70000"/>
              <a:buFont typeface="Wingdings" pitchFamily="2" charset="2"/>
              <a:buChar char="n"/>
            </a:pPr>
            <a:r>
              <a:rPr lang="en-US" sz="1800" b="0">
                <a:solidFill>
                  <a:srgbClr val="003399"/>
                </a:solidFill>
                <a:effectLst>
                  <a:outerShdw blurRad="38100" dist="38100" dir="2700000" algn="tl">
                    <a:srgbClr val="000000"/>
                  </a:outerShdw>
                </a:effectLst>
                <a:latin typeface="Arial" charset="0"/>
              </a:rPr>
              <a:t>Insurance  verification</a:t>
            </a:r>
          </a:p>
          <a:p>
            <a:pPr marL="800100" indent="-342900" algn="l">
              <a:lnSpc>
                <a:spcPct val="70000"/>
              </a:lnSpc>
              <a:spcBef>
                <a:spcPct val="40000"/>
              </a:spcBef>
              <a:buClr>
                <a:schemeClr val="accent2"/>
              </a:buClr>
              <a:buSzPct val="70000"/>
              <a:buFont typeface="Wingdings" pitchFamily="2" charset="2"/>
              <a:buChar char="n"/>
            </a:pPr>
            <a:r>
              <a:rPr lang="en-US" sz="1800" b="0">
                <a:solidFill>
                  <a:srgbClr val="003399"/>
                </a:solidFill>
                <a:effectLst>
                  <a:outerShdw blurRad="38100" dist="38100" dir="2700000" algn="tl">
                    <a:srgbClr val="000000"/>
                  </a:outerShdw>
                </a:effectLst>
                <a:latin typeface="Arial" charset="0"/>
              </a:rPr>
              <a:t>Collect </a:t>
            </a:r>
            <a:br>
              <a:rPr lang="en-US" sz="1800" b="0">
                <a:solidFill>
                  <a:srgbClr val="003399"/>
                </a:solidFill>
                <a:effectLst>
                  <a:outerShdw blurRad="38100" dist="38100" dir="2700000" algn="tl">
                    <a:srgbClr val="000000"/>
                  </a:outerShdw>
                </a:effectLst>
                <a:latin typeface="Arial" charset="0"/>
              </a:rPr>
            </a:br>
            <a:r>
              <a:rPr lang="en-US" sz="1800" b="0">
                <a:solidFill>
                  <a:srgbClr val="003399"/>
                </a:solidFill>
                <a:effectLst>
                  <a:outerShdw blurRad="38100" dist="38100" dir="2700000" algn="tl">
                    <a:srgbClr val="000000"/>
                  </a:outerShdw>
                </a:effectLst>
                <a:latin typeface="Arial" charset="0"/>
              </a:rPr>
              <a:t>co-pay</a:t>
            </a:r>
          </a:p>
          <a:p>
            <a:pPr marL="800100" indent="-342900" algn="l">
              <a:lnSpc>
                <a:spcPct val="70000"/>
              </a:lnSpc>
              <a:spcBef>
                <a:spcPct val="40000"/>
              </a:spcBef>
              <a:buClr>
                <a:schemeClr val="accent2"/>
              </a:buClr>
              <a:buSzPct val="70000"/>
              <a:buFont typeface="Wingdings" pitchFamily="2" charset="2"/>
              <a:buChar char="n"/>
            </a:pPr>
            <a:r>
              <a:rPr lang="en-US" sz="1800" b="0">
                <a:solidFill>
                  <a:srgbClr val="003399"/>
                </a:solidFill>
                <a:effectLst>
                  <a:outerShdw blurRad="38100" dist="38100" dir="2700000" algn="tl">
                    <a:srgbClr val="000000"/>
                  </a:outerShdw>
                </a:effectLst>
                <a:latin typeface="Arial" charset="0"/>
              </a:rPr>
              <a:t>Verify contact info</a:t>
            </a:r>
          </a:p>
          <a:p>
            <a:pPr marL="800100" indent="-342900" algn="l">
              <a:lnSpc>
                <a:spcPct val="70000"/>
              </a:lnSpc>
              <a:spcBef>
                <a:spcPct val="40000"/>
              </a:spcBef>
              <a:buClr>
                <a:schemeClr val="accent2"/>
              </a:buClr>
              <a:buSzPct val="70000"/>
              <a:buFont typeface="Wingdings" pitchFamily="2" charset="2"/>
              <a:buChar char="n"/>
            </a:pPr>
            <a:endParaRPr lang="en-US" sz="2000" b="0">
              <a:solidFill>
                <a:schemeClr val="tx1"/>
              </a:solidFill>
              <a:effectLst>
                <a:outerShdw blurRad="38100" dist="38100" dir="2700000" algn="tl">
                  <a:srgbClr val="000000"/>
                </a:outerShdw>
              </a:effectLst>
            </a:endParaRPr>
          </a:p>
          <a:p>
            <a:pPr marL="800100" indent="-342900" algn="l">
              <a:lnSpc>
                <a:spcPct val="70000"/>
              </a:lnSpc>
              <a:spcBef>
                <a:spcPct val="40000"/>
              </a:spcBef>
              <a:buClr>
                <a:schemeClr val="accent2"/>
              </a:buClr>
              <a:buSzPct val="70000"/>
              <a:buFont typeface="Wingdings" pitchFamily="2" charset="2"/>
              <a:buNone/>
            </a:pPr>
            <a:endParaRPr lang="en-US" sz="2000" b="0">
              <a:solidFill>
                <a:schemeClr val="tx1"/>
              </a:solidFill>
              <a:effectLst>
                <a:outerShdw blurRad="38100" dist="38100" dir="2700000" algn="tl">
                  <a:srgbClr val="000000"/>
                </a:outerShdw>
              </a:effectLst>
            </a:endParaRPr>
          </a:p>
        </p:txBody>
      </p:sp>
      <p:sp>
        <p:nvSpPr>
          <p:cNvPr id="3186699" name="AutoShape 11"/>
          <p:cNvSpPr>
            <a:spLocks noChangeArrowheads="1"/>
          </p:cNvSpPr>
          <p:nvPr/>
        </p:nvSpPr>
        <p:spPr bwMode="auto">
          <a:xfrm>
            <a:off x="4349750" y="1857375"/>
            <a:ext cx="381000" cy="381000"/>
          </a:xfrm>
          <a:prstGeom prst="rightArrow">
            <a:avLst>
              <a:gd name="adj1" fmla="val 50000"/>
              <a:gd name="adj2" fmla="val 25000"/>
            </a:avLst>
          </a:prstGeom>
          <a:noFill/>
          <a:ln w="9525" algn="ctr">
            <a:solidFill>
              <a:schemeClr val="tx1"/>
            </a:solidFill>
            <a:miter lim="800000"/>
            <a:headEnd/>
            <a:tailEnd/>
          </a:ln>
          <a:effectLst/>
        </p:spPr>
        <p:txBody>
          <a:bodyPr anchor="ctr">
            <a:spAutoFit/>
          </a:bodyPr>
          <a:lstStyle/>
          <a:p>
            <a:endParaRPr lang="en-US"/>
          </a:p>
        </p:txBody>
      </p:sp>
      <p:sp>
        <p:nvSpPr>
          <p:cNvPr id="3186700" name="AutoShape 12"/>
          <p:cNvSpPr>
            <a:spLocks noChangeArrowheads="1"/>
          </p:cNvSpPr>
          <p:nvPr/>
        </p:nvSpPr>
        <p:spPr bwMode="auto">
          <a:xfrm>
            <a:off x="6400800" y="1828800"/>
            <a:ext cx="381000" cy="381000"/>
          </a:xfrm>
          <a:prstGeom prst="rightArrow">
            <a:avLst>
              <a:gd name="adj1" fmla="val 50000"/>
              <a:gd name="adj2" fmla="val 25000"/>
            </a:avLst>
          </a:prstGeom>
          <a:noFill/>
          <a:ln w="9525" algn="ctr">
            <a:solidFill>
              <a:schemeClr val="tx1"/>
            </a:solidFill>
            <a:miter lim="800000"/>
            <a:headEnd/>
            <a:tailEnd/>
          </a:ln>
          <a:effectLst/>
        </p:spPr>
        <p:txBody>
          <a:bodyPr anchor="ctr">
            <a:spAutoFit/>
          </a:bodyPr>
          <a:lstStyle/>
          <a:p>
            <a:endParaRPr lang="en-US"/>
          </a:p>
        </p:txBody>
      </p:sp>
      <p:sp>
        <p:nvSpPr>
          <p:cNvPr id="3186701" name="Text Box 13"/>
          <p:cNvSpPr txBox="1">
            <a:spLocks noChangeArrowheads="1"/>
          </p:cNvSpPr>
          <p:nvPr/>
        </p:nvSpPr>
        <p:spPr bwMode="auto">
          <a:xfrm>
            <a:off x="1371600" y="5334000"/>
            <a:ext cx="1981200" cy="457200"/>
          </a:xfrm>
          <a:prstGeom prst="rect">
            <a:avLst/>
          </a:prstGeom>
          <a:noFill/>
          <a:ln w="9525" algn="ctr">
            <a:noFill/>
            <a:miter lim="800000"/>
            <a:headEnd/>
            <a:tailEnd/>
          </a:ln>
          <a:effectLst/>
        </p:spPr>
        <p:txBody>
          <a:bodyPr>
            <a:spAutoFit/>
          </a:bodyPr>
          <a:lstStyle/>
          <a:p>
            <a:pPr algn="l">
              <a:lnSpc>
                <a:spcPct val="100000"/>
              </a:lnSpc>
              <a:spcBef>
                <a:spcPct val="50000"/>
              </a:spcBef>
              <a:buClr>
                <a:schemeClr val="accent2"/>
              </a:buClr>
              <a:buSzPct val="70000"/>
              <a:buFont typeface="Wingdings" pitchFamily="2" charset="2"/>
              <a:buNone/>
            </a:pPr>
            <a:r>
              <a:rPr lang="en-US" sz="2400" dirty="0" smtClean="0">
                <a:effectLst>
                  <a:outerShdw blurRad="38100" dist="38100" dir="2700000" algn="tl">
                    <a:srgbClr val="000000"/>
                  </a:outerShdw>
                </a:effectLst>
                <a:latin typeface="Arial" charset="0"/>
              </a:rPr>
              <a:t>½  </a:t>
            </a:r>
            <a:r>
              <a:rPr lang="en-US" sz="2400" dirty="0">
                <a:effectLst>
                  <a:outerShdw blurRad="38100" dist="38100" dir="2700000" algn="tl">
                    <a:srgbClr val="000000"/>
                  </a:outerShdw>
                </a:effectLst>
                <a:latin typeface="Arial" charset="0"/>
              </a:rPr>
              <a:t>MA: MD</a:t>
            </a:r>
          </a:p>
        </p:txBody>
      </p:sp>
      <p:sp>
        <p:nvSpPr>
          <p:cNvPr id="3186702" name="AutoShape 14"/>
          <p:cNvSpPr>
            <a:spLocks noChangeArrowheads="1"/>
          </p:cNvSpPr>
          <p:nvPr/>
        </p:nvSpPr>
        <p:spPr bwMode="auto">
          <a:xfrm rot="-2456174">
            <a:off x="7620000" y="2743200"/>
            <a:ext cx="990600" cy="1981200"/>
          </a:xfrm>
          <a:prstGeom prst="curvedRightArrow">
            <a:avLst>
              <a:gd name="adj1" fmla="val 40000"/>
              <a:gd name="adj2" fmla="val 80000"/>
              <a:gd name="adj3" fmla="val 33333"/>
            </a:avLst>
          </a:prstGeom>
          <a:noFill/>
          <a:ln w="9525">
            <a:solidFill>
              <a:schemeClr val="tx1"/>
            </a:solidFill>
            <a:miter lim="800000"/>
            <a:headEnd/>
            <a:tailEnd/>
          </a:ln>
          <a:effectLst/>
        </p:spPr>
        <p:txBody>
          <a:bodyPr anchor="ctr">
            <a:spAutoFit/>
          </a:bodyPr>
          <a:lstStyle/>
          <a:p>
            <a:endParaRPr lang="en-US"/>
          </a:p>
        </p:txBody>
      </p:sp>
      <p:sp>
        <p:nvSpPr>
          <p:cNvPr id="3186703" name="Text Box 15"/>
          <p:cNvSpPr txBox="1">
            <a:spLocks noChangeArrowheads="1"/>
          </p:cNvSpPr>
          <p:nvPr/>
        </p:nvSpPr>
        <p:spPr bwMode="auto">
          <a:xfrm>
            <a:off x="7924800" y="2971800"/>
            <a:ext cx="838200" cy="1006475"/>
          </a:xfrm>
          <a:prstGeom prst="rect">
            <a:avLst/>
          </a:prstGeom>
          <a:noFill/>
          <a:ln w="9525" algn="ctr">
            <a:noFill/>
            <a:miter lim="800000"/>
            <a:headEnd/>
            <a:tailEnd/>
          </a:ln>
          <a:effectLst/>
        </p:spPr>
        <p:txBody>
          <a:bodyPr>
            <a:spAutoFit/>
          </a:bodyPr>
          <a:lstStyle/>
          <a:p>
            <a:pPr marL="285750" indent="-285750" algn="l">
              <a:lnSpc>
                <a:spcPct val="100000"/>
              </a:lnSpc>
              <a:spcBef>
                <a:spcPct val="50000"/>
              </a:spcBef>
              <a:buClr>
                <a:schemeClr val="accent2"/>
              </a:buClr>
              <a:buSzPct val="70000"/>
              <a:buFont typeface="Wingdings" pitchFamily="2" charset="2"/>
              <a:buNone/>
            </a:pPr>
            <a:r>
              <a:rPr lang="en-US" sz="6000">
                <a:solidFill>
                  <a:schemeClr val="tx1"/>
                </a:solidFill>
                <a:effectLst>
                  <a:outerShdw blurRad="38100" dist="38100" dir="2700000" algn="tl">
                    <a:srgbClr val="000000"/>
                  </a:outerShdw>
                </a:effectLst>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04514" name="Rectangle 2"/>
          <p:cNvSpPr>
            <a:spLocks noGrp="1" noChangeArrowheads="1"/>
          </p:cNvSpPr>
          <p:nvPr>
            <p:ph type="body" idx="1"/>
          </p:nvPr>
        </p:nvSpPr>
        <p:spPr>
          <a:xfrm>
            <a:off x="457200" y="1798638"/>
            <a:ext cx="8229600" cy="2362200"/>
          </a:xfrm>
        </p:spPr>
        <p:txBody>
          <a:bodyPr/>
          <a:lstStyle/>
          <a:p>
            <a:pPr marL="0" indent="0">
              <a:buFont typeface="Wingdings" pitchFamily="2" charset="2"/>
              <a:buNone/>
            </a:pPr>
            <a:r>
              <a:rPr lang="en-US" dirty="0">
                <a:solidFill>
                  <a:srgbClr val="FFFF66"/>
                </a:solidFill>
                <a:effectLst/>
              </a:rPr>
              <a:t>“In few other sectors of the economy is the highest-level professional responsible for the majority of production, customer service, and clerical work.”</a:t>
            </a:r>
          </a:p>
          <a:p>
            <a:pPr marL="0" indent="0" algn="r">
              <a:buFont typeface="Wingdings" pitchFamily="2" charset="2"/>
              <a:buNone/>
            </a:pPr>
            <a:r>
              <a:rPr lang="en-US" i="1" dirty="0"/>
              <a:t>				</a:t>
            </a:r>
            <a:endParaRPr lang="en-US" sz="1600" dirty="0"/>
          </a:p>
        </p:txBody>
      </p:sp>
      <p:sp>
        <p:nvSpPr>
          <p:cNvPr id="3904515" name="Rectangle 3"/>
          <p:cNvSpPr>
            <a:spLocks noChangeArrowheads="1"/>
          </p:cNvSpPr>
          <p:nvPr/>
        </p:nvSpPr>
        <p:spPr bwMode="auto">
          <a:xfrm>
            <a:off x="1295400" y="4660900"/>
            <a:ext cx="7010400" cy="825500"/>
          </a:xfrm>
          <a:prstGeom prst="rect">
            <a:avLst/>
          </a:prstGeom>
          <a:noFill/>
          <a:ln w="9525" algn="ctr">
            <a:noFill/>
            <a:miter lim="800000"/>
            <a:headEnd/>
            <a:tailEnd/>
          </a:ln>
          <a:effectLst/>
        </p:spPr>
        <p:txBody>
          <a:bodyPr>
            <a:spAutoFit/>
          </a:bodyPr>
          <a:lstStyle/>
          <a:p>
            <a:pPr marL="742950" indent="-285750" algn="r">
              <a:lnSpc>
                <a:spcPct val="100000"/>
              </a:lnSpc>
              <a:spcBef>
                <a:spcPct val="50000"/>
              </a:spcBef>
              <a:buClr>
                <a:schemeClr val="accent2"/>
              </a:buClr>
              <a:buSzPct val="70000"/>
              <a:buFont typeface="Wingdings" pitchFamily="2" charset="2"/>
              <a:buNone/>
            </a:pPr>
            <a:r>
              <a:rPr lang="en-US" sz="1600" b="0">
                <a:solidFill>
                  <a:schemeClr val="tx1"/>
                </a:solidFill>
                <a:effectLst>
                  <a:outerShdw blurRad="38100" dist="38100" dir="2700000" algn="tl">
                    <a:srgbClr val="000000"/>
                  </a:outerShdw>
                </a:effectLst>
                <a:latin typeface="Verdana" pitchFamily="34" charset="0"/>
              </a:rPr>
              <a:t>SGIM Blue Ribbon Panel Report. Redesigning the Practice Model for General Internal Medicine: A Proposal for Coordinated Care. </a:t>
            </a:r>
            <a:r>
              <a:rPr lang="en-US" sz="1600" b="0" i="1">
                <a:solidFill>
                  <a:schemeClr val="tx1"/>
                </a:solidFill>
                <a:effectLst>
                  <a:outerShdw blurRad="38100" dist="38100" dir="2700000" algn="tl">
                    <a:srgbClr val="000000"/>
                  </a:outerShdw>
                </a:effectLst>
                <a:latin typeface="Verdana" pitchFamily="34" charset="0"/>
              </a:rPr>
              <a:t>J Gen Intern Med</a:t>
            </a:r>
            <a:r>
              <a:rPr lang="en-US" sz="1600" b="0">
                <a:solidFill>
                  <a:schemeClr val="tx1"/>
                </a:solidFill>
                <a:effectLst>
                  <a:outerShdw blurRad="38100" dist="38100" dir="2700000" algn="tl">
                    <a:srgbClr val="000000"/>
                  </a:outerShdw>
                </a:effectLst>
                <a:latin typeface="Verdana" pitchFamily="34" charset="0"/>
              </a:rPr>
              <a:t> 2007;22:400-109</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1986" name="Oval 2"/>
          <p:cNvSpPr>
            <a:spLocks noChangeArrowheads="1"/>
          </p:cNvSpPr>
          <p:nvPr/>
        </p:nvSpPr>
        <p:spPr bwMode="auto">
          <a:xfrm>
            <a:off x="609600" y="1371600"/>
            <a:ext cx="7924800" cy="5105400"/>
          </a:xfrm>
          <a:prstGeom prst="ellipse">
            <a:avLst/>
          </a:prstGeom>
          <a:solidFill>
            <a:srgbClr val="3366CC"/>
          </a:solidFill>
          <a:ln w="76200" algn="ctr">
            <a:solidFill>
              <a:schemeClr val="tx1"/>
            </a:solidFill>
            <a:round/>
            <a:headEnd/>
            <a:tailEnd/>
          </a:ln>
          <a:effectLst/>
        </p:spPr>
        <p:txBody>
          <a:bodyPr anchor="ctr">
            <a:spAutoFit/>
          </a:bodyPr>
          <a:lstStyle/>
          <a:p>
            <a:endParaRPr lang="en-US"/>
          </a:p>
        </p:txBody>
      </p:sp>
      <p:sp>
        <p:nvSpPr>
          <p:cNvPr id="3881987" name="Rectangle 3"/>
          <p:cNvSpPr>
            <a:spLocks noGrp="1" noRot="1" noChangeArrowheads="1"/>
          </p:cNvSpPr>
          <p:nvPr>
            <p:ph type="title"/>
          </p:nvPr>
        </p:nvSpPr>
        <p:spPr/>
        <p:txBody>
          <a:bodyPr/>
          <a:lstStyle/>
          <a:p>
            <a:r>
              <a:rPr lang="en-US"/>
              <a:t>Integrated, Continuous Care</a:t>
            </a:r>
          </a:p>
        </p:txBody>
      </p:sp>
      <p:sp>
        <p:nvSpPr>
          <p:cNvPr id="3881988" name="Oval 4"/>
          <p:cNvSpPr>
            <a:spLocks noChangeArrowheads="1"/>
          </p:cNvSpPr>
          <p:nvPr/>
        </p:nvSpPr>
        <p:spPr bwMode="auto">
          <a:xfrm>
            <a:off x="5715000" y="2971800"/>
            <a:ext cx="2743200" cy="1752600"/>
          </a:xfrm>
          <a:prstGeom prst="ellipse">
            <a:avLst/>
          </a:prstGeom>
          <a:solidFill>
            <a:schemeClr val="accent1"/>
          </a:solidFill>
          <a:ln w="76200" algn="ctr">
            <a:noFill/>
            <a:round/>
            <a:headEnd/>
            <a:tailEnd/>
          </a:ln>
          <a:effectLst/>
        </p:spPr>
        <p:txBody>
          <a:bodyPr anchor="ctr">
            <a:spAutoFit/>
          </a:bodyPr>
          <a:lstStyle/>
          <a:p>
            <a:endParaRPr lang="en-US"/>
          </a:p>
        </p:txBody>
      </p:sp>
      <p:sp>
        <p:nvSpPr>
          <p:cNvPr id="3881989" name="Text Box 5"/>
          <p:cNvSpPr txBox="1">
            <a:spLocks noChangeArrowheads="1"/>
          </p:cNvSpPr>
          <p:nvPr/>
        </p:nvSpPr>
        <p:spPr bwMode="auto">
          <a:xfrm>
            <a:off x="6019800" y="3581400"/>
            <a:ext cx="2286000" cy="457200"/>
          </a:xfrm>
          <a:prstGeom prst="rect">
            <a:avLst/>
          </a:prstGeom>
          <a:noFill/>
          <a:ln w="9525" algn="ctr">
            <a:noFill/>
            <a:miter lim="800000"/>
            <a:headEnd/>
            <a:tailEnd/>
          </a:ln>
          <a:effectLst/>
        </p:spPr>
        <p:txBody>
          <a:bodyPr>
            <a:spAutoFit/>
          </a:bodyPr>
          <a:lstStyle/>
          <a:p>
            <a:pPr>
              <a:lnSpc>
                <a:spcPct val="100000"/>
              </a:lnSpc>
              <a:spcBef>
                <a:spcPct val="50000"/>
              </a:spcBef>
              <a:buClr>
                <a:schemeClr val="accent2"/>
              </a:buClr>
              <a:buSzPct val="70000"/>
              <a:buFont typeface="Wingdings" pitchFamily="2" charset="2"/>
              <a:buNone/>
            </a:pPr>
            <a:r>
              <a:rPr lang="en-US" sz="2400" dirty="0">
                <a:solidFill>
                  <a:schemeClr val="tx1"/>
                </a:solidFill>
                <a:effectLst>
                  <a:outerShdw blurRad="38100" dist="38100" dir="2700000" algn="tl">
                    <a:srgbClr val="000000"/>
                  </a:outerShdw>
                </a:effectLst>
                <a:latin typeface="Arial" charset="0"/>
              </a:rPr>
              <a:t>Office Visit</a:t>
            </a:r>
          </a:p>
        </p:txBody>
      </p:sp>
      <p:sp>
        <p:nvSpPr>
          <p:cNvPr id="3881990" name="Text Box 6"/>
          <p:cNvSpPr txBox="1">
            <a:spLocks noChangeArrowheads="1"/>
          </p:cNvSpPr>
          <p:nvPr/>
        </p:nvSpPr>
        <p:spPr bwMode="auto">
          <a:xfrm>
            <a:off x="4495800" y="4722813"/>
            <a:ext cx="1828800" cy="954107"/>
          </a:xfrm>
          <a:prstGeom prst="rect">
            <a:avLst/>
          </a:prstGeom>
          <a:noFill/>
          <a:ln w="3175" algn="ctr">
            <a:noFill/>
            <a:miter lim="800000"/>
            <a:headEnd/>
            <a:tailEnd/>
          </a:ln>
          <a:effectLst/>
        </p:spPr>
        <p:txBody>
          <a:bodyPr>
            <a:spAutoFit/>
          </a:bodyPr>
          <a:lstStyle/>
          <a:p>
            <a:pPr algn="l">
              <a:lnSpc>
                <a:spcPct val="100000"/>
              </a:lnSpc>
              <a:spcBef>
                <a:spcPct val="50000"/>
              </a:spcBef>
              <a:buClr>
                <a:schemeClr val="accent2"/>
              </a:buClr>
              <a:buSzPct val="70000"/>
              <a:buFont typeface="Wingdings" pitchFamily="2" charset="2"/>
              <a:buNone/>
            </a:pPr>
            <a:r>
              <a:rPr lang="en-US" sz="2800" dirty="0" smtClean="0">
                <a:solidFill>
                  <a:schemeClr val="tx1"/>
                </a:solidFill>
                <a:effectLst>
                  <a:outerShdw blurRad="38100" dist="38100" dir="2700000" algn="tl">
                    <a:srgbClr val="000000"/>
                  </a:outerShdw>
                </a:effectLst>
                <a:latin typeface="Arial" charset="0"/>
              </a:rPr>
              <a:t>Between Visit </a:t>
            </a:r>
            <a:r>
              <a:rPr lang="en-US" sz="2800" dirty="0">
                <a:solidFill>
                  <a:schemeClr val="tx1"/>
                </a:solidFill>
                <a:effectLst>
                  <a:outerShdw blurRad="38100" dist="38100" dir="2700000" algn="tl">
                    <a:srgbClr val="000000"/>
                  </a:outerShdw>
                </a:effectLst>
                <a:latin typeface="Arial" charset="0"/>
              </a:rPr>
              <a:t>Care</a:t>
            </a:r>
          </a:p>
        </p:txBody>
      </p:sp>
      <p:sp>
        <p:nvSpPr>
          <p:cNvPr id="3881991" name="Line 7"/>
          <p:cNvSpPr>
            <a:spLocks noChangeShapeType="1"/>
          </p:cNvSpPr>
          <p:nvPr/>
        </p:nvSpPr>
        <p:spPr bwMode="auto">
          <a:xfrm flipV="1">
            <a:off x="609600" y="3429000"/>
            <a:ext cx="152400" cy="152400"/>
          </a:xfrm>
          <a:prstGeom prst="line">
            <a:avLst/>
          </a:prstGeom>
          <a:noFill/>
          <a:ln w="9525">
            <a:noFill/>
            <a:round/>
            <a:headEnd/>
            <a:tailEnd type="triangle" w="med" len="med"/>
          </a:ln>
          <a:effectLst/>
        </p:spPr>
        <p:txBody>
          <a:bodyPr anchor="ctr"/>
          <a:lstStyle/>
          <a:p>
            <a:endParaRPr lang="en-US"/>
          </a:p>
        </p:txBody>
      </p:sp>
      <p:sp>
        <p:nvSpPr>
          <p:cNvPr id="3881992" name="Text Box 8"/>
          <p:cNvSpPr txBox="1">
            <a:spLocks noChangeArrowheads="1"/>
          </p:cNvSpPr>
          <p:nvPr/>
        </p:nvSpPr>
        <p:spPr bwMode="auto">
          <a:xfrm>
            <a:off x="2209800" y="4913313"/>
            <a:ext cx="1828800" cy="877887"/>
          </a:xfrm>
          <a:prstGeom prst="rect">
            <a:avLst/>
          </a:prstGeom>
          <a:noFill/>
          <a:ln w="9525" algn="ctr">
            <a:solidFill>
              <a:schemeClr val="tx1"/>
            </a:solidFill>
            <a:miter lim="800000"/>
            <a:headEnd/>
            <a:tailEnd/>
          </a:ln>
          <a:effectLst/>
        </p:spPr>
        <p:txBody>
          <a:bodyPr>
            <a:spAutoFit/>
          </a:bodyPr>
          <a:lstStyle/>
          <a:p>
            <a:pPr algn="l">
              <a:spcBef>
                <a:spcPct val="50000"/>
              </a:spcBef>
            </a:pPr>
            <a:r>
              <a:rPr lang="en-US" sz="2000">
                <a:solidFill>
                  <a:schemeClr val="tx1"/>
                </a:solidFill>
                <a:effectLst/>
                <a:latin typeface="Arial" charset="0"/>
              </a:rPr>
              <a:t>Efficiencies and care coordination</a:t>
            </a:r>
          </a:p>
        </p:txBody>
      </p:sp>
      <p:sp>
        <p:nvSpPr>
          <p:cNvPr id="3881993" name="Text Box 9"/>
          <p:cNvSpPr txBox="1">
            <a:spLocks noChangeArrowheads="1"/>
          </p:cNvSpPr>
          <p:nvPr/>
        </p:nvSpPr>
        <p:spPr bwMode="auto">
          <a:xfrm>
            <a:off x="2209800" y="4191000"/>
            <a:ext cx="2590800" cy="360363"/>
          </a:xfrm>
          <a:prstGeom prst="rect">
            <a:avLst/>
          </a:prstGeom>
          <a:noFill/>
          <a:ln w="9525" algn="ctr">
            <a:solidFill>
              <a:schemeClr val="tx1"/>
            </a:solidFill>
            <a:miter lim="800000"/>
            <a:headEnd/>
            <a:tailEnd/>
          </a:ln>
          <a:effectLst/>
        </p:spPr>
        <p:txBody>
          <a:bodyPr>
            <a:spAutoFit/>
          </a:bodyPr>
          <a:lstStyle/>
          <a:p>
            <a:pPr>
              <a:spcBef>
                <a:spcPct val="50000"/>
              </a:spcBef>
            </a:pPr>
            <a:r>
              <a:rPr lang="en-US" sz="2000">
                <a:solidFill>
                  <a:schemeClr val="tx1"/>
                </a:solidFill>
                <a:effectLst/>
                <a:latin typeface="Arial" charset="0"/>
              </a:rPr>
              <a:t>Nurse-MD Team</a:t>
            </a:r>
          </a:p>
        </p:txBody>
      </p:sp>
      <p:cxnSp>
        <p:nvCxnSpPr>
          <p:cNvPr id="3881994" name="AutoShape 10"/>
          <p:cNvCxnSpPr>
            <a:cxnSpLocks noChangeShapeType="1"/>
            <a:stCxn id="3881992" idx="0"/>
            <a:endCxn id="3881993" idx="2"/>
          </p:cNvCxnSpPr>
          <p:nvPr/>
        </p:nvCxnSpPr>
        <p:spPr bwMode="auto">
          <a:xfrm rot="16200000">
            <a:off x="3133725" y="4541838"/>
            <a:ext cx="361950" cy="381000"/>
          </a:xfrm>
          <a:prstGeom prst="curvedConnector3">
            <a:avLst>
              <a:gd name="adj1" fmla="val 50000"/>
            </a:avLst>
          </a:prstGeom>
          <a:noFill/>
          <a:ln w="9525">
            <a:solidFill>
              <a:schemeClr val="tx1"/>
            </a:solidFill>
            <a:round/>
            <a:headEnd/>
            <a:tailEnd type="triangle" w="med" len="med"/>
          </a:ln>
          <a:effectLst/>
        </p:spPr>
      </p:cxnSp>
      <p:pic>
        <p:nvPicPr>
          <p:cNvPr id="3881995" name="Picture 11" descr="Dr"/>
          <p:cNvPicPr>
            <a:picLocks noChangeAspect="1" noChangeArrowheads="1"/>
          </p:cNvPicPr>
          <p:nvPr/>
        </p:nvPicPr>
        <p:blipFill>
          <a:blip r:embed="rId4" cstate="print"/>
          <a:srcRect/>
          <a:stretch>
            <a:fillRect/>
          </a:stretch>
        </p:blipFill>
        <p:spPr bwMode="auto">
          <a:xfrm>
            <a:off x="2209800" y="2133600"/>
            <a:ext cx="2590800" cy="2041525"/>
          </a:xfrm>
          <a:prstGeom prst="rect">
            <a:avLst/>
          </a:prstGeom>
          <a:noFill/>
        </p:spPr>
      </p:pic>
      <p:grpSp>
        <p:nvGrpSpPr>
          <p:cNvPr id="3881996" name="Group 12"/>
          <p:cNvGrpSpPr>
            <a:grpSpLocks/>
          </p:cNvGrpSpPr>
          <p:nvPr/>
        </p:nvGrpSpPr>
        <p:grpSpPr bwMode="auto">
          <a:xfrm>
            <a:off x="5943600" y="2209800"/>
            <a:ext cx="1905000" cy="990600"/>
            <a:chOff x="3744" y="1392"/>
            <a:chExt cx="1200" cy="624"/>
          </a:xfrm>
        </p:grpSpPr>
        <p:sp>
          <p:nvSpPr>
            <p:cNvPr id="3881997" name="Oval 13"/>
            <p:cNvSpPr>
              <a:spLocks noChangeArrowheads="1"/>
            </p:cNvSpPr>
            <p:nvPr/>
          </p:nvSpPr>
          <p:spPr bwMode="auto">
            <a:xfrm>
              <a:off x="3744" y="1392"/>
              <a:ext cx="1200" cy="624"/>
            </a:xfrm>
            <a:prstGeom prst="ellipse">
              <a:avLst/>
            </a:prstGeom>
            <a:solidFill>
              <a:srgbClr val="336699"/>
            </a:solidFill>
            <a:ln w="9525" algn="ctr">
              <a:solidFill>
                <a:schemeClr val="hlink"/>
              </a:solidFill>
              <a:round/>
              <a:headEnd/>
              <a:tailEnd/>
            </a:ln>
            <a:effectLst/>
          </p:spPr>
          <p:txBody>
            <a:bodyPr wrap="none" anchor="ctr"/>
            <a:lstStyle/>
            <a:p>
              <a:endParaRPr lang="en-US"/>
            </a:p>
          </p:txBody>
        </p:sp>
        <p:sp>
          <p:nvSpPr>
            <p:cNvPr id="3881998" name="Text Box 14"/>
            <p:cNvSpPr txBox="1">
              <a:spLocks noChangeArrowheads="1"/>
            </p:cNvSpPr>
            <p:nvPr/>
          </p:nvSpPr>
          <p:spPr bwMode="auto">
            <a:xfrm>
              <a:off x="3792" y="1453"/>
              <a:ext cx="1102" cy="518"/>
            </a:xfrm>
            <a:prstGeom prst="rect">
              <a:avLst/>
            </a:prstGeom>
            <a:noFill/>
            <a:ln w="9525">
              <a:noFill/>
              <a:miter lim="800000"/>
              <a:headEnd/>
              <a:tailEnd/>
            </a:ln>
            <a:effectLst/>
          </p:spPr>
          <p:txBody>
            <a:bodyPr>
              <a:spAutoFit/>
            </a:bodyPr>
            <a:lstStyle/>
            <a:p>
              <a:pPr>
                <a:lnSpc>
                  <a:spcPct val="100000"/>
                </a:lnSpc>
              </a:pPr>
              <a:r>
                <a:rPr lang="en-US" sz="2400" dirty="0">
                  <a:solidFill>
                    <a:schemeClr val="tx1"/>
                  </a:solidFill>
                  <a:effectLst/>
                  <a:latin typeface="Arial" charset="0"/>
                </a:rPr>
                <a:t>Pre-visit</a:t>
              </a:r>
            </a:p>
            <a:p>
              <a:pPr>
                <a:lnSpc>
                  <a:spcPct val="100000"/>
                </a:lnSpc>
              </a:pPr>
              <a:r>
                <a:rPr lang="en-US" sz="2400" dirty="0">
                  <a:solidFill>
                    <a:schemeClr val="tx1"/>
                  </a:solidFill>
                  <a:effectLst/>
                  <a:latin typeface="Arial" charset="0"/>
                </a:rPr>
                <a:t>planning</a:t>
              </a:r>
            </a:p>
          </p:txBody>
        </p:sp>
      </p:grpSp>
      <p:grpSp>
        <p:nvGrpSpPr>
          <p:cNvPr id="3881999" name="Group 15"/>
          <p:cNvGrpSpPr>
            <a:grpSpLocks/>
          </p:cNvGrpSpPr>
          <p:nvPr/>
        </p:nvGrpSpPr>
        <p:grpSpPr bwMode="auto">
          <a:xfrm>
            <a:off x="76200" y="2362200"/>
            <a:ext cx="2209800" cy="1524000"/>
            <a:chOff x="-96" y="1920"/>
            <a:chExt cx="1392" cy="960"/>
          </a:xfrm>
        </p:grpSpPr>
        <p:sp>
          <p:nvSpPr>
            <p:cNvPr id="3882000" name="Oval 16"/>
            <p:cNvSpPr>
              <a:spLocks noChangeArrowheads="1"/>
            </p:cNvSpPr>
            <p:nvPr/>
          </p:nvSpPr>
          <p:spPr bwMode="auto">
            <a:xfrm>
              <a:off x="-96" y="1920"/>
              <a:ext cx="1392" cy="960"/>
            </a:xfrm>
            <a:prstGeom prst="ellipse">
              <a:avLst/>
            </a:prstGeom>
            <a:solidFill>
              <a:srgbClr val="993300"/>
            </a:solidFill>
            <a:ln w="9525" algn="ctr">
              <a:solidFill>
                <a:schemeClr val="hlink"/>
              </a:solidFill>
              <a:round/>
              <a:headEnd/>
              <a:tailEnd/>
            </a:ln>
            <a:effectLst/>
          </p:spPr>
          <p:txBody>
            <a:bodyPr wrap="none" anchor="ctr"/>
            <a:lstStyle/>
            <a:p>
              <a:endParaRPr lang="en-US"/>
            </a:p>
          </p:txBody>
        </p:sp>
        <p:sp>
          <p:nvSpPr>
            <p:cNvPr id="3882001" name="Text Box 17"/>
            <p:cNvSpPr txBox="1">
              <a:spLocks noChangeArrowheads="1"/>
            </p:cNvSpPr>
            <p:nvPr/>
          </p:nvSpPr>
          <p:spPr bwMode="auto">
            <a:xfrm>
              <a:off x="112" y="2006"/>
              <a:ext cx="1184" cy="748"/>
            </a:xfrm>
            <a:prstGeom prst="rect">
              <a:avLst/>
            </a:prstGeom>
            <a:noFill/>
            <a:ln w="9525">
              <a:noFill/>
              <a:miter lim="800000"/>
              <a:headEnd/>
              <a:tailEnd/>
            </a:ln>
            <a:effectLst/>
          </p:spPr>
          <p:txBody>
            <a:bodyPr>
              <a:spAutoFit/>
            </a:bodyPr>
            <a:lstStyle/>
            <a:p>
              <a:pPr algn="l">
                <a:lnSpc>
                  <a:spcPct val="100000"/>
                </a:lnSpc>
              </a:pPr>
              <a:r>
                <a:rPr lang="en-US" sz="2400" dirty="0">
                  <a:effectLst/>
                  <a:latin typeface="Arial" charset="0"/>
                </a:rPr>
                <a:t>Build-in</a:t>
              </a:r>
            </a:p>
            <a:p>
              <a:pPr algn="l">
                <a:lnSpc>
                  <a:spcPct val="100000"/>
                </a:lnSpc>
              </a:pPr>
              <a:r>
                <a:rPr lang="en-US" sz="2400" b="0" dirty="0">
                  <a:solidFill>
                    <a:schemeClr val="tx1"/>
                  </a:solidFill>
                  <a:effectLst/>
                  <a:latin typeface="Arial" charset="0"/>
                </a:rPr>
                <a:t>rather than </a:t>
              </a:r>
            </a:p>
            <a:p>
              <a:pPr algn="l">
                <a:lnSpc>
                  <a:spcPct val="100000"/>
                </a:lnSpc>
              </a:pPr>
              <a:r>
                <a:rPr lang="en-US" sz="2400" dirty="0">
                  <a:effectLst/>
                  <a:latin typeface="Arial" charset="0"/>
                </a:rPr>
                <a:t>Carve-out</a:t>
              </a:r>
            </a:p>
          </p:txBody>
        </p:sp>
      </p:grpSp>
      <p:sp>
        <p:nvSpPr>
          <p:cNvPr id="18" name="Text Box 9"/>
          <p:cNvSpPr txBox="1">
            <a:spLocks noChangeArrowheads="1"/>
          </p:cNvSpPr>
          <p:nvPr/>
        </p:nvSpPr>
        <p:spPr bwMode="auto">
          <a:xfrm>
            <a:off x="2209800" y="4211637"/>
            <a:ext cx="2590800" cy="360363"/>
          </a:xfrm>
          <a:prstGeom prst="rect">
            <a:avLst/>
          </a:prstGeom>
          <a:solidFill>
            <a:schemeClr val="tx2">
              <a:lumMod val="75000"/>
            </a:schemeClr>
          </a:solidFill>
          <a:ln w="9525" algn="ctr">
            <a:solidFill>
              <a:schemeClr val="tx1"/>
            </a:solidFill>
            <a:miter lim="800000"/>
            <a:headEnd/>
            <a:tailEnd/>
          </a:ln>
          <a:effectLst/>
        </p:spPr>
        <p:txBody>
          <a:bodyPr>
            <a:spAutoFit/>
          </a:bodyPr>
          <a:lstStyle/>
          <a:p>
            <a:pPr>
              <a:spcBef>
                <a:spcPct val="50000"/>
              </a:spcBef>
            </a:pPr>
            <a:r>
              <a:rPr lang="en-US" sz="2000" dirty="0" smtClean="0">
                <a:solidFill>
                  <a:schemeClr val="tx1"/>
                </a:solidFill>
                <a:effectLst/>
                <a:latin typeface="Arial" charset="0"/>
              </a:rPr>
              <a:t>MA-MD Team</a:t>
            </a:r>
            <a:endParaRPr lang="en-US" sz="2000" dirty="0">
              <a:solidFill>
                <a:schemeClr val="tx1"/>
              </a:solidFill>
              <a:effectLst/>
              <a:latin typeface="Arial" charset="0"/>
            </a:endParaRPr>
          </a:p>
        </p:txBody>
      </p:sp>
    </p:spTree>
    <p:custDataLst>
      <p:tags r:id="rId1"/>
    </p:custData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19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819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819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819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819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819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81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990" grpId="0"/>
      <p:bldP spid="3881992" grpId="0" animBg="1"/>
      <p:bldP spid="388199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5602" name="Rectangle 2"/>
          <p:cNvSpPr>
            <a:spLocks noGrp="1" noRot="1" noChangeArrowheads="1"/>
          </p:cNvSpPr>
          <p:nvPr>
            <p:ph type="title"/>
          </p:nvPr>
        </p:nvSpPr>
        <p:spPr/>
        <p:txBody>
          <a:bodyPr/>
          <a:lstStyle/>
          <a:p>
            <a:r>
              <a:rPr lang="en-US">
                <a:solidFill>
                  <a:srgbClr val="FFFF00"/>
                </a:solidFill>
              </a:rPr>
              <a:t>Core Team Model</a:t>
            </a:r>
            <a:r>
              <a:rPr lang="en-US"/>
              <a:t> </a:t>
            </a:r>
          </a:p>
        </p:txBody>
      </p:sp>
      <p:sp>
        <p:nvSpPr>
          <p:cNvPr id="3865603" name="Rectangle 3"/>
          <p:cNvSpPr>
            <a:spLocks noGrp="1" noChangeArrowheads="1"/>
          </p:cNvSpPr>
          <p:nvPr>
            <p:ph type="body" sz="half" idx="1"/>
          </p:nvPr>
        </p:nvSpPr>
        <p:spPr/>
        <p:txBody>
          <a:bodyPr/>
          <a:lstStyle/>
          <a:p>
            <a:pPr>
              <a:lnSpc>
                <a:spcPct val="90000"/>
              </a:lnSpc>
            </a:pPr>
            <a:r>
              <a:rPr lang="en-US" sz="2400" dirty="0"/>
              <a:t>Planned Care Appt</a:t>
            </a:r>
            <a:endParaRPr lang="en-US" sz="2400" dirty="0">
              <a:solidFill>
                <a:srgbClr val="808080"/>
              </a:solidFill>
            </a:endParaRPr>
          </a:p>
          <a:p>
            <a:pPr>
              <a:lnSpc>
                <a:spcPct val="90000"/>
              </a:lnSpc>
            </a:pPr>
            <a:r>
              <a:rPr lang="en-US" sz="2400" dirty="0" smtClean="0"/>
              <a:t>Visit Planner</a:t>
            </a:r>
            <a:endParaRPr lang="en-US" sz="2400" dirty="0">
              <a:solidFill>
                <a:srgbClr val="808080"/>
              </a:solidFill>
            </a:endParaRPr>
          </a:p>
          <a:p>
            <a:pPr>
              <a:lnSpc>
                <a:spcPct val="90000"/>
              </a:lnSpc>
            </a:pPr>
            <a:r>
              <a:rPr lang="en-US" sz="2400" dirty="0"/>
              <a:t>Empowered Team</a:t>
            </a:r>
            <a:endParaRPr lang="en-US" sz="1600" dirty="0">
              <a:solidFill>
                <a:srgbClr val="808080"/>
              </a:solidFill>
            </a:endParaRPr>
          </a:p>
          <a:p>
            <a:pPr>
              <a:lnSpc>
                <a:spcPct val="90000"/>
              </a:lnSpc>
            </a:pPr>
            <a:r>
              <a:rPr lang="en-US" sz="2400" dirty="0"/>
              <a:t>Pt. Questionnaire</a:t>
            </a:r>
          </a:p>
          <a:p>
            <a:pPr>
              <a:lnSpc>
                <a:spcPct val="90000"/>
              </a:lnSpc>
            </a:pPr>
            <a:r>
              <a:rPr lang="en-US" sz="2400" dirty="0"/>
              <a:t>Prescription </a:t>
            </a:r>
            <a:r>
              <a:rPr lang="en-US" sz="2400" dirty="0" err="1"/>
              <a:t>Mgm’t</a:t>
            </a:r>
            <a:endParaRPr lang="en-US" sz="2400" dirty="0">
              <a:solidFill>
                <a:srgbClr val="808080"/>
              </a:solidFill>
            </a:endParaRPr>
          </a:p>
          <a:p>
            <a:pPr>
              <a:lnSpc>
                <a:spcPct val="90000"/>
              </a:lnSpc>
            </a:pPr>
            <a:r>
              <a:rPr lang="en-US" sz="2400" dirty="0"/>
              <a:t>Annual Exam</a:t>
            </a:r>
          </a:p>
          <a:p>
            <a:pPr>
              <a:lnSpc>
                <a:spcPct val="90000"/>
              </a:lnSpc>
            </a:pPr>
            <a:r>
              <a:rPr lang="en-US" sz="2400" dirty="0"/>
              <a:t>Rapid Access</a:t>
            </a:r>
          </a:p>
          <a:p>
            <a:pPr>
              <a:lnSpc>
                <a:spcPct val="90000"/>
              </a:lnSpc>
              <a:buFont typeface="Wingdings" pitchFamily="2" charset="2"/>
              <a:buNone/>
            </a:pPr>
            <a:r>
              <a:rPr lang="en-US" sz="1800" dirty="0" smtClean="0">
                <a:solidFill>
                  <a:srgbClr val="808080"/>
                </a:solidFill>
                <a:effectLst/>
              </a:rPr>
              <a:t>Goal</a:t>
            </a:r>
            <a:r>
              <a:rPr lang="en-US" sz="1800" dirty="0">
                <a:solidFill>
                  <a:srgbClr val="808080"/>
                </a:solidFill>
                <a:effectLst/>
              </a:rPr>
              <a:t>: re-engineer work to eliminate make-work</a:t>
            </a:r>
            <a:r>
              <a:rPr lang="en-US" sz="1800" dirty="0" smtClean="0">
                <a:solidFill>
                  <a:srgbClr val="808080"/>
                </a:solidFill>
                <a:effectLst/>
              </a:rPr>
              <a:t>,</a:t>
            </a:r>
          </a:p>
          <a:p>
            <a:pPr>
              <a:lnSpc>
                <a:spcPct val="90000"/>
              </a:lnSpc>
              <a:buFont typeface="Wingdings" pitchFamily="2" charset="2"/>
              <a:buNone/>
            </a:pPr>
            <a:r>
              <a:rPr lang="en-US" sz="1800" dirty="0" smtClean="0">
                <a:solidFill>
                  <a:srgbClr val="808080"/>
                </a:solidFill>
                <a:effectLst/>
              </a:rPr>
              <a:t>Satisfied</a:t>
            </a:r>
            <a:r>
              <a:rPr lang="en-US" sz="1800" dirty="0">
                <a:solidFill>
                  <a:srgbClr val="808080"/>
                </a:solidFill>
                <a:effectLst/>
              </a:rPr>
              <a:t>, not depleted</a:t>
            </a:r>
          </a:p>
        </p:txBody>
      </p:sp>
      <p:sp>
        <p:nvSpPr>
          <p:cNvPr id="3865604" name="Rectangle 4"/>
          <p:cNvSpPr>
            <a:spLocks noChangeArrowheads="1"/>
          </p:cNvSpPr>
          <p:nvPr/>
        </p:nvSpPr>
        <p:spPr bwMode="auto">
          <a:xfrm>
            <a:off x="4267200" y="1371600"/>
            <a:ext cx="4800600" cy="5410200"/>
          </a:xfrm>
          <a:prstGeom prst="rect">
            <a:avLst/>
          </a:prstGeom>
          <a:gradFill rotWithShape="1">
            <a:gsLst>
              <a:gs pos="0">
                <a:srgbClr val="008000">
                  <a:gamma/>
                  <a:shade val="46275"/>
                  <a:invGamma/>
                </a:srgbClr>
              </a:gs>
              <a:gs pos="100000">
                <a:srgbClr val="008000"/>
              </a:gs>
            </a:gsLst>
            <a:lin ang="5400000" scaled="1"/>
          </a:gradFill>
          <a:ln w="9525">
            <a:solidFill>
              <a:schemeClr val="tx1"/>
            </a:solidFill>
            <a:miter lim="800000"/>
            <a:headEnd/>
            <a:tailEnd/>
          </a:ln>
          <a:effectLst/>
        </p:spPr>
        <p:txBody>
          <a:bodyPr wrap="none" lIns="82296" tIns="36576" rIns="82296" bIns="36576" anchor="ctr"/>
          <a:lstStyle/>
          <a:p>
            <a:endParaRPr lang="en-US"/>
          </a:p>
        </p:txBody>
      </p:sp>
      <p:pic>
        <p:nvPicPr>
          <p:cNvPr id="3865605" name="Picture 5" descr="FPM"/>
          <p:cNvPicPr>
            <a:picLocks noChangeAspect="1" noChangeArrowheads="1"/>
          </p:cNvPicPr>
          <p:nvPr/>
        </p:nvPicPr>
        <p:blipFill>
          <a:blip r:embed="rId3" cstate="print"/>
          <a:srcRect l="-970" b="772"/>
          <a:stretch>
            <a:fillRect/>
          </a:stretch>
        </p:blipFill>
        <p:spPr bwMode="auto">
          <a:xfrm>
            <a:off x="4800600" y="1600200"/>
            <a:ext cx="3776663" cy="50292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6770" name="Rectangle 2"/>
          <p:cNvSpPr>
            <a:spLocks noGrp="1" noRot="1" noChangeArrowheads="1"/>
          </p:cNvSpPr>
          <p:nvPr>
            <p:ph type="title"/>
          </p:nvPr>
        </p:nvSpPr>
        <p:spPr/>
        <p:txBody>
          <a:bodyPr/>
          <a:lstStyle/>
          <a:p>
            <a:r>
              <a:rPr lang="en-US"/>
              <a:t>Planned Care Appointment</a:t>
            </a:r>
          </a:p>
        </p:txBody>
      </p:sp>
      <p:sp>
        <p:nvSpPr>
          <p:cNvPr id="4256771" name="Rectangle 3"/>
          <p:cNvSpPr>
            <a:spLocks noGrp="1" noChangeArrowheads="1"/>
          </p:cNvSpPr>
          <p:nvPr>
            <p:ph type="body" sz="half" idx="2"/>
          </p:nvPr>
        </p:nvSpPr>
        <p:spPr>
          <a:xfrm>
            <a:off x="533400" y="1676400"/>
            <a:ext cx="84629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r>
              <a:rPr lang="en-US" dirty="0">
                <a:solidFill>
                  <a:srgbClr val="00FF00"/>
                </a:solidFill>
                <a:effectLst/>
              </a:rPr>
              <a:t>Majority of lab ahead</a:t>
            </a:r>
          </a:p>
          <a:p>
            <a:r>
              <a:rPr lang="en-US" dirty="0">
                <a:solidFill>
                  <a:srgbClr val="00FF00"/>
                </a:solidFill>
                <a:effectLst/>
              </a:rPr>
              <a:t>Shared decision making</a:t>
            </a:r>
          </a:p>
          <a:p>
            <a:pPr lvl="1"/>
            <a:r>
              <a:rPr lang="en-US" dirty="0">
                <a:effectLst/>
              </a:rPr>
              <a:t>At the time of appt.</a:t>
            </a:r>
          </a:p>
          <a:p>
            <a:r>
              <a:rPr lang="en-US" dirty="0" smtClean="0">
                <a:solidFill>
                  <a:srgbClr val="00FF00"/>
                </a:solidFill>
                <a:effectLst/>
              </a:rPr>
              <a:t>Efficiency</a:t>
            </a:r>
            <a:endParaRPr lang="en-US" dirty="0">
              <a:effectLst/>
            </a:endParaRPr>
          </a:p>
          <a:p>
            <a:pPr lvl="1"/>
            <a:r>
              <a:rPr lang="en-US" dirty="0" smtClean="0">
                <a:effectLst/>
              </a:rPr>
              <a:t>Close </a:t>
            </a:r>
            <a:r>
              <a:rPr lang="en-US" dirty="0">
                <a:effectLst/>
              </a:rPr>
              <a:t>the loop during appt</a:t>
            </a:r>
          </a:p>
          <a:p>
            <a:pPr lvl="1"/>
            <a:r>
              <a:rPr lang="en-US" dirty="0">
                <a:effectLst/>
              </a:rPr>
              <a:t>4 hr clinic </a:t>
            </a:r>
            <a:r>
              <a:rPr lang="en-US" dirty="0">
                <a:effectLst/>
                <a:cs typeface="Arial" charset="0"/>
              </a:rPr>
              <a:t>→</a:t>
            </a:r>
            <a:r>
              <a:rPr lang="en-US" dirty="0">
                <a:effectLst/>
              </a:rPr>
              <a:t> 2 hr post-appt</a:t>
            </a:r>
          </a:p>
          <a:p>
            <a:r>
              <a:rPr lang="en-US" dirty="0" smtClean="0">
                <a:solidFill>
                  <a:srgbClr val="00FF00"/>
                </a:solidFill>
                <a:effectLst/>
              </a:rPr>
              <a:t>Safety</a:t>
            </a:r>
            <a:endParaRPr lang="en-US" dirty="0">
              <a:solidFill>
                <a:srgbClr val="00FF00"/>
              </a:solidFill>
              <a:effectLst/>
            </a:endParaRPr>
          </a:p>
          <a:p>
            <a:pPr lvl="1"/>
            <a:r>
              <a:rPr lang="en-US" dirty="0">
                <a:effectLst/>
              </a:rPr>
              <a:t>Missing/overlooked inform</a:t>
            </a:r>
          </a:p>
          <a:p>
            <a:pPr lvl="1"/>
            <a:r>
              <a:rPr lang="en-US" dirty="0">
                <a:solidFill>
                  <a:schemeClr val="tx1">
                    <a:lumMod val="65000"/>
                  </a:schemeClr>
                </a:solidFill>
                <a:effectLst/>
              </a:rPr>
              <a:t>Pt &amp; family safety net</a:t>
            </a:r>
          </a:p>
          <a:p>
            <a:pPr lvl="1"/>
            <a:endParaRPr lang="en-US" dirty="0"/>
          </a:p>
          <a:p>
            <a:pPr>
              <a:buFont typeface="Wingdings" pitchFamily="2" charset="2"/>
              <a:buNone/>
            </a:pPr>
            <a:endParaRPr lang="en-US" dirty="0">
              <a:solidFill>
                <a:srgbClr val="00FF00"/>
              </a:solidFill>
            </a:endParaRPr>
          </a:p>
        </p:txBody>
      </p:sp>
      <p:pic>
        <p:nvPicPr>
          <p:cNvPr id="4256774" name="Picture 6" descr="Clinic 6 002 resize"/>
          <p:cNvPicPr>
            <a:picLocks noChangeAspect="1" noChangeArrowheads="1"/>
          </p:cNvPicPr>
          <p:nvPr/>
        </p:nvPicPr>
        <p:blipFill>
          <a:blip r:embed="rId3" cstate="print"/>
          <a:srcRect l="5000" r="10001"/>
          <a:stretch>
            <a:fillRect/>
          </a:stretch>
        </p:blipFill>
        <p:spPr bwMode="auto">
          <a:xfrm rot="-21600000">
            <a:off x="5181600" y="2362200"/>
            <a:ext cx="3614738" cy="348615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6146" name="Rectangle 2"/>
          <p:cNvSpPr>
            <a:spLocks noGrp="1" noRot="1" noChangeArrowheads="1"/>
          </p:cNvSpPr>
          <p:nvPr>
            <p:ph type="title"/>
          </p:nvPr>
        </p:nvSpPr>
        <p:spPr/>
        <p:txBody>
          <a:bodyPr/>
          <a:lstStyle/>
          <a:p>
            <a:r>
              <a:rPr lang="en-US"/>
              <a:t>Lab Summary</a:t>
            </a:r>
          </a:p>
        </p:txBody>
      </p:sp>
      <p:pic>
        <p:nvPicPr>
          <p:cNvPr id="3846147" name="Picture 3"/>
          <p:cNvPicPr>
            <a:picLocks noGrp="1" noChangeAspect="1" noChangeArrowheads="1"/>
          </p:cNvPicPr>
          <p:nvPr>
            <p:ph type="body" idx="1"/>
          </p:nvPr>
        </p:nvPicPr>
        <p:blipFill>
          <a:blip r:embed="rId3" cstate="print"/>
          <a:srcRect/>
          <a:stretch>
            <a:fillRect/>
          </a:stretch>
        </p:blipFill>
        <p:spPr>
          <a:xfrm>
            <a:off x="0" y="1547813"/>
            <a:ext cx="9144000" cy="5027612"/>
          </a:xfr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8131"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miter lim="800000"/>
            <a:headEnd/>
            <a:tailEnd/>
          </a:ln>
        </p:spPr>
        <p:txBody>
          <a:bodyPr/>
          <a:lstStyle/>
          <a:p>
            <a:pPr>
              <a:lnSpc>
                <a:spcPct val="90000"/>
              </a:lnSpc>
            </a:pPr>
            <a:r>
              <a:rPr lang="en-US" dirty="0" smtClean="0">
                <a:solidFill>
                  <a:srgbClr val="00FF00"/>
                </a:solidFill>
              </a:rPr>
              <a:t>63 </a:t>
            </a:r>
            <a:r>
              <a:rPr lang="en-US" dirty="0" err="1">
                <a:solidFill>
                  <a:srgbClr val="00FF00"/>
                </a:solidFill>
              </a:rPr>
              <a:t>y.o</a:t>
            </a:r>
            <a:r>
              <a:rPr lang="en-US" dirty="0">
                <a:solidFill>
                  <a:srgbClr val="00FF00"/>
                </a:solidFill>
              </a:rPr>
              <a:t>. diabetic</a:t>
            </a:r>
          </a:p>
          <a:p>
            <a:pPr lvl="1">
              <a:lnSpc>
                <a:spcPct val="90000"/>
              </a:lnSpc>
            </a:pPr>
            <a:r>
              <a:rPr lang="en-US" dirty="0"/>
              <a:t>A1c 6.3</a:t>
            </a:r>
          </a:p>
          <a:p>
            <a:pPr lvl="1">
              <a:lnSpc>
                <a:spcPct val="90000"/>
              </a:lnSpc>
            </a:pPr>
            <a:r>
              <a:rPr lang="en-US" dirty="0"/>
              <a:t>LDL </a:t>
            </a:r>
            <a:r>
              <a:rPr lang="en-US" dirty="0" smtClean="0"/>
              <a:t>160</a:t>
            </a:r>
          </a:p>
          <a:p>
            <a:pPr>
              <a:lnSpc>
                <a:spcPct val="90000"/>
              </a:lnSpc>
            </a:pPr>
            <a:r>
              <a:rPr lang="en-US" dirty="0" smtClean="0"/>
              <a:t>Cousin Bill</a:t>
            </a:r>
            <a:endParaRPr lang="en-US" dirty="0"/>
          </a:p>
          <a:p>
            <a:pPr lvl="1">
              <a:lnSpc>
                <a:spcPct val="90000"/>
              </a:lnSpc>
            </a:pPr>
            <a:endParaRPr lang="en-US" dirty="0"/>
          </a:p>
          <a:p>
            <a:pPr lvl="1">
              <a:lnSpc>
                <a:spcPct val="90000"/>
              </a:lnSpc>
              <a:buFont typeface="Wingdings" pitchFamily="2" charset="2"/>
              <a:buNone/>
            </a:pPr>
            <a:endParaRPr lang="en-US" dirty="0"/>
          </a:p>
          <a:p>
            <a:pPr>
              <a:lnSpc>
                <a:spcPct val="90000"/>
              </a:lnSpc>
              <a:buFont typeface="Wingdings" pitchFamily="2" charset="2"/>
              <a:buNone/>
            </a:pPr>
            <a:endParaRPr lang="en-US" dirty="0"/>
          </a:p>
          <a:p>
            <a:pPr>
              <a:lnSpc>
                <a:spcPct val="90000"/>
              </a:lnSpc>
              <a:buFont typeface="Wingdings" pitchFamily="2" charset="2"/>
              <a:buNone/>
            </a:pPr>
            <a:endParaRPr lang="en-US" dirty="0"/>
          </a:p>
          <a:p>
            <a:pPr>
              <a:lnSpc>
                <a:spcPct val="90000"/>
              </a:lnSpc>
              <a:buFont typeface="Wingdings" pitchFamily="2" charset="2"/>
              <a:buNone/>
            </a:pPr>
            <a:endParaRPr lang="en-US" dirty="0"/>
          </a:p>
        </p:txBody>
      </p:sp>
      <p:sp>
        <p:nvSpPr>
          <p:cNvPr id="4528130" name="Rectangle 2"/>
          <p:cNvSpPr>
            <a:spLocks noGrp="1" noRot="1" noChangeArrowheads="1"/>
          </p:cNvSpPr>
          <p:nvPr>
            <p:ph type="title"/>
          </p:nvPr>
        </p:nvSpPr>
        <p:spPr/>
        <p:txBody>
          <a:bodyPr/>
          <a:lstStyle/>
          <a:p>
            <a:r>
              <a:rPr lang="en-US"/>
              <a:t>Planned Care Appointment</a:t>
            </a:r>
          </a:p>
        </p:txBody>
      </p:sp>
      <p:sp>
        <p:nvSpPr>
          <p:cNvPr id="4528132" name="Rectangle 4"/>
          <p:cNvSpPr>
            <a:spLocks noGrp="1" noChangeArrowheads="1"/>
          </p:cNvSpPr>
          <p:nvPr>
            <p:ph type="body" sz="half" idx="1"/>
          </p:nvPr>
        </p:nvSpPr>
        <p:spPr>
          <a:noFill/>
          <a:ln/>
        </p:spPr>
        <p:txBody>
          <a:bodyPr/>
          <a:lstStyle/>
          <a:p>
            <a:pPr>
              <a:lnSpc>
                <a:spcPct val="90000"/>
              </a:lnSpc>
            </a:pPr>
            <a:r>
              <a:rPr lang="en-US" sz="2400" dirty="0">
                <a:solidFill>
                  <a:srgbClr val="00FF00"/>
                </a:solidFill>
              </a:rPr>
              <a:t>Planned Care </a:t>
            </a:r>
            <a:r>
              <a:rPr lang="en-US" sz="2400" dirty="0" err="1">
                <a:solidFill>
                  <a:srgbClr val="00FF00"/>
                </a:solidFill>
              </a:rPr>
              <a:t>Appt</a:t>
            </a:r>
            <a:endParaRPr lang="en-US" sz="2400" dirty="0">
              <a:solidFill>
                <a:srgbClr val="00FF00"/>
              </a:solidFill>
            </a:endParaRPr>
          </a:p>
          <a:p>
            <a:pPr>
              <a:lnSpc>
                <a:spcPct val="90000"/>
              </a:lnSpc>
            </a:pPr>
            <a:r>
              <a:rPr lang="en-US" sz="2400" dirty="0"/>
              <a:t>Order sets</a:t>
            </a:r>
          </a:p>
          <a:p>
            <a:pPr>
              <a:lnSpc>
                <a:spcPct val="90000"/>
              </a:lnSpc>
            </a:pPr>
            <a:r>
              <a:rPr lang="en-US" sz="2400" dirty="0"/>
              <a:t>Empowered Team</a:t>
            </a:r>
          </a:p>
          <a:p>
            <a:pPr>
              <a:lnSpc>
                <a:spcPct val="90000"/>
              </a:lnSpc>
            </a:pPr>
            <a:r>
              <a:rPr lang="en-US" sz="2400" dirty="0"/>
              <a:t>Pt. Questionnaire</a:t>
            </a:r>
          </a:p>
          <a:p>
            <a:pPr>
              <a:lnSpc>
                <a:spcPct val="90000"/>
              </a:lnSpc>
            </a:pPr>
            <a:r>
              <a:rPr lang="en-US" sz="2400" dirty="0"/>
              <a:t>Prescription </a:t>
            </a:r>
            <a:r>
              <a:rPr lang="en-US" sz="2400" dirty="0" err="1"/>
              <a:t>Mgm’t</a:t>
            </a:r>
            <a:endParaRPr lang="en-US" sz="2400" dirty="0"/>
          </a:p>
          <a:p>
            <a:pPr>
              <a:lnSpc>
                <a:spcPct val="90000"/>
              </a:lnSpc>
            </a:pPr>
            <a:r>
              <a:rPr lang="en-US" sz="2400" dirty="0"/>
              <a:t>Annual Exam</a:t>
            </a:r>
          </a:p>
          <a:p>
            <a:pPr>
              <a:lnSpc>
                <a:spcPct val="90000"/>
              </a:lnSpc>
            </a:pPr>
            <a:r>
              <a:rPr lang="en-US" sz="2400" dirty="0"/>
              <a:t>Rapid Access</a:t>
            </a:r>
          </a:p>
          <a:p>
            <a:pPr>
              <a:lnSpc>
                <a:spcPct val="90000"/>
              </a:lnSpc>
            </a:pPr>
            <a:r>
              <a:rPr lang="en-US" sz="2400" dirty="0"/>
              <a:t>Intentional Behaviors</a:t>
            </a:r>
          </a:p>
        </p:txBody>
      </p:sp>
      <p:pic>
        <p:nvPicPr>
          <p:cNvPr id="4528134" name="Picture 6" descr="pat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013" y="3429000"/>
            <a:ext cx="2109787"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984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9282" name="Group 2"/>
          <p:cNvGrpSpPr>
            <a:grpSpLocks/>
          </p:cNvGrpSpPr>
          <p:nvPr/>
        </p:nvGrpSpPr>
        <p:grpSpPr bwMode="auto">
          <a:xfrm>
            <a:off x="762000" y="4038600"/>
            <a:ext cx="2667000" cy="2590800"/>
            <a:chOff x="480" y="2160"/>
            <a:chExt cx="1920" cy="1824"/>
          </a:xfrm>
        </p:grpSpPr>
        <p:sp>
          <p:nvSpPr>
            <p:cNvPr id="3809283" name="Oval 3"/>
            <p:cNvSpPr>
              <a:spLocks noChangeArrowheads="1"/>
            </p:cNvSpPr>
            <p:nvPr/>
          </p:nvSpPr>
          <p:spPr bwMode="auto">
            <a:xfrm>
              <a:off x="480" y="2160"/>
              <a:ext cx="1920" cy="1824"/>
            </a:xfrm>
            <a:prstGeom prst="ellipse">
              <a:avLst/>
            </a:prstGeom>
            <a:solidFill>
              <a:schemeClr val="tx1"/>
            </a:solidFill>
            <a:ln>
              <a:noFill/>
            </a:ln>
            <a:effectLst/>
            <a:extLst>
              <a:ext uri="{91240B29-F687-4f45-9708-019B960494DF}">
                <a14:hiddenLine xmlns:a14="http://schemas.microsoft.com/office/drawing/2010/main" w="139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9284" name="Line 4"/>
            <p:cNvSpPr>
              <a:spLocks noChangeShapeType="1"/>
            </p:cNvSpPr>
            <p:nvPr/>
          </p:nvSpPr>
          <p:spPr bwMode="auto">
            <a:xfrm flipV="1">
              <a:off x="864" y="2400"/>
              <a:ext cx="1200" cy="144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397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3809285" name="Rectangle 5"/>
          <p:cNvSpPr>
            <a:spLocks noGrp="1" noRot="1" noChangeArrowheads="1"/>
          </p:cNvSpPr>
          <p:nvPr>
            <p:ph type="title"/>
          </p:nvPr>
        </p:nvSpPr>
        <p:spPr/>
        <p:txBody>
          <a:bodyPr/>
          <a:lstStyle/>
          <a:p>
            <a:r>
              <a:rPr lang="en-US"/>
              <a:t>Take Home Messages</a:t>
            </a:r>
          </a:p>
        </p:txBody>
      </p:sp>
      <p:sp>
        <p:nvSpPr>
          <p:cNvPr id="3809286" name="Rectangle 6"/>
          <p:cNvSpPr>
            <a:spLocks noGrp="1" noChangeArrowheads="1"/>
          </p:cNvSpPr>
          <p:nvPr>
            <p:ph type="body" idx="1"/>
          </p:nvPr>
        </p:nvSpPr>
        <p:spPr/>
        <p:txBody>
          <a:bodyPr/>
          <a:lstStyle/>
          <a:p>
            <a:pPr marL="609600" indent="-609600"/>
            <a:r>
              <a:rPr lang="en-US" dirty="0"/>
              <a:t>It’s all about </a:t>
            </a:r>
          </a:p>
          <a:p>
            <a:pPr marL="990600" lvl="1" indent="-533400"/>
            <a:r>
              <a:rPr lang="en-US" dirty="0">
                <a:solidFill>
                  <a:srgbClr val="00FF00"/>
                </a:solidFill>
              </a:rPr>
              <a:t>Planning ahead  </a:t>
            </a:r>
          </a:p>
          <a:p>
            <a:pPr marL="990600" lvl="1" indent="-533400"/>
            <a:r>
              <a:rPr lang="en-US" dirty="0">
                <a:solidFill>
                  <a:srgbClr val="00FF00"/>
                </a:solidFill>
              </a:rPr>
              <a:t>Sharing the </a:t>
            </a:r>
            <a:r>
              <a:rPr lang="en-US" dirty="0" smtClean="0">
                <a:solidFill>
                  <a:srgbClr val="00FF00"/>
                </a:solidFill>
              </a:rPr>
              <a:t>care</a:t>
            </a:r>
            <a:endParaRPr lang="en-US" dirty="0">
              <a:solidFill>
                <a:srgbClr val="00FF00"/>
              </a:solidFill>
            </a:endParaRPr>
          </a:p>
          <a:p>
            <a:pPr marL="990600" lvl="1" indent="-533400"/>
            <a:r>
              <a:rPr lang="en-US" dirty="0">
                <a:solidFill>
                  <a:srgbClr val="00FF00"/>
                </a:solidFill>
              </a:rPr>
              <a:t>Enjoying the work!</a:t>
            </a:r>
          </a:p>
          <a:p>
            <a:pPr marL="609600" indent="-609600">
              <a:buFont typeface="Wingdings" pitchFamily="2" charset="2"/>
              <a:buNone/>
            </a:pPr>
            <a:endParaRPr lang="en-US" dirty="0"/>
          </a:p>
          <a:p>
            <a:pPr marL="990600" lvl="1" indent="-533400"/>
            <a:endParaRPr lang="en-US" dirty="0"/>
          </a:p>
        </p:txBody>
      </p:sp>
      <p:pic>
        <p:nvPicPr>
          <p:cNvPr id="3809287" name="Picture 7" descr="Clinic 4 009 res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886200"/>
            <a:ext cx="35814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3809288" name="Picture 8" descr="Clinic 4 005 resiz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676400"/>
            <a:ext cx="2590800" cy="1943100"/>
          </a:xfrm>
          <a:prstGeom prst="rect">
            <a:avLst/>
          </a:prstGeom>
          <a:noFill/>
          <a:extLst>
            <a:ext uri="{909E8E84-426E-40dd-AFC4-6F175D3DCCD1}">
              <a14:hiddenFill xmlns:a14="http://schemas.microsoft.com/office/drawing/2010/main">
                <a:solidFill>
                  <a:srgbClr val="FFFFFF"/>
                </a:solidFill>
              </a14:hiddenFill>
            </a:ext>
          </a:extLst>
        </p:spPr>
      </p:pic>
      <p:grpSp>
        <p:nvGrpSpPr>
          <p:cNvPr id="3809289" name="Group 9"/>
          <p:cNvGrpSpPr>
            <a:grpSpLocks/>
          </p:cNvGrpSpPr>
          <p:nvPr/>
        </p:nvGrpSpPr>
        <p:grpSpPr bwMode="auto">
          <a:xfrm>
            <a:off x="762000" y="4038600"/>
            <a:ext cx="2667000" cy="2590800"/>
            <a:chOff x="480" y="2592"/>
            <a:chExt cx="1680" cy="1632"/>
          </a:xfrm>
        </p:grpSpPr>
        <p:pic>
          <p:nvPicPr>
            <p:cNvPr id="3809290" name="Picture 10" descr="ham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 y="2931"/>
              <a:ext cx="1296"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09291" name="Group 11"/>
            <p:cNvGrpSpPr>
              <a:grpSpLocks/>
            </p:cNvGrpSpPr>
            <p:nvPr/>
          </p:nvGrpSpPr>
          <p:grpSpPr bwMode="auto">
            <a:xfrm>
              <a:off x="480" y="2592"/>
              <a:ext cx="1680" cy="1632"/>
              <a:chOff x="480" y="2160"/>
              <a:chExt cx="1920" cy="1824"/>
            </a:xfrm>
          </p:grpSpPr>
          <p:sp>
            <p:nvSpPr>
              <p:cNvPr id="3809292" name="Oval 12"/>
              <p:cNvSpPr>
                <a:spLocks noChangeArrowheads="1"/>
              </p:cNvSpPr>
              <p:nvPr/>
            </p:nvSpPr>
            <p:spPr bwMode="auto">
              <a:xfrm>
                <a:off x="480" y="2160"/>
                <a:ext cx="1920" cy="1824"/>
              </a:xfrm>
              <a:prstGeom prst="ellipse">
                <a:avLst/>
              </a:prstGeom>
              <a:noFill/>
              <a:ln w="139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9293" name="Line 13"/>
              <p:cNvSpPr>
                <a:spLocks noChangeShapeType="1"/>
              </p:cNvSpPr>
              <p:nvPr/>
            </p:nvSpPr>
            <p:spPr bwMode="auto">
              <a:xfrm flipV="1">
                <a:off x="864" y="2400"/>
                <a:ext cx="1200" cy="1440"/>
              </a:xfrm>
              <a:prstGeom prst="line">
                <a:avLst/>
              </a:prstGeom>
              <a:noFill/>
              <a:ln w="139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spTree>
    <p:extLst>
      <p:ext uri="{BB962C8B-B14F-4D97-AF65-F5344CB8AC3E}">
        <p14:creationId xmlns:p14="http://schemas.microsoft.com/office/powerpoint/2010/main" val="1976746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0928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092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09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298" name="Rectangle 2"/>
          <p:cNvSpPr>
            <a:spLocks noGrp="1" noRot="1" noChangeArrowheads="1"/>
          </p:cNvSpPr>
          <p:nvPr>
            <p:ph type="title"/>
          </p:nvPr>
        </p:nvSpPr>
        <p:spPr/>
        <p:txBody>
          <a:bodyPr/>
          <a:lstStyle/>
          <a:p>
            <a:r>
              <a:rPr lang="en-US" dirty="0" smtClean="0"/>
              <a:t>Visit Planner</a:t>
            </a:r>
            <a:r>
              <a:rPr lang="en-US" dirty="0"/>
              <a:t/>
            </a:r>
            <a:br>
              <a:rPr lang="en-US" dirty="0"/>
            </a:br>
            <a:r>
              <a:rPr lang="en-US" b="0" i="1" dirty="0">
                <a:solidFill>
                  <a:srgbClr val="00FF00"/>
                </a:solidFill>
              </a:rPr>
              <a:t>The next appointment starts today</a:t>
            </a:r>
          </a:p>
        </p:txBody>
      </p:sp>
      <p:sp>
        <p:nvSpPr>
          <p:cNvPr id="2487299"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endParaRPr lang="en-US"/>
          </a:p>
        </p:txBody>
      </p:sp>
      <p:sp>
        <p:nvSpPr>
          <p:cNvPr id="2487310" name="Rectangle 14"/>
          <p:cNvSpPr>
            <a:spLocks noGrp="1" noChangeArrowheads="1"/>
          </p:cNvSpPr>
          <p:nvPr>
            <p:ph type="body" sz="half" idx="1"/>
          </p:nvPr>
        </p:nvSpPr>
        <p:spPr>
          <a:noFill/>
          <a:ln/>
        </p:spPr>
        <p:txBody>
          <a:bodyPr/>
          <a:lstStyle/>
          <a:p>
            <a:r>
              <a:rPr lang="en-US" sz="2400" dirty="0"/>
              <a:t>Planned Care Appt</a:t>
            </a:r>
          </a:p>
          <a:p>
            <a:r>
              <a:rPr lang="en-US" sz="2400" dirty="0" smtClean="0">
                <a:solidFill>
                  <a:srgbClr val="00FF00"/>
                </a:solidFill>
              </a:rPr>
              <a:t>Visit Planner</a:t>
            </a:r>
            <a:endParaRPr lang="en-US" sz="2400" dirty="0">
              <a:solidFill>
                <a:srgbClr val="00FF00"/>
              </a:solidFill>
            </a:endParaRPr>
          </a:p>
          <a:p>
            <a:r>
              <a:rPr lang="en-US" sz="2400" dirty="0"/>
              <a:t>Empowered Team</a:t>
            </a:r>
          </a:p>
          <a:p>
            <a:r>
              <a:rPr lang="en-US" sz="2400" dirty="0"/>
              <a:t>Pt. Questionnaire</a:t>
            </a:r>
          </a:p>
          <a:p>
            <a:r>
              <a:rPr lang="en-US" sz="2400" dirty="0"/>
              <a:t>Prescription </a:t>
            </a:r>
            <a:r>
              <a:rPr lang="en-US" sz="2400" dirty="0" err="1"/>
              <a:t>Mgm’t</a:t>
            </a:r>
            <a:endParaRPr lang="en-US" sz="2400" dirty="0"/>
          </a:p>
          <a:p>
            <a:r>
              <a:rPr lang="en-US" sz="2400" dirty="0"/>
              <a:t>Annual Exam</a:t>
            </a:r>
          </a:p>
          <a:p>
            <a:r>
              <a:rPr lang="en-US" sz="2400" dirty="0"/>
              <a:t>Rapid Access</a:t>
            </a:r>
          </a:p>
          <a:p>
            <a:r>
              <a:rPr lang="en-US" sz="2400" dirty="0"/>
              <a:t>Intentional Behaviors</a:t>
            </a:r>
          </a:p>
        </p:txBody>
      </p:sp>
      <p:pic>
        <p:nvPicPr>
          <p:cNvPr id="2487312" name="Picture 16" descr="Clinic 6 005 resize"/>
          <p:cNvPicPr>
            <a:picLocks noChangeAspect="1" noChangeArrowheads="1"/>
          </p:cNvPicPr>
          <p:nvPr/>
        </p:nvPicPr>
        <p:blipFill>
          <a:blip r:embed="rId3" cstate="print"/>
          <a:srcRect l="6667" r="14999"/>
          <a:stretch>
            <a:fillRect/>
          </a:stretch>
        </p:blipFill>
        <p:spPr bwMode="auto">
          <a:xfrm>
            <a:off x="4267200" y="2057400"/>
            <a:ext cx="4495800" cy="4303713"/>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22" name="Picture 2"/>
          <p:cNvPicPr>
            <a:picLocks noChangeAspect="1" noChangeArrowheads="1"/>
          </p:cNvPicPr>
          <p:nvPr/>
        </p:nvPicPr>
        <p:blipFill>
          <a:blip r:embed="rId3" cstate="print"/>
          <a:srcRect/>
          <a:stretch>
            <a:fillRect/>
          </a:stretch>
        </p:blipFill>
        <p:spPr bwMode="auto">
          <a:xfrm>
            <a:off x="1295400" y="0"/>
            <a:ext cx="7162800" cy="6796088"/>
          </a:xfrm>
          <a:prstGeom prst="rect">
            <a:avLst/>
          </a:prstGeom>
          <a:noFill/>
          <a:ln w="9525" algn="ctr">
            <a:noFill/>
            <a:miter lim="800000"/>
            <a:headEnd/>
            <a:tailEnd/>
          </a:ln>
          <a:effectLst/>
        </p:spPr>
      </p:pic>
      <p:sp>
        <p:nvSpPr>
          <p:cNvPr id="4536323" name="Rectangle 3"/>
          <p:cNvSpPr>
            <a:spLocks noChangeArrowheads="1"/>
          </p:cNvSpPr>
          <p:nvPr/>
        </p:nvSpPr>
        <p:spPr bwMode="auto">
          <a:xfrm>
            <a:off x="1295400" y="381000"/>
            <a:ext cx="6477000" cy="2362200"/>
          </a:xfrm>
          <a:prstGeom prst="rect">
            <a:avLst/>
          </a:prstGeom>
          <a:noFill/>
          <a:ln w="57150" algn="ctr">
            <a:solidFill>
              <a:srgbClr val="FF0000"/>
            </a:solidFill>
            <a:miter lim="800000"/>
            <a:headEnd/>
            <a:tailEnd/>
          </a:ln>
          <a:effectLst/>
        </p:spPr>
        <p:txBody>
          <a:bodyPr wrap="none" anchor="ctr"/>
          <a:lstStyle/>
          <a:p>
            <a:endParaRPr lang="en-US"/>
          </a:p>
        </p:txBody>
      </p:sp>
      <p:sp>
        <p:nvSpPr>
          <p:cNvPr id="4536324" name="Text Box 4"/>
          <p:cNvSpPr txBox="1">
            <a:spLocks noChangeArrowheads="1"/>
          </p:cNvSpPr>
          <p:nvPr/>
        </p:nvSpPr>
        <p:spPr bwMode="auto">
          <a:xfrm>
            <a:off x="3962400" y="3165475"/>
            <a:ext cx="4191000" cy="949325"/>
          </a:xfrm>
          <a:prstGeom prst="rect">
            <a:avLst/>
          </a:prstGeom>
          <a:solidFill>
            <a:schemeClr val="tx1"/>
          </a:solidFill>
          <a:ln w="28575" algn="ctr">
            <a:solidFill>
              <a:srgbClr val="FF0000"/>
            </a:solidFill>
            <a:miter lim="800000"/>
            <a:headEnd/>
            <a:tailEnd/>
          </a:ln>
          <a:effectLst/>
        </p:spPr>
        <p:txBody>
          <a:bodyPr>
            <a:spAutoFit/>
          </a:bodyPr>
          <a:lstStyle/>
          <a:p>
            <a:pPr>
              <a:spcBef>
                <a:spcPct val="50000"/>
              </a:spcBef>
            </a:pPr>
            <a:r>
              <a:rPr lang="en-US" sz="3200" dirty="0">
                <a:solidFill>
                  <a:srgbClr val="CC3300"/>
                </a:solidFill>
                <a:effectLst>
                  <a:outerShdw blurRad="38100" dist="38100" dir="2700000" algn="tl">
                    <a:srgbClr val="C0C0C0"/>
                  </a:outerShdw>
                </a:effectLst>
                <a:latin typeface="+mn-lt"/>
              </a:rPr>
              <a:t>Acute Symptom Evaluation</a:t>
            </a:r>
          </a:p>
        </p:txBody>
      </p:sp>
      <p:sp>
        <p:nvSpPr>
          <p:cNvPr id="4536325" name="Line 5"/>
          <p:cNvSpPr>
            <a:spLocks noChangeShapeType="1"/>
          </p:cNvSpPr>
          <p:nvPr/>
        </p:nvSpPr>
        <p:spPr bwMode="auto">
          <a:xfrm flipH="1" flipV="1">
            <a:off x="4648200" y="2743200"/>
            <a:ext cx="762000" cy="381000"/>
          </a:xfrm>
          <a:prstGeom prst="line">
            <a:avLst/>
          </a:prstGeom>
          <a:noFill/>
          <a:ln w="38100">
            <a:solidFill>
              <a:srgbClr val="FF0000"/>
            </a:solidFill>
            <a:round/>
            <a:headEnd/>
            <a:tailEnd type="triangle" w="med" len="med"/>
          </a:ln>
          <a:effectLst/>
        </p:spPr>
        <p:txBody>
          <a:bodyPr anchor="ct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8370" name="Picture 2"/>
          <p:cNvPicPr>
            <a:picLocks noChangeAspect="1" noChangeArrowheads="1"/>
          </p:cNvPicPr>
          <p:nvPr/>
        </p:nvPicPr>
        <p:blipFill>
          <a:blip r:embed="rId3" cstate="print"/>
          <a:srcRect/>
          <a:stretch>
            <a:fillRect/>
          </a:stretch>
        </p:blipFill>
        <p:spPr bwMode="auto">
          <a:xfrm>
            <a:off x="1295400" y="0"/>
            <a:ext cx="7162800" cy="6796088"/>
          </a:xfrm>
          <a:prstGeom prst="rect">
            <a:avLst/>
          </a:prstGeom>
          <a:noFill/>
          <a:ln w="9525" algn="ctr">
            <a:noFill/>
            <a:miter lim="800000"/>
            <a:headEnd/>
            <a:tailEnd/>
          </a:ln>
          <a:effectLst/>
        </p:spPr>
      </p:pic>
      <p:sp>
        <p:nvSpPr>
          <p:cNvPr id="4538371" name="Rectangle 3"/>
          <p:cNvSpPr>
            <a:spLocks noChangeArrowheads="1"/>
          </p:cNvSpPr>
          <p:nvPr/>
        </p:nvSpPr>
        <p:spPr bwMode="auto">
          <a:xfrm>
            <a:off x="1295400" y="2743200"/>
            <a:ext cx="6477000" cy="2362200"/>
          </a:xfrm>
          <a:prstGeom prst="rect">
            <a:avLst/>
          </a:prstGeom>
          <a:noFill/>
          <a:ln w="57150" algn="ctr">
            <a:solidFill>
              <a:srgbClr val="FF0000"/>
            </a:solidFill>
            <a:miter lim="800000"/>
            <a:headEnd/>
            <a:tailEnd/>
          </a:ln>
          <a:effectLst/>
        </p:spPr>
        <p:txBody>
          <a:bodyPr wrap="none" anchor="ctr"/>
          <a:lstStyle/>
          <a:p>
            <a:endParaRPr lang="en-US"/>
          </a:p>
        </p:txBody>
      </p:sp>
      <p:sp>
        <p:nvSpPr>
          <p:cNvPr id="4538372" name="Text Box 4"/>
          <p:cNvSpPr txBox="1">
            <a:spLocks noChangeArrowheads="1"/>
          </p:cNvSpPr>
          <p:nvPr/>
        </p:nvSpPr>
        <p:spPr bwMode="auto">
          <a:xfrm>
            <a:off x="3962400" y="2057400"/>
            <a:ext cx="4191000" cy="510909"/>
          </a:xfrm>
          <a:prstGeom prst="rect">
            <a:avLst/>
          </a:prstGeom>
          <a:solidFill>
            <a:schemeClr val="tx1"/>
          </a:solidFill>
          <a:ln w="28575" algn="ctr">
            <a:solidFill>
              <a:srgbClr val="FF0000"/>
            </a:solidFill>
            <a:miter lim="800000"/>
            <a:headEnd/>
            <a:tailEnd/>
          </a:ln>
          <a:effectLst/>
        </p:spPr>
        <p:txBody>
          <a:bodyPr>
            <a:spAutoFit/>
          </a:bodyPr>
          <a:lstStyle/>
          <a:p>
            <a:pPr>
              <a:spcBef>
                <a:spcPct val="50000"/>
              </a:spcBef>
            </a:pPr>
            <a:r>
              <a:rPr lang="en-US" sz="3200" dirty="0">
                <a:solidFill>
                  <a:srgbClr val="CC3300"/>
                </a:solidFill>
                <a:effectLst/>
                <a:latin typeface="+mn-lt"/>
              </a:rPr>
              <a:t>Planned Care </a:t>
            </a:r>
            <a:r>
              <a:rPr lang="en-US" sz="3200" dirty="0" err="1">
                <a:solidFill>
                  <a:srgbClr val="CC3300"/>
                </a:solidFill>
                <a:effectLst/>
                <a:latin typeface="+mn-lt"/>
              </a:rPr>
              <a:t>Appt</a:t>
            </a:r>
            <a:endParaRPr lang="en-US" sz="3200" dirty="0">
              <a:solidFill>
                <a:srgbClr val="CC3300"/>
              </a:solidFill>
              <a:effectLst/>
              <a:latin typeface="+mn-lt"/>
            </a:endParaRPr>
          </a:p>
        </p:txBody>
      </p:sp>
      <p:sp>
        <p:nvSpPr>
          <p:cNvPr id="4538373" name="Line 5"/>
          <p:cNvSpPr>
            <a:spLocks noChangeShapeType="1"/>
          </p:cNvSpPr>
          <p:nvPr/>
        </p:nvSpPr>
        <p:spPr bwMode="auto">
          <a:xfrm flipH="1">
            <a:off x="3429000" y="2286000"/>
            <a:ext cx="533400" cy="381000"/>
          </a:xfrm>
          <a:prstGeom prst="line">
            <a:avLst/>
          </a:prstGeom>
          <a:noFill/>
          <a:ln w="38100">
            <a:solidFill>
              <a:srgbClr val="FF0000"/>
            </a:solidFill>
            <a:round/>
            <a:headEnd/>
            <a:tailEnd type="triangle" w="med" len="med"/>
          </a:ln>
          <a:effectLst/>
        </p:spPr>
        <p:txBody>
          <a:bodyPr anchor="ct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0418" name="Picture 2"/>
          <p:cNvPicPr>
            <a:picLocks noChangeAspect="1" noChangeArrowheads="1"/>
          </p:cNvPicPr>
          <p:nvPr/>
        </p:nvPicPr>
        <p:blipFill>
          <a:blip r:embed="rId3" cstate="print"/>
          <a:srcRect/>
          <a:stretch>
            <a:fillRect/>
          </a:stretch>
        </p:blipFill>
        <p:spPr bwMode="auto">
          <a:xfrm>
            <a:off x="1295400" y="0"/>
            <a:ext cx="7162800" cy="6796088"/>
          </a:xfrm>
          <a:prstGeom prst="rect">
            <a:avLst/>
          </a:prstGeom>
          <a:noFill/>
          <a:ln w="9525" algn="ctr">
            <a:noFill/>
            <a:miter lim="800000"/>
            <a:headEnd/>
            <a:tailEnd/>
          </a:ln>
          <a:effectLst/>
        </p:spPr>
      </p:pic>
      <p:sp>
        <p:nvSpPr>
          <p:cNvPr id="4540419" name="Rectangle 3"/>
          <p:cNvSpPr>
            <a:spLocks noChangeArrowheads="1"/>
          </p:cNvSpPr>
          <p:nvPr/>
        </p:nvSpPr>
        <p:spPr bwMode="auto">
          <a:xfrm>
            <a:off x="1295400" y="5029200"/>
            <a:ext cx="6477000" cy="1676400"/>
          </a:xfrm>
          <a:prstGeom prst="rect">
            <a:avLst/>
          </a:prstGeom>
          <a:noFill/>
          <a:ln w="57150" algn="ctr">
            <a:solidFill>
              <a:srgbClr val="FF0000"/>
            </a:solidFill>
            <a:miter lim="800000"/>
            <a:headEnd/>
            <a:tailEnd/>
          </a:ln>
          <a:effectLst/>
        </p:spPr>
        <p:txBody>
          <a:bodyPr wrap="none" anchor="ctr"/>
          <a:lstStyle/>
          <a:p>
            <a:endParaRPr lang="en-US"/>
          </a:p>
        </p:txBody>
      </p:sp>
      <p:sp>
        <p:nvSpPr>
          <p:cNvPr id="4540420" name="Text Box 4"/>
          <p:cNvSpPr txBox="1">
            <a:spLocks noChangeArrowheads="1"/>
          </p:cNvSpPr>
          <p:nvPr/>
        </p:nvSpPr>
        <p:spPr bwMode="auto">
          <a:xfrm>
            <a:off x="2743200" y="3886200"/>
            <a:ext cx="4953000" cy="949325"/>
          </a:xfrm>
          <a:prstGeom prst="rect">
            <a:avLst/>
          </a:prstGeom>
          <a:solidFill>
            <a:schemeClr val="tx1"/>
          </a:solidFill>
          <a:ln w="28575" algn="ctr">
            <a:solidFill>
              <a:srgbClr val="FF0000"/>
            </a:solidFill>
            <a:miter lim="800000"/>
            <a:headEnd/>
            <a:tailEnd/>
          </a:ln>
          <a:effectLst/>
        </p:spPr>
        <p:txBody>
          <a:bodyPr>
            <a:spAutoFit/>
          </a:bodyPr>
          <a:lstStyle/>
          <a:p>
            <a:pPr>
              <a:spcBef>
                <a:spcPct val="50000"/>
              </a:spcBef>
            </a:pPr>
            <a:r>
              <a:rPr lang="en-US" sz="3200" dirty="0">
                <a:solidFill>
                  <a:srgbClr val="CC3300"/>
                </a:solidFill>
                <a:effectLst/>
                <a:latin typeface="+mn-lt"/>
              </a:rPr>
              <a:t>Annual Comprehensive Care Visit</a:t>
            </a:r>
          </a:p>
        </p:txBody>
      </p:sp>
      <p:sp>
        <p:nvSpPr>
          <p:cNvPr id="4540421" name="Line 5"/>
          <p:cNvSpPr>
            <a:spLocks noChangeShapeType="1"/>
          </p:cNvSpPr>
          <p:nvPr/>
        </p:nvSpPr>
        <p:spPr bwMode="auto">
          <a:xfrm flipH="1">
            <a:off x="1905000" y="4191000"/>
            <a:ext cx="838200" cy="762000"/>
          </a:xfrm>
          <a:prstGeom prst="line">
            <a:avLst/>
          </a:prstGeom>
          <a:noFill/>
          <a:ln w="38100">
            <a:solidFill>
              <a:srgbClr val="FF0000"/>
            </a:solidFill>
            <a:round/>
            <a:headEnd/>
            <a:tailEnd type="triangle" w="med" len="med"/>
          </a:ln>
          <a:effectLst/>
        </p:spPr>
        <p:txBody>
          <a:bodyPr anchor="ct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2466" name="Picture 2"/>
          <p:cNvPicPr>
            <a:picLocks noChangeAspect="1" noChangeArrowheads="1"/>
          </p:cNvPicPr>
          <p:nvPr/>
        </p:nvPicPr>
        <p:blipFill>
          <a:blip r:embed="rId3" cstate="print"/>
          <a:srcRect/>
          <a:stretch>
            <a:fillRect/>
          </a:stretch>
        </p:blipFill>
        <p:spPr bwMode="auto">
          <a:xfrm>
            <a:off x="1295400" y="0"/>
            <a:ext cx="7162800" cy="6796088"/>
          </a:xfrm>
          <a:prstGeom prst="rect">
            <a:avLst/>
          </a:prstGeom>
          <a:noFill/>
          <a:ln w="9525" algn="ctr">
            <a:noFill/>
            <a:miter lim="800000"/>
            <a:headEnd/>
            <a:tailEnd/>
          </a:ln>
          <a:effectLst/>
        </p:spPr>
      </p:pic>
      <p:sp>
        <p:nvSpPr>
          <p:cNvPr id="4542467" name="Rectangle 3"/>
          <p:cNvSpPr>
            <a:spLocks noChangeArrowheads="1"/>
          </p:cNvSpPr>
          <p:nvPr/>
        </p:nvSpPr>
        <p:spPr bwMode="auto">
          <a:xfrm>
            <a:off x="3581400" y="0"/>
            <a:ext cx="4191000" cy="533400"/>
          </a:xfrm>
          <a:prstGeom prst="rect">
            <a:avLst/>
          </a:prstGeom>
          <a:noFill/>
          <a:ln w="57150" algn="ctr">
            <a:solidFill>
              <a:srgbClr val="FF0000"/>
            </a:solidFill>
            <a:miter lim="800000"/>
            <a:headEnd/>
            <a:tailEnd/>
          </a:ln>
          <a:effectLst/>
        </p:spPr>
        <p:txBody>
          <a:bodyPr wrap="none" anchor="ctr"/>
          <a:lstStyle/>
          <a:p>
            <a:endParaRPr lang="en-US"/>
          </a:p>
        </p:txBody>
      </p:sp>
      <p:sp>
        <p:nvSpPr>
          <p:cNvPr id="4542468" name="Text Box 4"/>
          <p:cNvSpPr txBox="1">
            <a:spLocks noChangeArrowheads="1"/>
          </p:cNvSpPr>
          <p:nvPr/>
        </p:nvSpPr>
        <p:spPr bwMode="auto">
          <a:xfrm>
            <a:off x="2743200" y="1219200"/>
            <a:ext cx="4953000" cy="949325"/>
          </a:xfrm>
          <a:prstGeom prst="rect">
            <a:avLst/>
          </a:prstGeom>
          <a:solidFill>
            <a:schemeClr val="tx1"/>
          </a:solidFill>
          <a:ln w="28575" algn="ctr">
            <a:solidFill>
              <a:srgbClr val="FF0000"/>
            </a:solidFill>
            <a:miter lim="800000"/>
            <a:headEnd/>
            <a:tailEnd/>
          </a:ln>
          <a:effectLst/>
        </p:spPr>
        <p:txBody>
          <a:bodyPr>
            <a:spAutoFit/>
          </a:bodyPr>
          <a:lstStyle/>
          <a:p>
            <a:pPr>
              <a:spcBef>
                <a:spcPct val="50000"/>
              </a:spcBef>
            </a:pPr>
            <a:r>
              <a:rPr lang="en-US" sz="3200" dirty="0">
                <a:solidFill>
                  <a:srgbClr val="CC3300"/>
                </a:solidFill>
                <a:effectLst/>
                <a:latin typeface="+mn-lt"/>
              </a:rPr>
              <a:t>Place Today’s Care in Continuum of Time</a:t>
            </a:r>
          </a:p>
        </p:txBody>
      </p:sp>
      <p:sp>
        <p:nvSpPr>
          <p:cNvPr id="4542469" name="Text Box 5"/>
          <p:cNvSpPr txBox="1">
            <a:spLocks noChangeArrowheads="1"/>
          </p:cNvSpPr>
          <p:nvPr/>
        </p:nvSpPr>
        <p:spPr bwMode="auto">
          <a:xfrm>
            <a:off x="3810000" y="304800"/>
            <a:ext cx="1524000" cy="247650"/>
          </a:xfrm>
          <a:prstGeom prst="rect">
            <a:avLst/>
          </a:prstGeom>
          <a:noFill/>
          <a:ln w="28575" algn="ctr">
            <a:noFill/>
            <a:miter lim="800000"/>
            <a:headEnd/>
            <a:tailEnd/>
          </a:ln>
          <a:effectLst/>
        </p:spPr>
        <p:txBody>
          <a:bodyPr>
            <a:spAutoFit/>
          </a:bodyPr>
          <a:lstStyle/>
          <a:p>
            <a:pPr>
              <a:spcBef>
                <a:spcPct val="50000"/>
              </a:spcBef>
            </a:pPr>
            <a:r>
              <a:rPr lang="en-US" sz="1200" b="0">
                <a:solidFill>
                  <a:srgbClr val="CC3300"/>
                </a:solidFill>
                <a:effectLst>
                  <a:outerShdw blurRad="38100" dist="38100" dir="2700000" algn="tl">
                    <a:srgbClr val="000000"/>
                  </a:outerShdw>
                </a:effectLst>
              </a:rPr>
              <a:t>Last PE</a:t>
            </a:r>
          </a:p>
        </p:txBody>
      </p:sp>
      <p:sp>
        <p:nvSpPr>
          <p:cNvPr id="4542470" name="Text Box 6"/>
          <p:cNvSpPr txBox="1">
            <a:spLocks noChangeArrowheads="1"/>
          </p:cNvSpPr>
          <p:nvPr/>
        </p:nvSpPr>
        <p:spPr bwMode="auto">
          <a:xfrm>
            <a:off x="5029200" y="80963"/>
            <a:ext cx="2362200" cy="273050"/>
          </a:xfrm>
          <a:prstGeom prst="rect">
            <a:avLst/>
          </a:prstGeom>
          <a:noFill/>
          <a:ln w="28575" algn="ctr">
            <a:noFill/>
            <a:miter lim="800000"/>
            <a:headEnd/>
            <a:tailEnd/>
          </a:ln>
          <a:effectLst/>
        </p:spPr>
        <p:txBody>
          <a:bodyPr>
            <a:spAutoFit/>
          </a:bodyPr>
          <a:lstStyle/>
          <a:p>
            <a:pPr>
              <a:spcBef>
                <a:spcPct val="50000"/>
              </a:spcBef>
            </a:pPr>
            <a:r>
              <a:rPr lang="en-US" sz="1400" b="0">
                <a:solidFill>
                  <a:srgbClr val="CC3300"/>
                </a:solidFill>
                <a:effectLst>
                  <a:outerShdw blurRad="38100" dist="38100" dir="2700000" algn="tl">
                    <a:srgbClr val="000000"/>
                  </a:outerShdw>
                </a:effectLst>
              </a:rPr>
              <a:t>Upcoming appts/lab</a:t>
            </a:r>
          </a:p>
        </p:txBody>
      </p:sp>
      <p:sp>
        <p:nvSpPr>
          <p:cNvPr id="4542471" name="Line 7"/>
          <p:cNvSpPr>
            <a:spLocks noChangeShapeType="1"/>
          </p:cNvSpPr>
          <p:nvPr/>
        </p:nvSpPr>
        <p:spPr bwMode="auto">
          <a:xfrm flipV="1">
            <a:off x="3505200" y="533400"/>
            <a:ext cx="457200" cy="685800"/>
          </a:xfrm>
          <a:prstGeom prst="line">
            <a:avLst/>
          </a:prstGeom>
          <a:noFill/>
          <a:ln w="38100">
            <a:solidFill>
              <a:srgbClr val="FF0000"/>
            </a:solidFill>
            <a:round/>
            <a:headEnd/>
            <a:tailEnd type="triangle" w="med" len="med"/>
          </a:ln>
          <a:effectLst/>
        </p:spPr>
        <p:txBody>
          <a:bodyPr anchor="ct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8338" name="Rectangle 2"/>
          <p:cNvSpPr>
            <a:spLocks noGrp="1" noRot="1" noChangeArrowheads="1"/>
          </p:cNvSpPr>
          <p:nvPr>
            <p:ph type="title"/>
          </p:nvPr>
        </p:nvSpPr>
        <p:spPr/>
        <p:txBody>
          <a:bodyPr/>
          <a:lstStyle/>
          <a:p>
            <a:r>
              <a:rPr lang="en-US" dirty="0" smtClean="0"/>
              <a:t>Visit Planner</a:t>
            </a:r>
            <a:r>
              <a:rPr lang="en-US" dirty="0"/>
              <a:t/>
            </a:r>
            <a:br>
              <a:rPr lang="en-US" dirty="0"/>
            </a:br>
            <a:r>
              <a:rPr lang="en-US" b="0" i="1" dirty="0">
                <a:solidFill>
                  <a:srgbClr val="00FF00"/>
                </a:solidFill>
              </a:rPr>
              <a:t>The next appointment starts today</a:t>
            </a:r>
          </a:p>
        </p:txBody>
      </p:sp>
      <p:sp>
        <p:nvSpPr>
          <p:cNvPr id="4238339" name="Rectangle 3"/>
          <p:cNvSpPr>
            <a:spLocks noGrp="1" noChangeArrowheads="1"/>
          </p:cNvSpPr>
          <p:nvPr>
            <p:ph type="body" sz="half" idx="2"/>
          </p:nvPr>
        </p:nvSpPr>
        <p:spPr>
          <a:xfrm>
            <a:off x="528638" y="1676400"/>
            <a:ext cx="8310562"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r>
              <a:rPr lang="en-US" dirty="0"/>
              <a:t>MD completes </a:t>
            </a:r>
          </a:p>
          <a:p>
            <a:r>
              <a:rPr lang="en-US" dirty="0"/>
              <a:t>Pt to receptionist</a:t>
            </a:r>
          </a:p>
          <a:p>
            <a:r>
              <a:rPr lang="en-US" dirty="0"/>
              <a:t>Built in</a:t>
            </a:r>
          </a:p>
          <a:p>
            <a:pPr lvl="1"/>
            <a:r>
              <a:rPr lang="en-US" dirty="0"/>
              <a:t>Decision support</a:t>
            </a:r>
          </a:p>
          <a:p>
            <a:pPr lvl="1"/>
            <a:r>
              <a:rPr lang="en-US" dirty="0" smtClean="0"/>
              <a:t>Order </a:t>
            </a:r>
            <a:r>
              <a:rPr lang="en-US" dirty="0"/>
              <a:t>sets</a:t>
            </a:r>
            <a:endParaRPr lang="en-US" dirty="0">
              <a:solidFill>
                <a:srgbClr val="808080"/>
              </a:solidFill>
            </a:endParaRPr>
          </a:p>
          <a:p>
            <a:r>
              <a:rPr lang="en-US" dirty="0"/>
              <a:t>Orchestrate </a:t>
            </a:r>
          </a:p>
          <a:p>
            <a:pPr>
              <a:buFont typeface="Wingdings" pitchFamily="2" charset="2"/>
              <a:buNone/>
            </a:pPr>
            <a:r>
              <a:rPr lang="en-US" dirty="0"/>
              <a:t>	complex </a:t>
            </a:r>
            <a:r>
              <a:rPr lang="en-US" dirty="0" smtClean="0"/>
              <a:t>care</a:t>
            </a:r>
          </a:p>
          <a:p>
            <a:r>
              <a:rPr lang="en-US" dirty="0" smtClean="0"/>
              <a:t>Plan&amp; promise</a:t>
            </a:r>
          </a:p>
          <a:p>
            <a:pPr marL="0" indent="0">
              <a:buNone/>
            </a:pPr>
            <a:endParaRPr lang="en-US" sz="2400" dirty="0" smtClean="0"/>
          </a:p>
          <a:p>
            <a:endParaRPr lang="en-US" dirty="0"/>
          </a:p>
          <a:p>
            <a:pPr>
              <a:buFont typeface="Wingdings" pitchFamily="2" charset="2"/>
              <a:buNone/>
            </a:pPr>
            <a:r>
              <a:rPr lang="en-US" dirty="0">
                <a:solidFill>
                  <a:srgbClr val="808080"/>
                </a:solidFill>
              </a:rPr>
              <a:t>	</a:t>
            </a:r>
          </a:p>
        </p:txBody>
      </p:sp>
      <p:pic>
        <p:nvPicPr>
          <p:cNvPr id="5" name="Picture 16" descr="Clinic 6 005 resize"/>
          <p:cNvPicPr>
            <a:picLocks noChangeAspect="1" noChangeArrowheads="1"/>
          </p:cNvPicPr>
          <p:nvPr/>
        </p:nvPicPr>
        <p:blipFill>
          <a:blip r:embed="rId3" cstate="print"/>
          <a:srcRect l="6667" r="14999"/>
          <a:stretch>
            <a:fillRect/>
          </a:stretch>
        </p:blipFill>
        <p:spPr bwMode="auto">
          <a:xfrm>
            <a:off x="4267200" y="2057400"/>
            <a:ext cx="4495800" cy="4303713"/>
          </a:xfrm>
          <a:prstGeom prst="rect">
            <a:avLst/>
          </a:prstGeom>
          <a:noFill/>
        </p:spPr>
      </p:pic>
    </p:spTree>
    <p:extLst>
      <p:ext uri="{BB962C8B-B14F-4D97-AF65-F5344CB8AC3E}">
        <p14:creationId xmlns:p14="http://schemas.microsoft.com/office/powerpoint/2010/main" val="21207174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3906" name="Rectangle 2"/>
          <p:cNvSpPr>
            <a:spLocks noGrp="1" noRot="1" noChangeArrowheads="1"/>
          </p:cNvSpPr>
          <p:nvPr>
            <p:ph type="title"/>
          </p:nvPr>
        </p:nvSpPr>
        <p:spPr/>
        <p:txBody>
          <a:bodyPr/>
          <a:lstStyle/>
          <a:p>
            <a:r>
              <a:rPr lang="en-US" dirty="0" smtClean="0"/>
              <a:t>Visit Planner</a:t>
            </a:r>
            <a:r>
              <a:rPr lang="en-US" dirty="0"/>
              <a:t/>
            </a:r>
            <a:br>
              <a:rPr lang="en-US" dirty="0"/>
            </a:br>
            <a:r>
              <a:rPr lang="en-US" b="0" i="1" dirty="0">
                <a:solidFill>
                  <a:srgbClr val="00FF00"/>
                </a:solidFill>
              </a:rPr>
              <a:t>The next appointment starts today</a:t>
            </a:r>
          </a:p>
        </p:txBody>
      </p:sp>
      <p:sp>
        <p:nvSpPr>
          <p:cNvPr id="3963907" name="Rectangle 3"/>
          <p:cNvSpPr>
            <a:spLocks noGrp="1" noChangeArrowheads="1"/>
          </p:cNvSpPr>
          <p:nvPr>
            <p:ph type="body" sz="half" idx="2"/>
          </p:nvPr>
        </p:nvSpPr>
        <p:spPr>
          <a:xfrm>
            <a:off x="457200" y="1676400"/>
            <a:ext cx="8539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r>
              <a:rPr lang="en-US" dirty="0">
                <a:effectLst/>
              </a:rPr>
              <a:t>Order sheet</a:t>
            </a:r>
            <a:endParaRPr lang="en-US" dirty="0">
              <a:solidFill>
                <a:srgbClr val="B2B2B2"/>
              </a:solidFill>
              <a:effectLst/>
            </a:endParaRPr>
          </a:p>
          <a:p>
            <a:pPr lvl="1"/>
            <a:r>
              <a:rPr lang="en-US" dirty="0">
                <a:effectLst/>
              </a:rPr>
              <a:t>3 sec/pt</a:t>
            </a:r>
          </a:p>
          <a:p>
            <a:pPr lvl="1"/>
            <a:r>
              <a:rPr lang="en-US" dirty="0">
                <a:effectLst/>
              </a:rPr>
              <a:t>100 pt/week x 3 sec/pt =</a:t>
            </a:r>
          </a:p>
          <a:p>
            <a:pPr lvl="1"/>
            <a:r>
              <a:rPr lang="en-US" dirty="0">
                <a:solidFill>
                  <a:srgbClr val="00FF00"/>
                </a:solidFill>
                <a:effectLst/>
              </a:rPr>
              <a:t>5 min </a:t>
            </a:r>
            <a:r>
              <a:rPr lang="en-US" dirty="0">
                <a:effectLst/>
              </a:rPr>
              <a:t>MD time/wk</a:t>
            </a:r>
            <a:r>
              <a:rPr lang="en-US" dirty="0">
                <a:solidFill>
                  <a:srgbClr val="00FF00"/>
                </a:solidFill>
                <a:effectLst/>
              </a:rPr>
              <a:t> </a:t>
            </a:r>
          </a:p>
          <a:p>
            <a:r>
              <a:rPr lang="en-US" dirty="0">
                <a:effectLst/>
              </a:rPr>
              <a:t>CPOE</a:t>
            </a:r>
          </a:p>
          <a:p>
            <a:pPr lvl="1"/>
            <a:r>
              <a:rPr lang="en-US" dirty="0">
                <a:effectLst/>
              </a:rPr>
              <a:t>2 min/pt</a:t>
            </a:r>
          </a:p>
          <a:p>
            <a:pPr lvl="1"/>
            <a:r>
              <a:rPr lang="en-US" dirty="0">
                <a:effectLst/>
              </a:rPr>
              <a:t>100 pt/wk x 2 min/pt =   </a:t>
            </a:r>
          </a:p>
          <a:p>
            <a:pPr lvl="1"/>
            <a:r>
              <a:rPr lang="en-US" dirty="0">
                <a:solidFill>
                  <a:srgbClr val="00FF00"/>
                </a:solidFill>
                <a:effectLst/>
              </a:rPr>
              <a:t>3.3 hr </a:t>
            </a:r>
            <a:r>
              <a:rPr lang="en-US" dirty="0">
                <a:effectLst/>
              </a:rPr>
              <a:t>MD time/wk</a:t>
            </a:r>
          </a:p>
          <a:p>
            <a:pPr lvl="1"/>
            <a:r>
              <a:rPr lang="en-US" dirty="0">
                <a:solidFill>
                  <a:schemeClr val="tx1">
                    <a:lumMod val="65000"/>
                  </a:schemeClr>
                </a:solidFill>
                <a:effectLst/>
              </a:rPr>
              <a:t>(= $1000 revenue/wk)</a:t>
            </a:r>
          </a:p>
          <a:p>
            <a:pPr lvl="1"/>
            <a:endParaRPr lang="en-US" dirty="0">
              <a:solidFill>
                <a:srgbClr val="00FF00"/>
              </a:solidFill>
              <a:effectLst/>
            </a:endParaRPr>
          </a:p>
          <a:p>
            <a:pPr lvl="1"/>
            <a:endParaRPr lang="en-US" dirty="0"/>
          </a:p>
          <a:p>
            <a:endParaRPr lang="en-US" dirty="0"/>
          </a:p>
          <a:p>
            <a:endParaRPr lang="en-US" dirty="0"/>
          </a:p>
        </p:txBody>
      </p:sp>
      <p:pic>
        <p:nvPicPr>
          <p:cNvPr id="3963911" name="Picture 7" descr="EHR"/>
          <p:cNvPicPr>
            <a:picLocks noChangeAspect="1" noChangeArrowheads="1"/>
          </p:cNvPicPr>
          <p:nvPr/>
        </p:nvPicPr>
        <p:blipFill>
          <a:blip r:embed="rId3" cstate="print"/>
          <a:srcRect r="42667"/>
          <a:stretch>
            <a:fillRect/>
          </a:stretch>
        </p:blipFill>
        <p:spPr bwMode="auto">
          <a:xfrm>
            <a:off x="4953000" y="1981200"/>
            <a:ext cx="3571875" cy="44958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9218" name="Rectangle 2"/>
          <p:cNvSpPr>
            <a:spLocks noGrp="1" noRot="1" noChangeArrowheads="1"/>
          </p:cNvSpPr>
          <p:nvPr>
            <p:ph type="title"/>
          </p:nvPr>
        </p:nvSpPr>
        <p:spPr/>
        <p:txBody>
          <a:bodyPr/>
          <a:lstStyle/>
          <a:p>
            <a:r>
              <a:rPr lang="en-US" dirty="0" smtClean="0"/>
              <a:t>Visit Planner</a:t>
            </a:r>
            <a:r>
              <a:rPr lang="en-US" dirty="0"/>
              <a:t/>
            </a:r>
            <a:br>
              <a:rPr lang="en-US" dirty="0"/>
            </a:br>
            <a:r>
              <a:rPr lang="en-US" b="0" i="1" dirty="0">
                <a:solidFill>
                  <a:srgbClr val="00FF00"/>
                </a:solidFill>
              </a:rPr>
              <a:t>The next appointment starts today</a:t>
            </a:r>
          </a:p>
        </p:txBody>
      </p:sp>
      <p:sp>
        <p:nvSpPr>
          <p:cNvPr id="3849219" name="Rectangle 3"/>
          <p:cNvSpPr>
            <a:spLocks noGrp="1" noChangeArrowheads="1"/>
          </p:cNvSpPr>
          <p:nvPr>
            <p:ph type="body" sz="half" idx="2"/>
          </p:nvPr>
        </p:nvSpPr>
        <p:spPr>
          <a:xfrm>
            <a:off x="533400" y="1676400"/>
            <a:ext cx="84629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pPr marL="533400" indent="-533400"/>
            <a:r>
              <a:rPr lang="en-US" dirty="0">
                <a:effectLst/>
              </a:rPr>
              <a:t>A plan, a promise to </a:t>
            </a:r>
          </a:p>
          <a:p>
            <a:pPr marL="533400" indent="-533400">
              <a:buFont typeface="Wingdings" pitchFamily="2" charset="2"/>
              <a:buNone/>
            </a:pPr>
            <a:r>
              <a:rPr lang="en-US" dirty="0">
                <a:effectLst/>
              </a:rPr>
              <a:t>	continue the relationship</a:t>
            </a:r>
          </a:p>
          <a:p>
            <a:pPr marL="533400" indent="-533400"/>
            <a:r>
              <a:rPr lang="en-US" i="1" dirty="0">
                <a:solidFill>
                  <a:srgbClr val="00FF00"/>
                </a:solidFill>
                <a:effectLst/>
              </a:rPr>
              <a:t>“We want to see you again, </a:t>
            </a:r>
          </a:p>
          <a:p>
            <a:pPr marL="533400" indent="-533400">
              <a:buFont typeface="Wingdings" pitchFamily="2" charset="2"/>
              <a:buNone/>
            </a:pPr>
            <a:r>
              <a:rPr lang="en-US" i="1" dirty="0">
                <a:solidFill>
                  <a:srgbClr val="00FF00"/>
                </a:solidFill>
                <a:effectLst/>
              </a:rPr>
              <a:t>	and we will plan ahead to </a:t>
            </a:r>
          </a:p>
          <a:p>
            <a:pPr marL="533400" indent="-533400">
              <a:buFont typeface="Wingdings" pitchFamily="2" charset="2"/>
              <a:buNone/>
            </a:pPr>
            <a:r>
              <a:rPr lang="en-US" i="1" dirty="0">
                <a:solidFill>
                  <a:srgbClr val="00FF00"/>
                </a:solidFill>
                <a:effectLst/>
              </a:rPr>
              <a:t>	make that most meaningful.”</a:t>
            </a:r>
          </a:p>
          <a:p>
            <a:pPr marL="914400" lvl="1" indent="-457200">
              <a:buFont typeface="Wingdings" pitchFamily="2" charset="2"/>
              <a:buNone/>
            </a:pPr>
            <a:endParaRPr lang="en-US" sz="2800" dirty="0"/>
          </a:p>
          <a:p>
            <a:pPr marL="533400" indent="-533400">
              <a:lnSpc>
                <a:spcPct val="85000"/>
              </a:lnSpc>
              <a:spcBef>
                <a:spcPct val="0"/>
              </a:spcBef>
              <a:buClrTx/>
              <a:buSzTx/>
              <a:buFontTx/>
              <a:buChar char="•"/>
            </a:pPr>
            <a:endParaRPr lang="en-US" dirty="0"/>
          </a:p>
          <a:p>
            <a:pPr marL="533400" indent="-533400"/>
            <a:endParaRPr lang="en-US" sz="3200" dirty="0"/>
          </a:p>
        </p:txBody>
      </p:sp>
      <p:pic>
        <p:nvPicPr>
          <p:cNvPr id="3849223" name="Picture 7" descr="Clinic 4 006 resize"/>
          <p:cNvPicPr>
            <a:picLocks noChangeAspect="1" noChangeArrowheads="1"/>
          </p:cNvPicPr>
          <p:nvPr/>
        </p:nvPicPr>
        <p:blipFill>
          <a:blip r:embed="rId3" cstate="print"/>
          <a:srcRect/>
          <a:stretch>
            <a:fillRect/>
          </a:stretch>
        </p:blipFill>
        <p:spPr bwMode="auto">
          <a:xfrm>
            <a:off x="6019800" y="2362200"/>
            <a:ext cx="2743200" cy="36576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61602" name="Rectangle 2"/>
          <p:cNvSpPr>
            <a:spLocks noGrp="1" noRot="1" noChangeArrowheads="1"/>
          </p:cNvSpPr>
          <p:nvPr>
            <p:ph type="title"/>
          </p:nvPr>
        </p:nvSpPr>
        <p:spPr/>
        <p:txBody>
          <a:bodyPr/>
          <a:lstStyle/>
          <a:p>
            <a:r>
              <a:rPr lang="en-US"/>
              <a:t>Process Mapping </a:t>
            </a:r>
            <a:r>
              <a:rPr lang="en-US" b="0" i="1">
                <a:solidFill>
                  <a:srgbClr val="00FF00"/>
                </a:solidFill>
              </a:rPr>
              <a:t> </a:t>
            </a:r>
          </a:p>
        </p:txBody>
      </p:sp>
      <p:sp>
        <p:nvSpPr>
          <p:cNvPr id="4761603" name="Rectangle 3"/>
          <p:cNvSpPr>
            <a:spLocks noGrp="1" noChangeArrowheads="1"/>
          </p:cNvSpPr>
          <p:nvPr>
            <p:ph type="body" sz="half" idx="2"/>
          </p:nvPr>
        </p:nvSpPr>
        <p:spPr>
          <a:xfrm>
            <a:off x="609600" y="1676400"/>
            <a:ext cx="8001000" cy="4876800"/>
          </a:xfrm>
          <a:gradFill rotWithShape="1">
            <a:gsLst>
              <a:gs pos="0">
                <a:srgbClr val="800080">
                  <a:gamma/>
                  <a:shade val="46275"/>
                  <a:invGamma/>
                </a:srgbClr>
              </a:gs>
              <a:gs pos="100000">
                <a:srgbClr val="800080"/>
              </a:gs>
            </a:gsLst>
            <a:lin ang="5400000" scaled="1"/>
          </a:gradFill>
          <a:ln w="12700">
            <a:solidFill>
              <a:schemeClr val="tx1"/>
            </a:solidFill>
          </a:ln>
        </p:spPr>
        <p:txBody>
          <a:bodyPr/>
          <a:lstStyle/>
          <a:p>
            <a:pPr>
              <a:buFont typeface="Wingdings" pitchFamily="2" charset="2"/>
              <a:buNone/>
            </a:pPr>
            <a:r>
              <a:rPr lang="en-US">
                <a:solidFill>
                  <a:srgbClr val="FFFF00"/>
                </a:solidFill>
              </a:rPr>
              <a:t>“If you can’t describe what you’re doing as a process…</a:t>
            </a:r>
          </a:p>
          <a:p>
            <a:pPr>
              <a:buFont typeface="Wingdings" pitchFamily="2" charset="2"/>
              <a:buNone/>
            </a:pPr>
            <a:r>
              <a:rPr lang="en-US">
                <a:solidFill>
                  <a:srgbClr val="FFFF00"/>
                </a:solidFill>
              </a:rPr>
              <a:t>		… you don’t know what you are doing”   </a:t>
            </a:r>
          </a:p>
          <a:p>
            <a:pPr>
              <a:buFont typeface="Wingdings" pitchFamily="2" charset="2"/>
              <a:buNone/>
            </a:pPr>
            <a:r>
              <a:rPr lang="en-US">
                <a:solidFill>
                  <a:srgbClr val="FFFF00"/>
                </a:solidFill>
              </a:rPr>
              <a:t>				</a:t>
            </a:r>
            <a:r>
              <a:rPr lang="en-US" sz="1800">
                <a:solidFill>
                  <a:srgbClr val="FFFF00"/>
                </a:solidFill>
              </a:rPr>
              <a:t>W. Edwards Deming</a:t>
            </a:r>
            <a:endParaRPr lang="en-US" sz="3600"/>
          </a:p>
          <a:p>
            <a:endParaRPr lang="en-US" sz="3600"/>
          </a:p>
          <a:p>
            <a:pPr lvl="1"/>
            <a:endParaRPr lang="en-US" sz="2800"/>
          </a:p>
          <a:p>
            <a:pPr>
              <a:buFont typeface="Wingdings" pitchFamily="2" charset="2"/>
              <a:buNone/>
            </a:pPr>
            <a:endParaRPr lang="en-US" sz="3200">
              <a:solidFill>
                <a:srgbClr val="FFFF00"/>
              </a:solidFill>
            </a:endParaRPr>
          </a:p>
        </p:txBody>
      </p:sp>
      <p:pic>
        <p:nvPicPr>
          <p:cNvPr id="4761606" name="Picture 6" descr="79122PVxu_w"/>
          <p:cNvPicPr>
            <a:picLocks noChangeAspect="1" noChangeArrowheads="1"/>
          </p:cNvPicPr>
          <p:nvPr/>
        </p:nvPicPr>
        <p:blipFill>
          <a:blip r:embed="rId3"/>
          <a:srcRect/>
          <a:stretch>
            <a:fillRect/>
          </a:stretch>
        </p:blipFill>
        <p:spPr bwMode="auto">
          <a:xfrm>
            <a:off x="2971800" y="3733800"/>
            <a:ext cx="3581400" cy="2686050"/>
          </a:xfrm>
          <a:prstGeom prst="rect">
            <a:avLst/>
          </a:prstGeom>
          <a:noFill/>
        </p:spPr>
      </p:pic>
    </p:spTree>
    <p:extLst>
      <p:ext uri="{BB962C8B-B14F-4D97-AF65-F5344CB8AC3E}">
        <p14:creationId xmlns:p14="http://schemas.microsoft.com/office/powerpoint/2010/main" val="25383011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72450" name="Rectangle 2"/>
          <p:cNvSpPr>
            <a:spLocks noGrp="1" noRot="1" noChangeArrowheads="1"/>
          </p:cNvSpPr>
          <p:nvPr>
            <p:ph type="title"/>
          </p:nvPr>
        </p:nvSpPr>
        <p:spPr/>
        <p:txBody>
          <a:bodyPr/>
          <a:lstStyle/>
          <a:p>
            <a:r>
              <a:rPr lang="en-US" dirty="0"/>
              <a:t>Process </a:t>
            </a:r>
            <a:r>
              <a:rPr lang="en-US" dirty="0" smtClean="0"/>
              <a:t>Mapping</a:t>
            </a:r>
            <a:br>
              <a:rPr lang="en-US" dirty="0" smtClean="0"/>
            </a:br>
            <a:r>
              <a:rPr lang="en-US" sz="3600" b="0" i="1" dirty="0" smtClean="0"/>
              <a:t>Post</a:t>
            </a:r>
            <a:r>
              <a:rPr lang="en-US" sz="3600" b="0" dirty="0" smtClean="0"/>
              <a:t>-</a:t>
            </a:r>
            <a:r>
              <a:rPr lang="en-US" sz="3600" b="0" dirty="0" err="1" smtClean="0"/>
              <a:t>appt</a:t>
            </a:r>
            <a:r>
              <a:rPr lang="en-US" sz="3600" b="0" dirty="0" smtClean="0"/>
              <a:t> Lab</a:t>
            </a:r>
            <a:endParaRPr lang="en-US" sz="3600" b="0" dirty="0"/>
          </a:p>
        </p:txBody>
      </p:sp>
      <p:sp>
        <p:nvSpPr>
          <p:cNvPr id="4072451" name="Rectangle 3"/>
          <p:cNvSpPr>
            <a:spLocks noGrp="1" noChangeArrowheads="1"/>
          </p:cNvSpPr>
          <p:nvPr>
            <p:ph type="body" idx="1"/>
          </p:nvPr>
        </p:nvSpPr>
        <p:spPr>
          <a:noFill/>
          <a:ln/>
        </p:spPr>
        <p:txBody>
          <a:bodyPr/>
          <a:lstStyle/>
          <a:p>
            <a:pPr marL="0" indent="0">
              <a:buNone/>
            </a:pPr>
            <a:endParaRPr lang="en-US" dirty="0"/>
          </a:p>
        </p:txBody>
      </p:sp>
      <p:sp>
        <p:nvSpPr>
          <p:cNvPr id="4072452" name="AutoShape 4"/>
          <p:cNvSpPr>
            <a:spLocks noChangeArrowheads="1"/>
          </p:cNvSpPr>
          <p:nvPr/>
        </p:nvSpPr>
        <p:spPr bwMode="auto">
          <a:xfrm>
            <a:off x="304800" y="2819400"/>
            <a:ext cx="1371600" cy="914400"/>
          </a:xfrm>
          <a:prstGeom prst="flowChartProcess">
            <a:avLst/>
          </a:prstGeom>
          <a:solidFill>
            <a:srgbClr val="800080"/>
          </a:solidFill>
          <a:ln w="9525">
            <a:solidFill>
              <a:srgbClr val="FFCC00"/>
            </a:solidFill>
            <a:miter lim="800000"/>
            <a:headEnd/>
            <a:tailEnd/>
          </a:ln>
          <a:effectLst/>
        </p:spPr>
        <p:txBody>
          <a:bodyPr wrap="none" anchor="ctr"/>
          <a:lstStyle/>
          <a:p>
            <a:pPr>
              <a:lnSpc>
                <a:spcPct val="100000"/>
              </a:lnSpc>
            </a:pPr>
            <a:r>
              <a:rPr lang="en-CA" sz="1400" b="0" dirty="0" err="1" smtClean="0">
                <a:solidFill>
                  <a:schemeClr val="tx1"/>
                </a:solidFill>
                <a:effectLst/>
                <a:latin typeface="+mn-lt"/>
              </a:rPr>
              <a:t>Appt</a:t>
            </a:r>
            <a:endParaRPr lang="en-CA" sz="1400" b="0" dirty="0">
              <a:solidFill>
                <a:schemeClr val="tx1"/>
              </a:solidFill>
              <a:effectLst/>
              <a:latin typeface="+mn-lt"/>
            </a:endParaRPr>
          </a:p>
          <a:p>
            <a:pPr>
              <a:lnSpc>
                <a:spcPct val="100000"/>
              </a:lnSpc>
            </a:pPr>
            <a:r>
              <a:rPr lang="en-CA" sz="1400" b="0" dirty="0">
                <a:solidFill>
                  <a:schemeClr val="tx1">
                    <a:lumMod val="65000"/>
                  </a:schemeClr>
                </a:solidFill>
                <a:effectLst/>
                <a:latin typeface="+mn-lt"/>
              </a:rPr>
              <a:t>(review lab from </a:t>
            </a:r>
          </a:p>
          <a:p>
            <a:pPr>
              <a:lnSpc>
                <a:spcPct val="100000"/>
              </a:lnSpc>
            </a:pPr>
            <a:r>
              <a:rPr lang="en-CA" sz="1400" b="0" dirty="0">
                <a:solidFill>
                  <a:schemeClr val="tx1">
                    <a:lumMod val="65000"/>
                  </a:schemeClr>
                </a:solidFill>
                <a:effectLst/>
                <a:latin typeface="+mn-lt"/>
              </a:rPr>
              <a:t>6 </a:t>
            </a:r>
            <a:r>
              <a:rPr lang="en-CA" sz="1400" b="0" dirty="0" err="1">
                <a:solidFill>
                  <a:schemeClr val="tx1">
                    <a:lumMod val="65000"/>
                  </a:schemeClr>
                </a:solidFill>
                <a:effectLst/>
                <a:latin typeface="+mn-lt"/>
              </a:rPr>
              <a:t>mo</a:t>
            </a:r>
            <a:r>
              <a:rPr lang="en-CA" sz="1400" b="0" dirty="0">
                <a:solidFill>
                  <a:schemeClr val="tx1">
                    <a:lumMod val="65000"/>
                  </a:schemeClr>
                </a:solidFill>
                <a:effectLst/>
                <a:latin typeface="+mn-lt"/>
              </a:rPr>
              <a:t> ago  A1c)</a:t>
            </a:r>
          </a:p>
        </p:txBody>
      </p:sp>
      <p:sp>
        <p:nvSpPr>
          <p:cNvPr id="4072453" name="AutoShape 5"/>
          <p:cNvSpPr>
            <a:spLocks noChangeArrowheads="1"/>
          </p:cNvSpPr>
          <p:nvPr/>
        </p:nvSpPr>
        <p:spPr bwMode="auto">
          <a:xfrm>
            <a:off x="2209800" y="2895600"/>
            <a:ext cx="1143000" cy="685800"/>
          </a:xfrm>
          <a:prstGeom prst="flowChartProcess">
            <a:avLst/>
          </a:prstGeom>
          <a:solidFill>
            <a:srgbClr val="800080"/>
          </a:solidFill>
          <a:ln w="9525">
            <a:solidFill>
              <a:srgbClr val="FFCC00"/>
            </a:solidFill>
            <a:miter lim="800000"/>
            <a:headEnd/>
            <a:tailEnd/>
          </a:ln>
          <a:effectLst/>
        </p:spPr>
        <p:txBody>
          <a:bodyPr wrap="none" anchor="ctr"/>
          <a:lstStyle/>
          <a:p>
            <a:pPr>
              <a:lnSpc>
                <a:spcPct val="100000"/>
              </a:lnSpc>
            </a:pPr>
            <a:r>
              <a:rPr lang="en-CA" sz="1400" b="0" dirty="0" smtClean="0">
                <a:solidFill>
                  <a:schemeClr val="tx1"/>
                </a:solidFill>
                <a:effectLst/>
                <a:latin typeface="+mn-lt"/>
              </a:rPr>
              <a:t> Lab </a:t>
            </a:r>
            <a:endParaRPr lang="en-CA" sz="1400" b="0" dirty="0">
              <a:solidFill>
                <a:schemeClr val="tx1"/>
              </a:solidFill>
              <a:effectLst/>
              <a:latin typeface="+mn-lt"/>
            </a:endParaRPr>
          </a:p>
        </p:txBody>
      </p:sp>
      <p:sp>
        <p:nvSpPr>
          <p:cNvPr id="4072454" name="Line 6"/>
          <p:cNvSpPr>
            <a:spLocks noChangeShapeType="1"/>
          </p:cNvSpPr>
          <p:nvPr/>
        </p:nvSpPr>
        <p:spPr bwMode="auto">
          <a:xfrm flipV="1">
            <a:off x="1676400" y="3276600"/>
            <a:ext cx="533400" cy="0"/>
          </a:xfrm>
          <a:prstGeom prst="line">
            <a:avLst/>
          </a:prstGeom>
          <a:noFill/>
          <a:ln w="9525">
            <a:solidFill>
              <a:schemeClr val="tx1"/>
            </a:solidFill>
            <a:round/>
            <a:headEnd/>
            <a:tailEnd type="triangle" w="med" len="med"/>
          </a:ln>
          <a:effectLst/>
        </p:spPr>
        <p:txBody>
          <a:bodyPr/>
          <a:lstStyle/>
          <a:p>
            <a:endParaRPr lang="en-US"/>
          </a:p>
        </p:txBody>
      </p:sp>
      <p:sp>
        <p:nvSpPr>
          <p:cNvPr id="4072455" name="Line 7"/>
          <p:cNvSpPr>
            <a:spLocks noChangeShapeType="1"/>
          </p:cNvSpPr>
          <p:nvPr/>
        </p:nvSpPr>
        <p:spPr bwMode="auto">
          <a:xfrm>
            <a:off x="3352800" y="3276600"/>
            <a:ext cx="381000" cy="0"/>
          </a:xfrm>
          <a:prstGeom prst="line">
            <a:avLst/>
          </a:prstGeom>
          <a:noFill/>
          <a:ln w="9525">
            <a:solidFill>
              <a:schemeClr val="tx1"/>
            </a:solidFill>
            <a:round/>
            <a:headEnd/>
            <a:tailEnd type="triangle" w="med" len="med"/>
          </a:ln>
          <a:effectLst/>
        </p:spPr>
        <p:txBody>
          <a:bodyPr/>
          <a:lstStyle/>
          <a:p>
            <a:endParaRPr lang="en-US"/>
          </a:p>
        </p:txBody>
      </p:sp>
      <p:sp>
        <p:nvSpPr>
          <p:cNvPr id="4072456" name="Line 8"/>
          <p:cNvSpPr>
            <a:spLocks noChangeShapeType="1"/>
          </p:cNvSpPr>
          <p:nvPr/>
        </p:nvSpPr>
        <p:spPr bwMode="auto">
          <a:xfrm>
            <a:off x="4953000" y="3276600"/>
            <a:ext cx="381000" cy="0"/>
          </a:xfrm>
          <a:prstGeom prst="line">
            <a:avLst/>
          </a:prstGeom>
          <a:noFill/>
          <a:ln w="9525">
            <a:solidFill>
              <a:schemeClr val="tx1"/>
            </a:solidFill>
            <a:round/>
            <a:headEnd/>
            <a:tailEnd type="triangle" w="med" len="med"/>
          </a:ln>
          <a:effectLst/>
        </p:spPr>
        <p:txBody>
          <a:bodyPr/>
          <a:lstStyle/>
          <a:p>
            <a:endParaRPr lang="en-US"/>
          </a:p>
        </p:txBody>
      </p:sp>
      <p:sp>
        <p:nvSpPr>
          <p:cNvPr id="4072457" name="Line 9"/>
          <p:cNvSpPr>
            <a:spLocks noChangeShapeType="1"/>
          </p:cNvSpPr>
          <p:nvPr/>
        </p:nvSpPr>
        <p:spPr bwMode="auto">
          <a:xfrm flipH="1">
            <a:off x="8153400" y="3733800"/>
            <a:ext cx="0" cy="381000"/>
          </a:xfrm>
          <a:prstGeom prst="line">
            <a:avLst/>
          </a:prstGeom>
          <a:noFill/>
          <a:ln w="9525">
            <a:solidFill>
              <a:schemeClr val="tx1"/>
            </a:solidFill>
            <a:round/>
            <a:headEnd/>
            <a:tailEnd type="triangle" w="med" len="med"/>
          </a:ln>
          <a:effectLst/>
        </p:spPr>
        <p:txBody>
          <a:bodyPr/>
          <a:lstStyle/>
          <a:p>
            <a:endParaRPr lang="en-US"/>
          </a:p>
        </p:txBody>
      </p:sp>
      <p:sp>
        <p:nvSpPr>
          <p:cNvPr id="4072458" name="AutoShape 10"/>
          <p:cNvSpPr>
            <a:spLocks noChangeArrowheads="1"/>
          </p:cNvSpPr>
          <p:nvPr/>
        </p:nvSpPr>
        <p:spPr bwMode="auto">
          <a:xfrm>
            <a:off x="5410200" y="2819400"/>
            <a:ext cx="1600200" cy="990600"/>
          </a:xfrm>
          <a:prstGeom prst="flowChartProcess">
            <a:avLst/>
          </a:prstGeom>
          <a:solidFill>
            <a:srgbClr val="800080"/>
          </a:solidFill>
          <a:ln w="9525">
            <a:solidFill>
              <a:srgbClr val="FFCC00"/>
            </a:solidFill>
            <a:miter lim="800000"/>
            <a:headEnd/>
            <a:tailEnd/>
          </a:ln>
          <a:effectLst/>
        </p:spPr>
        <p:txBody>
          <a:bodyPr wrap="none" anchor="ctr"/>
          <a:lstStyle/>
          <a:p>
            <a:pPr>
              <a:lnSpc>
                <a:spcPct val="100000"/>
              </a:lnSpc>
            </a:pPr>
            <a:r>
              <a:rPr lang="en-CA" sz="1400" b="0" dirty="0">
                <a:solidFill>
                  <a:schemeClr val="tx1"/>
                </a:solidFill>
                <a:effectLst/>
                <a:latin typeface="+mn-lt"/>
              </a:rPr>
              <a:t>MD reviews </a:t>
            </a:r>
          </a:p>
          <a:p>
            <a:pPr>
              <a:lnSpc>
                <a:spcPct val="100000"/>
              </a:lnSpc>
            </a:pPr>
            <a:r>
              <a:rPr lang="en-CA" sz="1400" b="0" dirty="0">
                <a:solidFill>
                  <a:schemeClr val="tx1">
                    <a:lumMod val="65000"/>
                  </a:schemeClr>
                </a:solidFill>
                <a:effectLst/>
                <a:latin typeface="+mn-lt"/>
              </a:rPr>
              <a:t>lab, pulls up record </a:t>
            </a:r>
          </a:p>
          <a:p>
            <a:pPr>
              <a:lnSpc>
                <a:spcPct val="100000"/>
              </a:lnSpc>
            </a:pPr>
            <a:r>
              <a:rPr lang="en-CA" sz="1400" b="0" dirty="0">
                <a:solidFill>
                  <a:schemeClr val="tx1">
                    <a:lumMod val="65000"/>
                  </a:schemeClr>
                </a:solidFill>
                <a:effectLst/>
                <a:latin typeface="+mn-lt"/>
              </a:rPr>
              <a:t>and </a:t>
            </a:r>
          </a:p>
          <a:p>
            <a:pPr>
              <a:lnSpc>
                <a:spcPct val="100000"/>
              </a:lnSpc>
            </a:pPr>
            <a:r>
              <a:rPr lang="en-CA" sz="1400" b="0" dirty="0">
                <a:solidFill>
                  <a:schemeClr val="tx1">
                    <a:lumMod val="65000"/>
                  </a:schemeClr>
                </a:solidFill>
                <a:effectLst/>
                <a:latin typeface="+mn-lt"/>
              </a:rPr>
              <a:t>reconstructs context</a:t>
            </a:r>
          </a:p>
        </p:txBody>
      </p:sp>
      <p:sp>
        <p:nvSpPr>
          <p:cNvPr id="4072459" name="Line 11"/>
          <p:cNvSpPr>
            <a:spLocks noChangeShapeType="1"/>
          </p:cNvSpPr>
          <p:nvPr/>
        </p:nvSpPr>
        <p:spPr bwMode="auto">
          <a:xfrm>
            <a:off x="7010400" y="3276600"/>
            <a:ext cx="381000" cy="0"/>
          </a:xfrm>
          <a:prstGeom prst="line">
            <a:avLst/>
          </a:prstGeom>
          <a:noFill/>
          <a:ln w="9525">
            <a:solidFill>
              <a:schemeClr val="tx1"/>
            </a:solidFill>
            <a:round/>
            <a:headEnd/>
            <a:tailEnd type="triangle" w="med" len="med"/>
          </a:ln>
          <a:effectLst/>
        </p:spPr>
        <p:txBody>
          <a:bodyPr/>
          <a:lstStyle/>
          <a:p>
            <a:endParaRPr lang="en-US"/>
          </a:p>
        </p:txBody>
      </p:sp>
      <p:sp>
        <p:nvSpPr>
          <p:cNvPr id="4072460" name="Text Box 12"/>
          <p:cNvSpPr txBox="1">
            <a:spLocks noChangeArrowheads="1"/>
          </p:cNvSpPr>
          <p:nvPr/>
        </p:nvSpPr>
        <p:spPr bwMode="auto">
          <a:xfrm>
            <a:off x="304800" y="3962400"/>
            <a:ext cx="5257800" cy="2554288"/>
          </a:xfrm>
          <a:prstGeom prst="rect">
            <a:avLst/>
          </a:prstGeom>
          <a:noFill/>
          <a:ln w="9525" algn="ctr">
            <a:noFill/>
            <a:miter lim="800000"/>
            <a:headEnd/>
            <a:tailEnd/>
          </a:ln>
          <a:effectLst/>
        </p:spPr>
        <p:txBody>
          <a:bodyPr>
            <a:spAutoFit/>
          </a:bodyPr>
          <a:lstStyle/>
          <a:p>
            <a:pPr algn="l">
              <a:spcBef>
                <a:spcPct val="50000"/>
              </a:spcBef>
            </a:pPr>
            <a:r>
              <a:rPr lang="en-US" sz="1800" b="0" dirty="0">
                <a:solidFill>
                  <a:schemeClr val="tx1"/>
                </a:solidFill>
                <a:effectLst/>
                <a:latin typeface="+mn-lt"/>
              </a:rPr>
              <a:t>For each step ask</a:t>
            </a:r>
          </a:p>
          <a:p>
            <a:pPr algn="l">
              <a:spcBef>
                <a:spcPct val="50000"/>
              </a:spcBef>
              <a:buFontTx/>
              <a:buChar char="•"/>
            </a:pPr>
            <a:r>
              <a:rPr lang="en-US" sz="1800" b="0" dirty="0">
                <a:solidFill>
                  <a:schemeClr val="tx1"/>
                </a:solidFill>
                <a:effectLst/>
                <a:latin typeface="+mn-lt"/>
              </a:rPr>
              <a:t>How much time does it take?</a:t>
            </a:r>
          </a:p>
          <a:p>
            <a:pPr algn="l">
              <a:spcBef>
                <a:spcPct val="50000"/>
              </a:spcBef>
              <a:buFontTx/>
              <a:buChar char="•"/>
            </a:pPr>
            <a:r>
              <a:rPr lang="en-US" sz="1800" b="0" dirty="0">
                <a:solidFill>
                  <a:schemeClr val="tx1"/>
                </a:solidFill>
                <a:effectLst/>
                <a:latin typeface="+mn-lt"/>
              </a:rPr>
              <a:t>Does it add value?</a:t>
            </a:r>
          </a:p>
          <a:p>
            <a:pPr algn="l">
              <a:spcBef>
                <a:spcPct val="50000"/>
              </a:spcBef>
              <a:buFontTx/>
              <a:buChar char="•"/>
            </a:pPr>
            <a:r>
              <a:rPr lang="en-US" sz="1800" b="0" dirty="0">
                <a:solidFill>
                  <a:schemeClr val="tx1"/>
                </a:solidFill>
                <a:effectLst/>
                <a:latin typeface="+mn-lt"/>
              </a:rPr>
              <a:t>Can it be eliminated?</a:t>
            </a:r>
          </a:p>
          <a:p>
            <a:pPr algn="l">
              <a:spcBef>
                <a:spcPct val="50000"/>
              </a:spcBef>
              <a:buFontTx/>
              <a:buChar char="•"/>
            </a:pPr>
            <a:r>
              <a:rPr lang="en-US" sz="1800" b="0" dirty="0">
                <a:solidFill>
                  <a:schemeClr val="tx1"/>
                </a:solidFill>
                <a:effectLst/>
                <a:latin typeface="+mn-lt"/>
              </a:rPr>
              <a:t>Can the process be done in a different order?</a:t>
            </a:r>
          </a:p>
          <a:p>
            <a:pPr algn="l">
              <a:spcBef>
                <a:spcPct val="50000"/>
              </a:spcBef>
              <a:buFontTx/>
              <a:buChar char="•"/>
            </a:pPr>
            <a:r>
              <a:rPr lang="en-US" sz="1800" b="0" dirty="0">
                <a:solidFill>
                  <a:schemeClr val="tx1"/>
                </a:solidFill>
                <a:effectLst/>
                <a:latin typeface="+mn-lt"/>
              </a:rPr>
              <a:t>Is it being done by the most appropriate person?</a:t>
            </a:r>
          </a:p>
          <a:p>
            <a:pPr algn="l">
              <a:spcBef>
                <a:spcPct val="50000"/>
              </a:spcBef>
              <a:buFontTx/>
              <a:buChar char="•"/>
            </a:pPr>
            <a:endParaRPr lang="en-US" sz="1800" b="0" dirty="0">
              <a:solidFill>
                <a:schemeClr val="tx1"/>
              </a:solidFill>
              <a:effectLst/>
              <a:latin typeface="+mn-lt"/>
            </a:endParaRPr>
          </a:p>
        </p:txBody>
      </p:sp>
      <p:sp>
        <p:nvSpPr>
          <p:cNvPr id="4072461" name="AutoShape 13"/>
          <p:cNvSpPr>
            <a:spLocks noChangeArrowheads="1"/>
          </p:cNvSpPr>
          <p:nvPr/>
        </p:nvSpPr>
        <p:spPr bwMode="auto">
          <a:xfrm>
            <a:off x="3810000" y="2895600"/>
            <a:ext cx="1143000" cy="685800"/>
          </a:xfrm>
          <a:prstGeom prst="flowChartProcess">
            <a:avLst/>
          </a:prstGeom>
          <a:solidFill>
            <a:srgbClr val="800080"/>
          </a:solidFill>
          <a:ln w="9525">
            <a:solidFill>
              <a:srgbClr val="FFCC00"/>
            </a:solidFill>
            <a:miter lim="800000"/>
            <a:headEnd/>
            <a:tailEnd/>
          </a:ln>
          <a:effectLst/>
        </p:spPr>
        <p:txBody>
          <a:bodyPr wrap="none" anchor="ctr"/>
          <a:lstStyle/>
          <a:p>
            <a:pPr>
              <a:lnSpc>
                <a:spcPct val="100000"/>
              </a:lnSpc>
            </a:pPr>
            <a:r>
              <a:rPr lang="en-CA" sz="1400" b="0" dirty="0">
                <a:solidFill>
                  <a:schemeClr val="tx1"/>
                </a:solidFill>
                <a:effectLst/>
                <a:latin typeface="+mn-lt"/>
              </a:rPr>
              <a:t>R</a:t>
            </a:r>
            <a:r>
              <a:rPr lang="en-CA" sz="1400" b="0" dirty="0" smtClean="0">
                <a:solidFill>
                  <a:schemeClr val="tx1"/>
                </a:solidFill>
                <a:effectLst/>
                <a:latin typeface="+mn-lt"/>
              </a:rPr>
              <a:t>esults</a:t>
            </a:r>
            <a:endParaRPr lang="en-CA" sz="1400" b="0" dirty="0">
              <a:solidFill>
                <a:schemeClr val="tx1"/>
              </a:solidFill>
              <a:effectLst/>
              <a:latin typeface="+mn-lt"/>
            </a:endParaRPr>
          </a:p>
          <a:p>
            <a:pPr>
              <a:lnSpc>
                <a:spcPct val="100000"/>
              </a:lnSpc>
            </a:pPr>
            <a:r>
              <a:rPr lang="en-CA" sz="1400" b="0" dirty="0" smtClean="0">
                <a:solidFill>
                  <a:schemeClr val="tx1">
                    <a:lumMod val="65000"/>
                  </a:schemeClr>
                </a:solidFill>
                <a:effectLst/>
                <a:latin typeface="+mn-lt"/>
              </a:rPr>
              <a:t> Work </a:t>
            </a:r>
            <a:endParaRPr lang="en-CA" sz="1400" b="0" dirty="0">
              <a:solidFill>
                <a:schemeClr val="tx1">
                  <a:lumMod val="65000"/>
                </a:schemeClr>
              </a:solidFill>
              <a:effectLst/>
              <a:latin typeface="+mn-lt"/>
            </a:endParaRPr>
          </a:p>
          <a:p>
            <a:pPr>
              <a:lnSpc>
                <a:spcPct val="100000"/>
              </a:lnSpc>
            </a:pPr>
            <a:r>
              <a:rPr lang="en-CA" sz="1400" b="0" dirty="0">
                <a:solidFill>
                  <a:schemeClr val="tx1">
                    <a:lumMod val="65000"/>
                  </a:schemeClr>
                </a:solidFill>
                <a:effectLst/>
                <a:latin typeface="+mn-lt"/>
              </a:rPr>
              <a:t>List</a:t>
            </a:r>
          </a:p>
        </p:txBody>
      </p:sp>
      <p:sp>
        <p:nvSpPr>
          <p:cNvPr id="4072462" name="AutoShape 14"/>
          <p:cNvSpPr>
            <a:spLocks noChangeArrowheads="1"/>
          </p:cNvSpPr>
          <p:nvPr/>
        </p:nvSpPr>
        <p:spPr bwMode="auto">
          <a:xfrm>
            <a:off x="7391400" y="2743200"/>
            <a:ext cx="1600200" cy="990600"/>
          </a:xfrm>
          <a:prstGeom prst="flowChartProcess">
            <a:avLst/>
          </a:prstGeom>
          <a:solidFill>
            <a:srgbClr val="800080"/>
          </a:solidFill>
          <a:ln w="9525">
            <a:solidFill>
              <a:srgbClr val="FFCC00"/>
            </a:solidFill>
            <a:miter lim="800000"/>
            <a:headEnd/>
            <a:tailEnd/>
          </a:ln>
          <a:effectLst/>
        </p:spPr>
        <p:txBody>
          <a:bodyPr wrap="none" anchor="ctr"/>
          <a:lstStyle/>
          <a:p>
            <a:pPr>
              <a:lnSpc>
                <a:spcPct val="100000"/>
              </a:lnSpc>
            </a:pPr>
            <a:r>
              <a:rPr lang="en-CA" sz="1400" b="0" dirty="0">
                <a:solidFill>
                  <a:schemeClr val="tx1"/>
                </a:solidFill>
                <a:effectLst/>
                <a:latin typeface="+mn-lt"/>
              </a:rPr>
              <a:t>MD contacts </a:t>
            </a:r>
          </a:p>
          <a:p>
            <a:pPr>
              <a:lnSpc>
                <a:spcPct val="100000"/>
              </a:lnSpc>
            </a:pPr>
            <a:r>
              <a:rPr lang="en-CA" sz="1400" b="0" dirty="0">
                <a:solidFill>
                  <a:schemeClr val="tx1"/>
                </a:solidFill>
                <a:effectLst/>
                <a:latin typeface="+mn-lt"/>
              </a:rPr>
              <a:t>patient </a:t>
            </a:r>
            <a:r>
              <a:rPr lang="en-CA" sz="1400" b="0" dirty="0">
                <a:solidFill>
                  <a:schemeClr val="tx1">
                    <a:lumMod val="65000"/>
                  </a:schemeClr>
                </a:solidFill>
                <a:effectLst/>
                <a:latin typeface="+mn-lt"/>
              </a:rPr>
              <a:t>with </a:t>
            </a:r>
          </a:p>
          <a:p>
            <a:pPr>
              <a:lnSpc>
                <a:spcPct val="100000"/>
              </a:lnSpc>
            </a:pPr>
            <a:r>
              <a:rPr lang="en-CA" sz="1400" b="0" dirty="0">
                <a:solidFill>
                  <a:schemeClr val="tx1">
                    <a:lumMod val="65000"/>
                  </a:schemeClr>
                </a:solidFill>
                <a:effectLst/>
                <a:latin typeface="+mn-lt"/>
              </a:rPr>
              <a:t>management </a:t>
            </a:r>
          </a:p>
          <a:p>
            <a:pPr>
              <a:lnSpc>
                <a:spcPct val="100000"/>
              </a:lnSpc>
            </a:pPr>
            <a:r>
              <a:rPr lang="en-CA" sz="1400" b="0" dirty="0">
                <a:solidFill>
                  <a:schemeClr val="tx1">
                    <a:lumMod val="65000"/>
                  </a:schemeClr>
                </a:solidFill>
                <a:effectLst/>
                <a:latin typeface="+mn-lt"/>
              </a:rPr>
              <a:t>advice (metformin)</a:t>
            </a:r>
          </a:p>
        </p:txBody>
      </p:sp>
      <p:sp>
        <p:nvSpPr>
          <p:cNvPr id="4072463" name="AutoShape 15"/>
          <p:cNvSpPr>
            <a:spLocks noChangeArrowheads="1"/>
          </p:cNvSpPr>
          <p:nvPr/>
        </p:nvSpPr>
        <p:spPr bwMode="auto">
          <a:xfrm>
            <a:off x="7620000" y="5257800"/>
            <a:ext cx="1143000" cy="6858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Non-</a:t>
            </a:r>
          </a:p>
          <a:p>
            <a:pPr algn="ctr">
              <a:lnSpc>
                <a:spcPct val="100000"/>
              </a:lnSpc>
            </a:pPr>
            <a:r>
              <a:rPr lang="en-CA" sz="1400" b="0">
                <a:solidFill>
                  <a:schemeClr val="tx1"/>
                </a:solidFill>
                <a:effectLst/>
                <a:latin typeface="+mn-lt"/>
              </a:rPr>
              <a:t>adherence</a:t>
            </a:r>
          </a:p>
        </p:txBody>
      </p:sp>
      <p:sp>
        <p:nvSpPr>
          <p:cNvPr id="4072464" name="AutoShape 16"/>
          <p:cNvSpPr>
            <a:spLocks noChangeArrowheads="1"/>
          </p:cNvSpPr>
          <p:nvPr/>
        </p:nvSpPr>
        <p:spPr bwMode="auto">
          <a:xfrm>
            <a:off x="7620000" y="4191000"/>
            <a:ext cx="1143000" cy="6858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Pt left with </a:t>
            </a:r>
          </a:p>
          <a:p>
            <a:pPr algn="ctr">
              <a:lnSpc>
                <a:spcPct val="100000"/>
              </a:lnSpc>
            </a:pPr>
            <a:r>
              <a:rPr lang="en-CA" sz="1400" b="0">
                <a:solidFill>
                  <a:schemeClr val="tx1"/>
                </a:solidFill>
                <a:effectLst/>
                <a:latin typeface="+mn-lt"/>
              </a:rPr>
              <a:t>questions</a:t>
            </a:r>
          </a:p>
        </p:txBody>
      </p:sp>
      <p:sp>
        <p:nvSpPr>
          <p:cNvPr id="4072465" name="AutoShape 17"/>
          <p:cNvSpPr>
            <a:spLocks noChangeArrowheads="1"/>
          </p:cNvSpPr>
          <p:nvPr/>
        </p:nvSpPr>
        <p:spPr bwMode="auto">
          <a:xfrm>
            <a:off x="5638800" y="4191000"/>
            <a:ext cx="1143000" cy="6858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Calls MD</a:t>
            </a:r>
          </a:p>
        </p:txBody>
      </p:sp>
      <p:sp>
        <p:nvSpPr>
          <p:cNvPr id="4072466" name="Line 18"/>
          <p:cNvSpPr>
            <a:spLocks noChangeShapeType="1"/>
          </p:cNvSpPr>
          <p:nvPr/>
        </p:nvSpPr>
        <p:spPr bwMode="auto">
          <a:xfrm flipH="1">
            <a:off x="8153400" y="4876800"/>
            <a:ext cx="0" cy="381000"/>
          </a:xfrm>
          <a:prstGeom prst="line">
            <a:avLst/>
          </a:prstGeom>
          <a:noFill/>
          <a:ln w="9525">
            <a:solidFill>
              <a:schemeClr val="tx1"/>
            </a:solidFill>
            <a:round/>
            <a:headEnd/>
            <a:tailEnd type="triangle" w="med" len="med"/>
          </a:ln>
          <a:effectLst/>
        </p:spPr>
        <p:txBody>
          <a:bodyPr/>
          <a:lstStyle/>
          <a:p>
            <a:endParaRPr lang="en-US"/>
          </a:p>
        </p:txBody>
      </p:sp>
      <p:sp>
        <p:nvSpPr>
          <p:cNvPr id="4072467" name="Line 19"/>
          <p:cNvSpPr>
            <a:spLocks noChangeShapeType="1"/>
          </p:cNvSpPr>
          <p:nvPr/>
        </p:nvSpPr>
        <p:spPr bwMode="auto">
          <a:xfrm flipH="1">
            <a:off x="6781800" y="4572000"/>
            <a:ext cx="838200" cy="0"/>
          </a:xfrm>
          <a:prstGeom prst="line">
            <a:avLst/>
          </a:prstGeom>
          <a:noFill/>
          <a:ln w="9525">
            <a:solidFill>
              <a:schemeClr val="tx1"/>
            </a:solidFill>
            <a:round/>
            <a:headEnd/>
            <a:tailEnd type="triangle" w="med" len="med"/>
          </a:ln>
          <a:effectLst/>
        </p:spPr>
        <p:txBody>
          <a:bodyPr/>
          <a:lstStyle/>
          <a:p>
            <a:endParaRPr lang="en-US"/>
          </a:p>
        </p:txBody>
      </p:sp>
      <p:sp>
        <p:nvSpPr>
          <p:cNvPr id="4072468" name="Line 20"/>
          <p:cNvSpPr>
            <a:spLocks noChangeShapeType="1"/>
          </p:cNvSpPr>
          <p:nvPr/>
        </p:nvSpPr>
        <p:spPr bwMode="auto">
          <a:xfrm flipH="1" flipV="1">
            <a:off x="6248400" y="3810000"/>
            <a:ext cx="0" cy="381000"/>
          </a:xfrm>
          <a:prstGeom prst="line">
            <a:avLst/>
          </a:prstGeom>
          <a:noFill/>
          <a:ln w="9525">
            <a:solidFill>
              <a:schemeClr val="tx1"/>
            </a:solidFill>
            <a:round/>
            <a:headEnd/>
            <a:tailEnd type="triangle" w="med" len="med"/>
          </a:ln>
          <a:effectLst/>
        </p:spPr>
        <p:txBody>
          <a:bodyPr/>
          <a:lstStyle/>
          <a:p>
            <a:endParaRPr lang="en-US"/>
          </a:p>
        </p:txBody>
      </p:sp>
      <p:cxnSp>
        <p:nvCxnSpPr>
          <p:cNvPr id="4072469" name="AutoShape 21"/>
          <p:cNvCxnSpPr>
            <a:cxnSpLocks noChangeShapeType="1"/>
            <a:stCxn id="4072460" idx="3"/>
          </p:cNvCxnSpPr>
          <p:nvPr/>
        </p:nvCxnSpPr>
        <p:spPr bwMode="auto">
          <a:xfrm flipH="1">
            <a:off x="1981200" y="5240338"/>
            <a:ext cx="3581400" cy="2193925"/>
          </a:xfrm>
          <a:prstGeom prst="straightConnector1">
            <a:avLst/>
          </a:prstGeom>
          <a:noFill/>
          <a:ln w="9525">
            <a:noFill/>
            <a:round/>
            <a:headEnd/>
            <a:tailEnd type="triangle" w="med" len="med"/>
          </a:ln>
          <a:effectLst/>
        </p:spPr>
      </p:cxnSp>
    </p:spTree>
    <p:extLst>
      <p:ext uri="{BB962C8B-B14F-4D97-AF65-F5344CB8AC3E}">
        <p14:creationId xmlns:p14="http://schemas.microsoft.com/office/powerpoint/2010/main" val="38519026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72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724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724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724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724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724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724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724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724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724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724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724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724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724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724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0724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072460">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072460">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72460">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72460">
                                            <p:txEl>
                                              <p:pRg st="3" end="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072460">
                                            <p:txEl>
                                              <p:pRg st="4" end="4"/>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0724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2452" grpId="0" animBg="1"/>
      <p:bldP spid="4072453" grpId="0" animBg="1"/>
      <p:bldP spid="4072454" grpId="0" animBg="1"/>
      <p:bldP spid="4072455" grpId="0" animBg="1"/>
      <p:bldP spid="4072456" grpId="0" animBg="1"/>
      <p:bldP spid="4072457" grpId="0" animBg="1"/>
      <p:bldP spid="4072458" grpId="0" animBg="1"/>
      <p:bldP spid="4072459" grpId="0" animBg="1"/>
      <p:bldP spid="4072461" grpId="0" animBg="1"/>
      <p:bldP spid="4072462" grpId="0" animBg="1"/>
      <p:bldP spid="4072463" grpId="0" animBg="1"/>
      <p:bldP spid="4072464" grpId="0" animBg="1"/>
      <p:bldP spid="4072465" grpId="0" animBg="1"/>
      <p:bldP spid="4072466" grpId="0" animBg="1"/>
      <p:bldP spid="4072467" grpId="0" animBg="1"/>
      <p:bldP spid="407246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11330" name="Rectangle 2"/>
          <p:cNvSpPr>
            <a:spLocks noGrp="1" noRot="1" noChangeArrowheads="1"/>
          </p:cNvSpPr>
          <p:nvPr>
            <p:ph type="title"/>
          </p:nvPr>
        </p:nvSpPr>
        <p:spPr/>
        <p:txBody>
          <a:bodyPr/>
          <a:lstStyle/>
          <a:p>
            <a:r>
              <a:rPr lang="en-US"/>
              <a:t>Background</a:t>
            </a:r>
          </a:p>
        </p:txBody>
      </p:sp>
      <p:sp>
        <p:nvSpPr>
          <p:cNvPr id="3811331" name="Rectangle 3"/>
          <p:cNvSpPr>
            <a:spLocks noGrp="1" noChangeArrowheads="1"/>
          </p:cNvSpPr>
          <p:nvPr>
            <p:ph type="body" idx="1"/>
          </p:nvPr>
        </p:nvSpPr>
        <p:spPr>
          <a:xfrm>
            <a:off x="457200" y="1600200"/>
            <a:ext cx="8229600" cy="5257800"/>
          </a:xfrm>
        </p:spPr>
        <p:txBody>
          <a:bodyPr/>
          <a:lstStyle/>
          <a:p>
            <a:r>
              <a:rPr lang="en-US" dirty="0"/>
              <a:t>Primary Care </a:t>
            </a:r>
            <a:endParaRPr lang="en-US" sz="1800" dirty="0"/>
          </a:p>
          <a:p>
            <a:r>
              <a:rPr lang="en-US" dirty="0" smtClean="0"/>
              <a:t>PCMH </a:t>
            </a:r>
            <a:endParaRPr lang="en-US" dirty="0"/>
          </a:p>
          <a:p>
            <a:r>
              <a:rPr lang="en-US" dirty="0" smtClean="0"/>
              <a:t>“Joy in Practice” </a:t>
            </a:r>
            <a:r>
              <a:rPr lang="en-US" dirty="0"/>
              <a:t>ABIMF </a:t>
            </a:r>
          </a:p>
          <a:p>
            <a:r>
              <a:rPr lang="en-US" dirty="0"/>
              <a:t>All trying to solve same equation </a:t>
            </a:r>
          </a:p>
          <a:p>
            <a:pPr lvl="1"/>
            <a:r>
              <a:rPr lang="en-US" dirty="0"/>
              <a:t>Different settings</a:t>
            </a:r>
          </a:p>
          <a:p>
            <a:pPr lvl="1"/>
            <a:r>
              <a:rPr lang="en-US" dirty="0"/>
              <a:t>QE &amp; S: quality, efficiency and satisfaction</a:t>
            </a:r>
          </a:p>
          <a:p>
            <a:pPr lvl="1">
              <a:buFont typeface="Wingdings" pitchFamily="2" charset="2"/>
              <a:buNone/>
            </a:pPr>
            <a:endParaRPr lang="en-US" dirty="0"/>
          </a:p>
        </p:txBody>
      </p:sp>
    </p:spTree>
    <p:extLst>
      <p:ext uri="{BB962C8B-B14F-4D97-AF65-F5344CB8AC3E}">
        <p14:creationId xmlns:p14="http://schemas.microsoft.com/office/powerpoint/2010/main" val="27350305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74498" name="Rectangle 2"/>
          <p:cNvSpPr>
            <a:spLocks noGrp="1" noRot="1" noChangeArrowheads="1"/>
          </p:cNvSpPr>
          <p:nvPr>
            <p:ph type="title"/>
          </p:nvPr>
        </p:nvSpPr>
        <p:spPr/>
        <p:txBody>
          <a:bodyPr/>
          <a:lstStyle/>
          <a:p>
            <a:r>
              <a:rPr lang="en-US" dirty="0"/>
              <a:t>Process </a:t>
            </a:r>
            <a:r>
              <a:rPr lang="en-US" dirty="0" smtClean="0"/>
              <a:t>Mapping</a:t>
            </a:r>
            <a:br>
              <a:rPr lang="en-US" dirty="0" smtClean="0"/>
            </a:br>
            <a:r>
              <a:rPr lang="en-US" sz="3600" b="0" i="1" dirty="0" smtClean="0"/>
              <a:t>Post</a:t>
            </a:r>
            <a:r>
              <a:rPr lang="en-US" sz="3600" b="0" dirty="0" smtClean="0"/>
              <a:t>-</a:t>
            </a:r>
            <a:r>
              <a:rPr lang="en-US" sz="3600" b="0" dirty="0" err="1" smtClean="0"/>
              <a:t>appt</a:t>
            </a:r>
            <a:r>
              <a:rPr lang="en-US" sz="3600" b="0" dirty="0" smtClean="0"/>
              <a:t> Lab</a:t>
            </a:r>
            <a:endParaRPr lang="en-US" sz="3600" b="0" dirty="0"/>
          </a:p>
        </p:txBody>
      </p:sp>
      <p:sp>
        <p:nvSpPr>
          <p:cNvPr id="4074499" name="Rectangle 3"/>
          <p:cNvSpPr>
            <a:spLocks noGrp="1" noChangeArrowheads="1"/>
          </p:cNvSpPr>
          <p:nvPr>
            <p:ph type="body" idx="1"/>
          </p:nvPr>
        </p:nvSpPr>
        <p:spPr>
          <a:noFill/>
          <a:ln/>
        </p:spPr>
        <p:txBody>
          <a:bodyPr/>
          <a:lstStyle/>
          <a:p>
            <a:pPr marL="0" indent="0">
              <a:buNone/>
            </a:pPr>
            <a:endParaRPr lang="en-US" dirty="0"/>
          </a:p>
        </p:txBody>
      </p:sp>
      <p:sp>
        <p:nvSpPr>
          <p:cNvPr id="4074500" name="AutoShape 4"/>
          <p:cNvSpPr>
            <a:spLocks noChangeArrowheads="1"/>
          </p:cNvSpPr>
          <p:nvPr/>
        </p:nvSpPr>
        <p:spPr bwMode="auto">
          <a:xfrm>
            <a:off x="304800" y="2819400"/>
            <a:ext cx="1371600" cy="9144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dirty="0" err="1" smtClean="0">
                <a:solidFill>
                  <a:schemeClr val="tx1"/>
                </a:solidFill>
                <a:effectLst/>
                <a:latin typeface="+mn-lt"/>
              </a:rPr>
              <a:t>Appt</a:t>
            </a:r>
            <a:endParaRPr lang="en-CA" sz="1400" b="0" dirty="0">
              <a:solidFill>
                <a:schemeClr val="tx1"/>
              </a:solidFill>
              <a:effectLst/>
              <a:latin typeface="+mn-lt"/>
            </a:endParaRPr>
          </a:p>
          <a:p>
            <a:pPr algn="ctr">
              <a:lnSpc>
                <a:spcPct val="100000"/>
              </a:lnSpc>
            </a:pPr>
            <a:r>
              <a:rPr lang="en-CA" sz="1400" b="0" dirty="0">
                <a:solidFill>
                  <a:schemeClr val="tx1">
                    <a:lumMod val="65000"/>
                  </a:schemeClr>
                </a:solidFill>
                <a:effectLst/>
                <a:latin typeface="+mn-lt"/>
              </a:rPr>
              <a:t>(review lab from </a:t>
            </a:r>
          </a:p>
          <a:p>
            <a:pPr algn="ctr">
              <a:lnSpc>
                <a:spcPct val="100000"/>
              </a:lnSpc>
            </a:pPr>
            <a:r>
              <a:rPr lang="en-CA" sz="1400" b="0" dirty="0">
                <a:solidFill>
                  <a:schemeClr val="tx1">
                    <a:lumMod val="65000"/>
                  </a:schemeClr>
                </a:solidFill>
                <a:effectLst/>
                <a:latin typeface="+mn-lt"/>
              </a:rPr>
              <a:t>6 </a:t>
            </a:r>
            <a:r>
              <a:rPr lang="en-CA" sz="1400" b="0" dirty="0" err="1">
                <a:solidFill>
                  <a:schemeClr val="tx1">
                    <a:lumMod val="65000"/>
                  </a:schemeClr>
                </a:solidFill>
                <a:effectLst/>
                <a:latin typeface="+mn-lt"/>
              </a:rPr>
              <a:t>mo</a:t>
            </a:r>
            <a:r>
              <a:rPr lang="en-CA" sz="1400" b="0" dirty="0">
                <a:solidFill>
                  <a:schemeClr val="tx1">
                    <a:lumMod val="65000"/>
                  </a:schemeClr>
                </a:solidFill>
                <a:effectLst/>
                <a:latin typeface="+mn-lt"/>
              </a:rPr>
              <a:t> ago  A1c)</a:t>
            </a:r>
          </a:p>
        </p:txBody>
      </p:sp>
      <p:sp>
        <p:nvSpPr>
          <p:cNvPr id="4074501" name="AutoShape 5"/>
          <p:cNvSpPr>
            <a:spLocks noChangeArrowheads="1"/>
          </p:cNvSpPr>
          <p:nvPr/>
        </p:nvSpPr>
        <p:spPr bwMode="auto">
          <a:xfrm>
            <a:off x="2209800" y="2895600"/>
            <a:ext cx="1143000" cy="6858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dirty="0" smtClean="0">
                <a:solidFill>
                  <a:schemeClr val="tx1"/>
                </a:solidFill>
                <a:effectLst/>
                <a:latin typeface="+mn-lt"/>
              </a:rPr>
              <a:t>Lab</a:t>
            </a:r>
            <a:endParaRPr lang="en-CA" sz="1400" b="0" dirty="0">
              <a:solidFill>
                <a:schemeClr val="tx1"/>
              </a:solidFill>
              <a:effectLst/>
              <a:latin typeface="+mn-lt"/>
            </a:endParaRPr>
          </a:p>
        </p:txBody>
      </p:sp>
      <p:sp>
        <p:nvSpPr>
          <p:cNvPr id="4074502" name="Line 6"/>
          <p:cNvSpPr>
            <a:spLocks noChangeShapeType="1"/>
          </p:cNvSpPr>
          <p:nvPr/>
        </p:nvSpPr>
        <p:spPr bwMode="auto">
          <a:xfrm flipV="1">
            <a:off x="1676400" y="3276600"/>
            <a:ext cx="533400" cy="0"/>
          </a:xfrm>
          <a:prstGeom prst="line">
            <a:avLst/>
          </a:prstGeom>
          <a:noFill/>
          <a:ln w="9525">
            <a:solidFill>
              <a:schemeClr val="tx1"/>
            </a:solidFill>
            <a:round/>
            <a:headEnd/>
            <a:tailEnd type="triangle" w="med" len="med"/>
          </a:ln>
          <a:effectLst/>
        </p:spPr>
        <p:txBody>
          <a:bodyPr/>
          <a:lstStyle/>
          <a:p>
            <a:endParaRPr lang="en-US"/>
          </a:p>
        </p:txBody>
      </p:sp>
      <p:sp>
        <p:nvSpPr>
          <p:cNvPr id="4074503" name="Line 7"/>
          <p:cNvSpPr>
            <a:spLocks noChangeShapeType="1"/>
          </p:cNvSpPr>
          <p:nvPr/>
        </p:nvSpPr>
        <p:spPr bwMode="auto">
          <a:xfrm>
            <a:off x="3352800" y="3276600"/>
            <a:ext cx="381000" cy="0"/>
          </a:xfrm>
          <a:prstGeom prst="line">
            <a:avLst/>
          </a:prstGeom>
          <a:noFill/>
          <a:ln w="9525">
            <a:solidFill>
              <a:schemeClr val="tx1"/>
            </a:solidFill>
            <a:round/>
            <a:headEnd/>
            <a:tailEnd type="triangle" w="med" len="med"/>
          </a:ln>
          <a:effectLst/>
        </p:spPr>
        <p:txBody>
          <a:bodyPr/>
          <a:lstStyle/>
          <a:p>
            <a:endParaRPr lang="en-US"/>
          </a:p>
        </p:txBody>
      </p:sp>
      <p:sp>
        <p:nvSpPr>
          <p:cNvPr id="4074504" name="Line 8"/>
          <p:cNvSpPr>
            <a:spLocks noChangeShapeType="1"/>
          </p:cNvSpPr>
          <p:nvPr/>
        </p:nvSpPr>
        <p:spPr bwMode="auto">
          <a:xfrm>
            <a:off x="4953000" y="3276600"/>
            <a:ext cx="381000" cy="0"/>
          </a:xfrm>
          <a:prstGeom prst="line">
            <a:avLst/>
          </a:prstGeom>
          <a:noFill/>
          <a:ln w="9525">
            <a:solidFill>
              <a:schemeClr val="tx1"/>
            </a:solidFill>
            <a:round/>
            <a:headEnd/>
            <a:tailEnd type="triangle" w="med" len="med"/>
          </a:ln>
          <a:effectLst/>
        </p:spPr>
        <p:txBody>
          <a:bodyPr/>
          <a:lstStyle/>
          <a:p>
            <a:endParaRPr lang="en-US"/>
          </a:p>
        </p:txBody>
      </p:sp>
      <p:sp>
        <p:nvSpPr>
          <p:cNvPr id="4074505" name="Line 9"/>
          <p:cNvSpPr>
            <a:spLocks noChangeShapeType="1"/>
          </p:cNvSpPr>
          <p:nvPr/>
        </p:nvSpPr>
        <p:spPr bwMode="auto">
          <a:xfrm flipH="1">
            <a:off x="8153400" y="3733800"/>
            <a:ext cx="0" cy="381000"/>
          </a:xfrm>
          <a:prstGeom prst="line">
            <a:avLst/>
          </a:prstGeom>
          <a:noFill/>
          <a:ln w="9525">
            <a:solidFill>
              <a:schemeClr val="tx1"/>
            </a:solidFill>
            <a:round/>
            <a:headEnd/>
            <a:tailEnd type="triangle" w="med" len="med"/>
          </a:ln>
          <a:effectLst/>
        </p:spPr>
        <p:txBody>
          <a:bodyPr/>
          <a:lstStyle/>
          <a:p>
            <a:endParaRPr lang="en-US"/>
          </a:p>
        </p:txBody>
      </p:sp>
      <p:sp>
        <p:nvSpPr>
          <p:cNvPr id="4074506" name="AutoShape 10"/>
          <p:cNvSpPr>
            <a:spLocks noChangeArrowheads="1"/>
          </p:cNvSpPr>
          <p:nvPr/>
        </p:nvSpPr>
        <p:spPr bwMode="auto">
          <a:xfrm>
            <a:off x="5410200" y="2819400"/>
            <a:ext cx="1600200" cy="9906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dirty="0">
                <a:solidFill>
                  <a:schemeClr val="tx1"/>
                </a:solidFill>
                <a:effectLst/>
                <a:latin typeface="+mn-lt"/>
              </a:rPr>
              <a:t>MD reviews </a:t>
            </a:r>
            <a:endParaRPr lang="en-CA" sz="1400" b="0" dirty="0">
              <a:solidFill>
                <a:schemeClr val="tx1">
                  <a:lumMod val="65000"/>
                </a:schemeClr>
              </a:solidFill>
              <a:effectLst/>
              <a:latin typeface="+mn-lt"/>
            </a:endParaRPr>
          </a:p>
          <a:p>
            <a:pPr algn="ctr">
              <a:lnSpc>
                <a:spcPct val="100000"/>
              </a:lnSpc>
            </a:pPr>
            <a:r>
              <a:rPr lang="en-CA" sz="1400" b="0" dirty="0">
                <a:solidFill>
                  <a:schemeClr val="tx1">
                    <a:lumMod val="65000"/>
                  </a:schemeClr>
                </a:solidFill>
                <a:effectLst/>
                <a:latin typeface="+mn-lt"/>
              </a:rPr>
              <a:t>lab, pulls up record </a:t>
            </a:r>
          </a:p>
          <a:p>
            <a:pPr algn="ctr">
              <a:lnSpc>
                <a:spcPct val="100000"/>
              </a:lnSpc>
            </a:pPr>
            <a:r>
              <a:rPr lang="en-CA" sz="1400" b="0" dirty="0">
                <a:solidFill>
                  <a:schemeClr val="tx1">
                    <a:lumMod val="65000"/>
                  </a:schemeClr>
                </a:solidFill>
                <a:effectLst/>
                <a:latin typeface="+mn-lt"/>
              </a:rPr>
              <a:t>and </a:t>
            </a:r>
          </a:p>
          <a:p>
            <a:pPr algn="ctr">
              <a:lnSpc>
                <a:spcPct val="100000"/>
              </a:lnSpc>
            </a:pPr>
            <a:r>
              <a:rPr lang="en-CA" sz="1400" b="0" dirty="0">
                <a:solidFill>
                  <a:schemeClr val="tx1">
                    <a:lumMod val="65000"/>
                  </a:schemeClr>
                </a:solidFill>
                <a:effectLst/>
                <a:latin typeface="+mn-lt"/>
              </a:rPr>
              <a:t>reconstructs context</a:t>
            </a:r>
          </a:p>
        </p:txBody>
      </p:sp>
      <p:sp>
        <p:nvSpPr>
          <p:cNvPr id="4074507" name="Line 11"/>
          <p:cNvSpPr>
            <a:spLocks noChangeShapeType="1"/>
          </p:cNvSpPr>
          <p:nvPr/>
        </p:nvSpPr>
        <p:spPr bwMode="auto">
          <a:xfrm>
            <a:off x="7010400" y="3276600"/>
            <a:ext cx="381000" cy="0"/>
          </a:xfrm>
          <a:prstGeom prst="line">
            <a:avLst/>
          </a:prstGeom>
          <a:noFill/>
          <a:ln w="9525">
            <a:solidFill>
              <a:schemeClr val="tx1"/>
            </a:solidFill>
            <a:round/>
            <a:headEnd/>
            <a:tailEnd type="triangle" w="med" len="med"/>
          </a:ln>
          <a:effectLst/>
        </p:spPr>
        <p:txBody>
          <a:bodyPr/>
          <a:lstStyle/>
          <a:p>
            <a:endParaRPr lang="en-US"/>
          </a:p>
        </p:txBody>
      </p:sp>
      <p:sp>
        <p:nvSpPr>
          <p:cNvPr id="4074508" name="Text Box 12"/>
          <p:cNvSpPr txBox="1">
            <a:spLocks noChangeArrowheads="1"/>
          </p:cNvSpPr>
          <p:nvPr/>
        </p:nvSpPr>
        <p:spPr bwMode="auto">
          <a:xfrm>
            <a:off x="304800" y="3962400"/>
            <a:ext cx="5257800" cy="2182813"/>
          </a:xfrm>
          <a:prstGeom prst="rect">
            <a:avLst/>
          </a:prstGeom>
          <a:noFill/>
          <a:ln w="9525" algn="ctr">
            <a:noFill/>
            <a:miter lim="800000"/>
            <a:headEnd/>
            <a:tailEnd/>
          </a:ln>
          <a:effectLst/>
        </p:spPr>
        <p:txBody>
          <a:bodyPr>
            <a:spAutoFit/>
          </a:bodyPr>
          <a:lstStyle/>
          <a:p>
            <a:pPr algn="l">
              <a:spcBef>
                <a:spcPct val="50000"/>
              </a:spcBef>
            </a:pPr>
            <a:r>
              <a:rPr lang="en-US" sz="1800" b="0" dirty="0">
                <a:solidFill>
                  <a:schemeClr val="tx1"/>
                </a:solidFill>
                <a:effectLst>
                  <a:outerShdw blurRad="38100" dist="38100" dir="2700000" algn="tl">
                    <a:srgbClr val="000000"/>
                  </a:outerShdw>
                </a:effectLst>
                <a:latin typeface="+mn-lt"/>
              </a:rPr>
              <a:t>For each step ask</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How much time does it take?</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Does it add value?</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Can it be eliminated?</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Can the process be done in a different order?</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Is it being done by the most appropriate person?</a:t>
            </a:r>
          </a:p>
        </p:txBody>
      </p:sp>
      <p:sp>
        <p:nvSpPr>
          <p:cNvPr id="4074509" name="AutoShape 13"/>
          <p:cNvSpPr>
            <a:spLocks noChangeArrowheads="1"/>
          </p:cNvSpPr>
          <p:nvPr/>
        </p:nvSpPr>
        <p:spPr bwMode="auto">
          <a:xfrm>
            <a:off x="3810000" y="2895600"/>
            <a:ext cx="1143000" cy="6858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dirty="0">
                <a:solidFill>
                  <a:schemeClr val="tx1"/>
                </a:solidFill>
                <a:effectLst/>
                <a:latin typeface="+mn-lt"/>
              </a:rPr>
              <a:t>R</a:t>
            </a:r>
            <a:r>
              <a:rPr lang="en-CA" sz="1400" b="0" dirty="0" smtClean="0">
                <a:solidFill>
                  <a:schemeClr val="tx1"/>
                </a:solidFill>
                <a:effectLst/>
                <a:latin typeface="+mn-lt"/>
              </a:rPr>
              <a:t>esults</a:t>
            </a:r>
            <a:endParaRPr lang="en-CA" sz="1400" b="0" dirty="0">
              <a:solidFill>
                <a:schemeClr val="tx1"/>
              </a:solidFill>
              <a:effectLst/>
              <a:latin typeface="+mn-lt"/>
            </a:endParaRPr>
          </a:p>
          <a:p>
            <a:pPr algn="ctr">
              <a:lnSpc>
                <a:spcPct val="100000"/>
              </a:lnSpc>
            </a:pPr>
            <a:r>
              <a:rPr lang="en-CA" sz="1400" b="0" dirty="0">
                <a:solidFill>
                  <a:schemeClr val="tx1">
                    <a:lumMod val="65000"/>
                  </a:schemeClr>
                </a:solidFill>
                <a:effectLst/>
                <a:latin typeface="+mn-lt"/>
              </a:rPr>
              <a:t> </a:t>
            </a:r>
            <a:r>
              <a:rPr lang="en-CA" sz="1400" b="0" dirty="0" smtClean="0">
                <a:solidFill>
                  <a:schemeClr val="tx1">
                    <a:lumMod val="65000"/>
                  </a:schemeClr>
                </a:solidFill>
                <a:effectLst/>
                <a:latin typeface="+mn-lt"/>
              </a:rPr>
              <a:t>Work </a:t>
            </a:r>
            <a:endParaRPr lang="en-CA" sz="1400" b="0" dirty="0">
              <a:solidFill>
                <a:schemeClr val="tx1">
                  <a:lumMod val="65000"/>
                </a:schemeClr>
              </a:solidFill>
              <a:effectLst/>
              <a:latin typeface="+mn-lt"/>
            </a:endParaRPr>
          </a:p>
          <a:p>
            <a:pPr algn="ctr">
              <a:lnSpc>
                <a:spcPct val="100000"/>
              </a:lnSpc>
            </a:pPr>
            <a:r>
              <a:rPr lang="en-CA" sz="1400" b="0" dirty="0">
                <a:solidFill>
                  <a:schemeClr val="tx1">
                    <a:lumMod val="65000"/>
                  </a:schemeClr>
                </a:solidFill>
                <a:effectLst/>
                <a:latin typeface="+mn-lt"/>
              </a:rPr>
              <a:t>List</a:t>
            </a:r>
          </a:p>
        </p:txBody>
      </p:sp>
      <p:sp>
        <p:nvSpPr>
          <p:cNvPr id="4074510" name="AutoShape 14"/>
          <p:cNvSpPr>
            <a:spLocks noChangeArrowheads="1"/>
          </p:cNvSpPr>
          <p:nvPr/>
        </p:nvSpPr>
        <p:spPr bwMode="auto">
          <a:xfrm>
            <a:off x="7391400" y="2743200"/>
            <a:ext cx="1600200" cy="9906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dirty="0">
                <a:solidFill>
                  <a:schemeClr val="tx1"/>
                </a:solidFill>
                <a:effectLst/>
                <a:latin typeface="+mn-lt"/>
              </a:rPr>
              <a:t>MD contacts </a:t>
            </a:r>
          </a:p>
          <a:p>
            <a:pPr algn="ctr">
              <a:lnSpc>
                <a:spcPct val="100000"/>
              </a:lnSpc>
            </a:pPr>
            <a:r>
              <a:rPr lang="en-CA" sz="1400" b="0" dirty="0">
                <a:solidFill>
                  <a:schemeClr val="tx1"/>
                </a:solidFill>
                <a:effectLst/>
                <a:latin typeface="+mn-lt"/>
              </a:rPr>
              <a:t>patient </a:t>
            </a:r>
            <a:r>
              <a:rPr lang="en-CA" sz="1400" b="0" dirty="0">
                <a:solidFill>
                  <a:schemeClr val="tx1">
                    <a:lumMod val="65000"/>
                  </a:schemeClr>
                </a:solidFill>
                <a:effectLst/>
                <a:latin typeface="+mn-lt"/>
              </a:rPr>
              <a:t>with </a:t>
            </a:r>
          </a:p>
          <a:p>
            <a:pPr algn="ctr">
              <a:lnSpc>
                <a:spcPct val="100000"/>
              </a:lnSpc>
            </a:pPr>
            <a:r>
              <a:rPr lang="en-CA" sz="1400" b="0" dirty="0">
                <a:solidFill>
                  <a:schemeClr val="tx1">
                    <a:lumMod val="65000"/>
                  </a:schemeClr>
                </a:solidFill>
                <a:effectLst/>
                <a:latin typeface="+mn-lt"/>
              </a:rPr>
              <a:t>management </a:t>
            </a:r>
          </a:p>
          <a:p>
            <a:pPr algn="ctr">
              <a:lnSpc>
                <a:spcPct val="100000"/>
              </a:lnSpc>
            </a:pPr>
            <a:r>
              <a:rPr lang="en-CA" sz="1400" b="0" dirty="0">
                <a:solidFill>
                  <a:schemeClr val="tx1">
                    <a:lumMod val="65000"/>
                  </a:schemeClr>
                </a:solidFill>
                <a:effectLst/>
                <a:latin typeface="+mn-lt"/>
              </a:rPr>
              <a:t>advice (metformin)</a:t>
            </a:r>
          </a:p>
        </p:txBody>
      </p:sp>
      <p:sp>
        <p:nvSpPr>
          <p:cNvPr id="4074511" name="AutoShape 15"/>
          <p:cNvSpPr>
            <a:spLocks noChangeArrowheads="1"/>
          </p:cNvSpPr>
          <p:nvPr/>
        </p:nvSpPr>
        <p:spPr bwMode="auto">
          <a:xfrm>
            <a:off x="7620000" y="5257800"/>
            <a:ext cx="1143000" cy="6858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Non-</a:t>
            </a:r>
          </a:p>
          <a:p>
            <a:pPr algn="ctr">
              <a:lnSpc>
                <a:spcPct val="100000"/>
              </a:lnSpc>
            </a:pPr>
            <a:r>
              <a:rPr lang="en-CA" sz="1400" b="0">
                <a:solidFill>
                  <a:schemeClr val="tx1"/>
                </a:solidFill>
                <a:effectLst/>
                <a:latin typeface="+mn-lt"/>
              </a:rPr>
              <a:t>adherence</a:t>
            </a:r>
          </a:p>
        </p:txBody>
      </p:sp>
      <p:sp>
        <p:nvSpPr>
          <p:cNvPr id="4074512" name="AutoShape 16"/>
          <p:cNvSpPr>
            <a:spLocks noChangeArrowheads="1"/>
          </p:cNvSpPr>
          <p:nvPr/>
        </p:nvSpPr>
        <p:spPr bwMode="auto">
          <a:xfrm>
            <a:off x="7620000" y="4191000"/>
            <a:ext cx="1143000" cy="6858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Pt left with </a:t>
            </a:r>
          </a:p>
          <a:p>
            <a:pPr algn="ctr">
              <a:lnSpc>
                <a:spcPct val="100000"/>
              </a:lnSpc>
            </a:pPr>
            <a:r>
              <a:rPr lang="en-CA" sz="1400" b="0">
                <a:solidFill>
                  <a:schemeClr val="tx1"/>
                </a:solidFill>
                <a:effectLst/>
                <a:latin typeface="+mn-lt"/>
              </a:rPr>
              <a:t>questions</a:t>
            </a:r>
          </a:p>
        </p:txBody>
      </p:sp>
      <p:sp>
        <p:nvSpPr>
          <p:cNvPr id="4074513" name="AutoShape 17"/>
          <p:cNvSpPr>
            <a:spLocks noChangeArrowheads="1"/>
          </p:cNvSpPr>
          <p:nvPr/>
        </p:nvSpPr>
        <p:spPr bwMode="auto">
          <a:xfrm>
            <a:off x="5638800" y="4191000"/>
            <a:ext cx="1143000" cy="6858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Calls MD</a:t>
            </a:r>
          </a:p>
        </p:txBody>
      </p:sp>
      <p:sp>
        <p:nvSpPr>
          <p:cNvPr id="4074514" name="Line 18"/>
          <p:cNvSpPr>
            <a:spLocks noChangeShapeType="1"/>
          </p:cNvSpPr>
          <p:nvPr/>
        </p:nvSpPr>
        <p:spPr bwMode="auto">
          <a:xfrm flipH="1">
            <a:off x="8153400" y="4876800"/>
            <a:ext cx="0" cy="381000"/>
          </a:xfrm>
          <a:prstGeom prst="line">
            <a:avLst/>
          </a:prstGeom>
          <a:noFill/>
          <a:ln w="9525">
            <a:solidFill>
              <a:schemeClr val="tx1"/>
            </a:solidFill>
            <a:round/>
            <a:headEnd/>
            <a:tailEnd type="triangle" w="med" len="med"/>
          </a:ln>
          <a:effectLst/>
        </p:spPr>
        <p:txBody>
          <a:bodyPr/>
          <a:lstStyle/>
          <a:p>
            <a:endParaRPr lang="en-US"/>
          </a:p>
        </p:txBody>
      </p:sp>
      <p:sp>
        <p:nvSpPr>
          <p:cNvPr id="4074515" name="Line 19"/>
          <p:cNvSpPr>
            <a:spLocks noChangeShapeType="1"/>
          </p:cNvSpPr>
          <p:nvPr/>
        </p:nvSpPr>
        <p:spPr bwMode="auto">
          <a:xfrm flipH="1">
            <a:off x="6781800" y="4572000"/>
            <a:ext cx="838200" cy="0"/>
          </a:xfrm>
          <a:prstGeom prst="line">
            <a:avLst/>
          </a:prstGeom>
          <a:noFill/>
          <a:ln w="9525">
            <a:solidFill>
              <a:schemeClr val="tx1"/>
            </a:solidFill>
            <a:round/>
            <a:headEnd/>
            <a:tailEnd type="triangle" w="med" len="med"/>
          </a:ln>
          <a:effectLst/>
        </p:spPr>
        <p:txBody>
          <a:bodyPr/>
          <a:lstStyle/>
          <a:p>
            <a:endParaRPr lang="en-US"/>
          </a:p>
        </p:txBody>
      </p:sp>
      <p:sp>
        <p:nvSpPr>
          <p:cNvPr id="4074516" name="Line 20"/>
          <p:cNvSpPr>
            <a:spLocks noChangeShapeType="1"/>
          </p:cNvSpPr>
          <p:nvPr/>
        </p:nvSpPr>
        <p:spPr bwMode="auto">
          <a:xfrm flipH="1" flipV="1">
            <a:off x="6248400" y="3810000"/>
            <a:ext cx="0" cy="381000"/>
          </a:xfrm>
          <a:prstGeom prst="line">
            <a:avLst/>
          </a:prstGeom>
          <a:noFill/>
          <a:ln w="9525">
            <a:solidFill>
              <a:schemeClr val="tx1"/>
            </a:solidFill>
            <a:round/>
            <a:headEnd/>
            <a:tailEnd type="triangle" w="med" len="med"/>
          </a:ln>
          <a:effectLst/>
        </p:spPr>
        <p:txBody>
          <a:bodyPr/>
          <a:lstStyle/>
          <a:p>
            <a:endParaRPr lang="en-US"/>
          </a:p>
        </p:txBody>
      </p:sp>
      <p:cxnSp>
        <p:nvCxnSpPr>
          <p:cNvPr id="4074517" name="AutoShape 21"/>
          <p:cNvCxnSpPr>
            <a:cxnSpLocks noChangeShapeType="1"/>
            <a:stCxn id="4074508" idx="3"/>
          </p:cNvCxnSpPr>
          <p:nvPr/>
        </p:nvCxnSpPr>
        <p:spPr bwMode="auto">
          <a:xfrm flipH="1">
            <a:off x="1981200" y="5054600"/>
            <a:ext cx="3581400" cy="2193925"/>
          </a:xfrm>
          <a:prstGeom prst="straightConnector1">
            <a:avLst/>
          </a:prstGeom>
          <a:noFill/>
          <a:ln w="9525">
            <a:noFill/>
            <a:round/>
            <a:headEnd/>
            <a:tailEnd type="triangle" w="med" len="med"/>
          </a:ln>
          <a:effectLst/>
        </p:spPr>
      </p:cxnSp>
      <p:sp>
        <p:nvSpPr>
          <p:cNvPr id="4074518" name="Oval 22"/>
          <p:cNvSpPr>
            <a:spLocks noChangeArrowheads="1"/>
          </p:cNvSpPr>
          <p:nvPr/>
        </p:nvSpPr>
        <p:spPr bwMode="auto">
          <a:xfrm>
            <a:off x="1219200" y="3505200"/>
            <a:ext cx="1219200" cy="762000"/>
          </a:xfrm>
          <a:prstGeom prst="ellipse">
            <a:avLst/>
          </a:prstGeom>
          <a:solidFill>
            <a:schemeClr val="accent2"/>
          </a:solidFill>
          <a:ln w="9525" algn="ctr">
            <a:solidFill>
              <a:srgbClr val="FFFF00"/>
            </a:solidFill>
            <a:round/>
            <a:headEnd/>
            <a:tailEnd/>
          </a:ln>
          <a:effectLst/>
        </p:spPr>
        <p:txBody>
          <a:bodyPr wrap="none" anchor="ctr"/>
          <a:lstStyle/>
          <a:p>
            <a:pPr algn="ctr"/>
            <a:r>
              <a:rPr lang="en-US" sz="1600" b="0">
                <a:effectLst>
                  <a:outerShdw blurRad="38100" dist="38100" dir="2700000" algn="tl">
                    <a:srgbClr val="000000"/>
                  </a:outerShdw>
                </a:effectLst>
                <a:latin typeface="+mn-lt"/>
              </a:rPr>
              <a:t>Outdated</a:t>
            </a:r>
          </a:p>
          <a:p>
            <a:pPr algn="ctr"/>
            <a:r>
              <a:rPr lang="en-US" sz="1600" b="0">
                <a:effectLst>
                  <a:outerShdw blurRad="38100" dist="38100" dir="2700000" algn="tl">
                    <a:srgbClr val="000000"/>
                  </a:outerShdw>
                </a:effectLst>
                <a:latin typeface="+mn-lt"/>
              </a:rPr>
              <a:t>lab</a:t>
            </a:r>
          </a:p>
        </p:txBody>
      </p:sp>
      <p:sp>
        <p:nvSpPr>
          <p:cNvPr id="4074519" name="Oval 23"/>
          <p:cNvSpPr>
            <a:spLocks noChangeArrowheads="1"/>
          </p:cNvSpPr>
          <p:nvPr/>
        </p:nvSpPr>
        <p:spPr bwMode="auto">
          <a:xfrm>
            <a:off x="3886200" y="3505200"/>
            <a:ext cx="1219200" cy="762000"/>
          </a:xfrm>
          <a:prstGeom prst="ellipse">
            <a:avLst/>
          </a:prstGeom>
          <a:solidFill>
            <a:schemeClr val="accent2"/>
          </a:solidFill>
          <a:ln w="9525" algn="ctr">
            <a:solidFill>
              <a:srgbClr val="FFFF00"/>
            </a:solidFill>
            <a:round/>
            <a:headEnd/>
            <a:tailEnd/>
          </a:ln>
          <a:effectLst/>
        </p:spPr>
        <p:txBody>
          <a:bodyPr wrap="none" anchor="ctr"/>
          <a:lstStyle/>
          <a:p>
            <a:pPr algn="ctr"/>
            <a:r>
              <a:rPr lang="en-US" sz="1600" b="0">
                <a:effectLst>
                  <a:outerShdw blurRad="38100" dist="38100" dir="2700000" algn="tl">
                    <a:srgbClr val="000000"/>
                  </a:outerShdw>
                </a:effectLst>
                <a:latin typeface="+mn-lt"/>
              </a:rPr>
              <a:t>Fragmented</a:t>
            </a:r>
          </a:p>
          <a:p>
            <a:pPr algn="ctr"/>
            <a:r>
              <a:rPr lang="en-US" sz="1600" b="0">
                <a:effectLst>
                  <a:outerShdw blurRad="38100" dist="38100" dir="2700000" algn="tl">
                    <a:srgbClr val="000000"/>
                  </a:outerShdw>
                </a:effectLst>
                <a:latin typeface="+mn-lt"/>
              </a:rPr>
              <a:t>bits of data</a:t>
            </a:r>
          </a:p>
        </p:txBody>
      </p:sp>
      <p:sp>
        <p:nvSpPr>
          <p:cNvPr id="4074520" name="Oval 24"/>
          <p:cNvSpPr>
            <a:spLocks noChangeArrowheads="1"/>
          </p:cNvSpPr>
          <p:nvPr/>
        </p:nvSpPr>
        <p:spPr bwMode="auto">
          <a:xfrm>
            <a:off x="5562600" y="3505200"/>
            <a:ext cx="1219200" cy="762000"/>
          </a:xfrm>
          <a:prstGeom prst="ellipse">
            <a:avLst/>
          </a:prstGeom>
          <a:solidFill>
            <a:schemeClr val="accent2"/>
          </a:solidFill>
          <a:ln w="9525" algn="ctr">
            <a:solidFill>
              <a:srgbClr val="FFFF00"/>
            </a:solidFill>
            <a:round/>
            <a:headEnd/>
            <a:tailEnd/>
          </a:ln>
          <a:effectLst/>
        </p:spPr>
        <p:txBody>
          <a:bodyPr wrap="none" anchor="ctr"/>
          <a:lstStyle/>
          <a:p>
            <a:pPr algn="ctr"/>
            <a:r>
              <a:rPr lang="en-US" sz="1600" b="0">
                <a:effectLst>
                  <a:outerShdw blurRad="38100" dist="38100" dir="2700000" algn="tl">
                    <a:srgbClr val="000000"/>
                  </a:outerShdw>
                </a:effectLst>
                <a:latin typeface="+mn-lt"/>
              </a:rPr>
              <a:t>Re-work</a:t>
            </a:r>
          </a:p>
        </p:txBody>
      </p:sp>
      <p:sp>
        <p:nvSpPr>
          <p:cNvPr id="4074521" name="Oval 25"/>
          <p:cNvSpPr>
            <a:spLocks noChangeArrowheads="1"/>
          </p:cNvSpPr>
          <p:nvPr/>
        </p:nvSpPr>
        <p:spPr bwMode="auto">
          <a:xfrm>
            <a:off x="7391400" y="4419600"/>
            <a:ext cx="1524000" cy="762000"/>
          </a:xfrm>
          <a:prstGeom prst="ellipse">
            <a:avLst/>
          </a:prstGeom>
          <a:solidFill>
            <a:schemeClr val="accent2"/>
          </a:solidFill>
          <a:ln w="9525" algn="ctr">
            <a:solidFill>
              <a:srgbClr val="FFFF00"/>
            </a:solidFill>
            <a:round/>
            <a:headEnd/>
            <a:tailEnd/>
          </a:ln>
          <a:effectLst/>
        </p:spPr>
        <p:txBody>
          <a:bodyPr wrap="none" anchor="ctr"/>
          <a:lstStyle/>
          <a:p>
            <a:pPr algn="ctr"/>
            <a:r>
              <a:rPr lang="en-US" sz="1600" b="0">
                <a:effectLst>
                  <a:outerShdw blurRad="38100" dist="38100" dir="2700000" algn="tl">
                    <a:srgbClr val="000000"/>
                  </a:outerShdw>
                </a:effectLst>
                <a:latin typeface="+mn-lt"/>
              </a:rPr>
              <a:t>Diminished</a:t>
            </a:r>
          </a:p>
          <a:p>
            <a:pPr algn="ctr"/>
            <a:r>
              <a:rPr lang="en-US" sz="1600" b="0">
                <a:effectLst>
                  <a:outerShdw blurRad="38100" dist="38100" dir="2700000" algn="tl">
                    <a:srgbClr val="000000"/>
                  </a:outerShdw>
                </a:effectLst>
                <a:latin typeface="+mn-lt"/>
              </a:rPr>
              <a:t>communication</a:t>
            </a:r>
          </a:p>
        </p:txBody>
      </p:sp>
      <p:sp>
        <p:nvSpPr>
          <p:cNvPr id="4074522" name="Oval 26"/>
          <p:cNvSpPr>
            <a:spLocks noChangeArrowheads="1"/>
          </p:cNvSpPr>
          <p:nvPr/>
        </p:nvSpPr>
        <p:spPr bwMode="auto">
          <a:xfrm>
            <a:off x="7467600" y="3505200"/>
            <a:ext cx="1219200" cy="762000"/>
          </a:xfrm>
          <a:prstGeom prst="ellipse">
            <a:avLst/>
          </a:prstGeom>
          <a:solidFill>
            <a:schemeClr val="accent2"/>
          </a:solidFill>
          <a:ln w="9525" algn="ctr">
            <a:solidFill>
              <a:srgbClr val="FFFF00"/>
            </a:solidFill>
            <a:round/>
            <a:headEnd/>
            <a:tailEnd/>
          </a:ln>
          <a:effectLst/>
        </p:spPr>
        <p:txBody>
          <a:bodyPr wrap="none" anchor="ctr"/>
          <a:lstStyle/>
          <a:p>
            <a:pPr algn="ctr"/>
            <a:r>
              <a:rPr lang="en-US" sz="1600" b="0">
                <a:effectLst>
                  <a:outerShdw blurRad="38100" dist="38100" dir="2700000" algn="tl">
                    <a:srgbClr val="000000"/>
                  </a:outerShdw>
                </a:effectLst>
                <a:latin typeface="+mn-lt"/>
              </a:rPr>
              <a:t>Extra work</a:t>
            </a:r>
          </a:p>
        </p:txBody>
      </p:sp>
      <p:sp>
        <p:nvSpPr>
          <p:cNvPr id="4074523" name="Oval 27"/>
          <p:cNvSpPr>
            <a:spLocks noChangeArrowheads="1"/>
          </p:cNvSpPr>
          <p:nvPr/>
        </p:nvSpPr>
        <p:spPr bwMode="auto">
          <a:xfrm>
            <a:off x="5638800" y="4648200"/>
            <a:ext cx="1219200" cy="762000"/>
          </a:xfrm>
          <a:prstGeom prst="ellipse">
            <a:avLst/>
          </a:prstGeom>
          <a:solidFill>
            <a:schemeClr val="accent2"/>
          </a:solidFill>
          <a:ln w="9525" algn="ctr">
            <a:solidFill>
              <a:srgbClr val="FFFF00"/>
            </a:solidFill>
            <a:round/>
            <a:headEnd/>
            <a:tailEnd/>
          </a:ln>
          <a:effectLst/>
        </p:spPr>
        <p:txBody>
          <a:bodyPr wrap="none" anchor="ctr"/>
          <a:lstStyle/>
          <a:p>
            <a:pPr algn="ctr"/>
            <a:r>
              <a:rPr lang="en-US" sz="1600" b="0">
                <a:effectLst>
                  <a:outerShdw blurRad="38100" dist="38100" dir="2700000" algn="tl">
                    <a:srgbClr val="000000"/>
                  </a:outerShdw>
                </a:effectLst>
                <a:latin typeface="+mn-lt"/>
              </a:rPr>
              <a:t>Extra work</a:t>
            </a:r>
          </a:p>
        </p:txBody>
      </p:sp>
      <p:sp>
        <p:nvSpPr>
          <p:cNvPr id="4074524" name="Oval 28"/>
          <p:cNvSpPr>
            <a:spLocks noChangeArrowheads="1"/>
          </p:cNvSpPr>
          <p:nvPr/>
        </p:nvSpPr>
        <p:spPr bwMode="auto">
          <a:xfrm>
            <a:off x="7391400" y="5334000"/>
            <a:ext cx="1600200" cy="838200"/>
          </a:xfrm>
          <a:prstGeom prst="ellipse">
            <a:avLst/>
          </a:prstGeom>
          <a:solidFill>
            <a:schemeClr val="accent2"/>
          </a:solidFill>
          <a:ln w="9525" algn="ctr">
            <a:solidFill>
              <a:srgbClr val="FFFF00"/>
            </a:solidFill>
            <a:round/>
            <a:headEnd/>
            <a:tailEnd/>
          </a:ln>
          <a:effectLst/>
        </p:spPr>
        <p:txBody>
          <a:bodyPr wrap="none" anchor="ctr"/>
          <a:lstStyle/>
          <a:p>
            <a:pPr algn="ctr"/>
            <a:r>
              <a:rPr lang="en-US" sz="1600" b="0">
                <a:effectLst>
                  <a:outerShdw blurRad="38100" dist="38100" dir="2700000" algn="tl">
                    <a:srgbClr val="000000"/>
                  </a:outerShdw>
                </a:effectLst>
                <a:latin typeface="+mn-lt"/>
              </a:rPr>
              <a:t>Patient </a:t>
            </a:r>
          </a:p>
          <a:p>
            <a:pPr algn="ctr"/>
            <a:r>
              <a:rPr lang="en-US" sz="1600" b="0">
                <a:effectLst>
                  <a:outerShdw blurRad="38100" dist="38100" dir="2700000" algn="tl">
                    <a:srgbClr val="000000"/>
                  </a:outerShdw>
                </a:effectLst>
                <a:latin typeface="+mn-lt"/>
              </a:rPr>
              <a:t>inconvenienced</a:t>
            </a:r>
          </a:p>
        </p:txBody>
      </p:sp>
    </p:spTree>
    <p:extLst>
      <p:ext uri="{BB962C8B-B14F-4D97-AF65-F5344CB8AC3E}">
        <p14:creationId xmlns:p14="http://schemas.microsoft.com/office/powerpoint/2010/main" val="247164861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074518"/>
                                        </p:tgtEl>
                                        <p:attrNameLst>
                                          <p:attrName>style.visibility</p:attrName>
                                        </p:attrNameLst>
                                      </p:cBhvr>
                                      <p:to>
                                        <p:strVal val="visible"/>
                                      </p:to>
                                    </p:set>
                                    <p:anim calcmode="lin" valueType="num">
                                      <p:cBhvr>
                                        <p:cTn id="7" dur="1000" fill="hold"/>
                                        <p:tgtEl>
                                          <p:spTgt spid="4074518"/>
                                        </p:tgtEl>
                                        <p:attrNameLst>
                                          <p:attrName>ppt_w</p:attrName>
                                        </p:attrNameLst>
                                      </p:cBhvr>
                                      <p:tavLst>
                                        <p:tav tm="0">
                                          <p:val>
                                            <p:strVal val="#ppt_w*0.70"/>
                                          </p:val>
                                        </p:tav>
                                        <p:tav tm="100000">
                                          <p:val>
                                            <p:strVal val="#ppt_w"/>
                                          </p:val>
                                        </p:tav>
                                      </p:tavLst>
                                    </p:anim>
                                    <p:anim calcmode="lin" valueType="num">
                                      <p:cBhvr>
                                        <p:cTn id="8" dur="1000" fill="hold"/>
                                        <p:tgtEl>
                                          <p:spTgt spid="4074518"/>
                                        </p:tgtEl>
                                        <p:attrNameLst>
                                          <p:attrName>ppt_h</p:attrName>
                                        </p:attrNameLst>
                                      </p:cBhvr>
                                      <p:tavLst>
                                        <p:tav tm="0">
                                          <p:val>
                                            <p:strVal val="#ppt_h"/>
                                          </p:val>
                                        </p:tav>
                                        <p:tav tm="100000">
                                          <p:val>
                                            <p:strVal val="#ppt_h"/>
                                          </p:val>
                                        </p:tav>
                                      </p:tavLst>
                                    </p:anim>
                                    <p:animEffect transition="in" filter="fade">
                                      <p:cBhvr>
                                        <p:cTn id="9" dur="1000"/>
                                        <p:tgtEl>
                                          <p:spTgt spid="40745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074519"/>
                                        </p:tgtEl>
                                        <p:attrNameLst>
                                          <p:attrName>style.visibility</p:attrName>
                                        </p:attrNameLst>
                                      </p:cBhvr>
                                      <p:to>
                                        <p:strVal val="visible"/>
                                      </p:to>
                                    </p:set>
                                    <p:anim calcmode="lin" valueType="num">
                                      <p:cBhvr>
                                        <p:cTn id="14" dur="1000" fill="hold"/>
                                        <p:tgtEl>
                                          <p:spTgt spid="4074519"/>
                                        </p:tgtEl>
                                        <p:attrNameLst>
                                          <p:attrName>ppt_w</p:attrName>
                                        </p:attrNameLst>
                                      </p:cBhvr>
                                      <p:tavLst>
                                        <p:tav tm="0">
                                          <p:val>
                                            <p:strVal val="#ppt_w*0.70"/>
                                          </p:val>
                                        </p:tav>
                                        <p:tav tm="100000">
                                          <p:val>
                                            <p:strVal val="#ppt_w"/>
                                          </p:val>
                                        </p:tav>
                                      </p:tavLst>
                                    </p:anim>
                                    <p:anim calcmode="lin" valueType="num">
                                      <p:cBhvr>
                                        <p:cTn id="15" dur="1000" fill="hold"/>
                                        <p:tgtEl>
                                          <p:spTgt spid="4074519"/>
                                        </p:tgtEl>
                                        <p:attrNameLst>
                                          <p:attrName>ppt_h</p:attrName>
                                        </p:attrNameLst>
                                      </p:cBhvr>
                                      <p:tavLst>
                                        <p:tav tm="0">
                                          <p:val>
                                            <p:strVal val="#ppt_h"/>
                                          </p:val>
                                        </p:tav>
                                        <p:tav tm="100000">
                                          <p:val>
                                            <p:strVal val="#ppt_h"/>
                                          </p:val>
                                        </p:tav>
                                      </p:tavLst>
                                    </p:anim>
                                    <p:animEffect transition="in" filter="fade">
                                      <p:cBhvr>
                                        <p:cTn id="16" dur="1000"/>
                                        <p:tgtEl>
                                          <p:spTgt spid="407451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074520"/>
                                        </p:tgtEl>
                                        <p:attrNameLst>
                                          <p:attrName>style.visibility</p:attrName>
                                        </p:attrNameLst>
                                      </p:cBhvr>
                                      <p:to>
                                        <p:strVal val="visible"/>
                                      </p:to>
                                    </p:set>
                                    <p:anim calcmode="lin" valueType="num">
                                      <p:cBhvr>
                                        <p:cTn id="21" dur="1000" fill="hold"/>
                                        <p:tgtEl>
                                          <p:spTgt spid="4074520"/>
                                        </p:tgtEl>
                                        <p:attrNameLst>
                                          <p:attrName>ppt_w</p:attrName>
                                        </p:attrNameLst>
                                      </p:cBhvr>
                                      <p:tavLst>
                                        <p:tav tm="0">
                                          <p:val>
                                            <p:strVal val="#ppt_w*0.70"/>
                                          </p:val>
                                        </p:tav>
                                        <p:tav tm="100000">
                                          <p:val>
                                            <p:strVal val="#ppt_w"/>
                                          </p:val>
                                        </p:tav>
                                      </p:tavLst>
                                    </p:anim>
                                    <p:anim calcmode="lin" valueType="num">
                                      <p:cBhvr>
                                        <p:cTn id="22" dur="1000" fill="hold"/>
                                        <p:tgtEl>
                                          <p:spTgt spid="4074520"/>
                                        </p:tgtEl>
                                        <p:attrNameLst>
                                          <p:attrName>ppt_h</p:attrName>
                                        </p:attrNameLst>
                                      </p:cBhvr>
                                      <p:tavLst>
                                        <p:tav tm="0">
                                          <p:val>
                                            <p:strVal val="#ppt_h"/>
                                          </p:val>
                                        </p:tav>
                                        <p:tav tm="100000">
                                          <p:val>
                                            <p:strVal val="#ppt_h"/>
                                          </p:val>
                                        </p:tav>
                                      </p:tavLst>
                                    </p:anim>
                                    <p:animEffect transition="in" filter="fade">
                                      <p:cBhvr>
                                        <p:cTn id="23" dur="1000"/>
                                        <p:tgtEl>
                                          <p:spTgt spid="407452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74522"/>
                                        </p:tgtEl>
                                        <p:attrNameLst>
                                          <p:attrName>style.visibility</p:attrName>
                                        </p:attrNameLst>
                                      </p:cBhvr>
                                      <p:to>
                                        <p:strVal val="visible"/>
                                      </p:to>
                                    </p:set>
                                    <p:anim calcmode="lin" valueType="num">
                                      <p:cBhvr>
                                        <p:cTn id="28" dur="1000" fill="hold"/>
                                        <p:tgtEl>
                                          <p:spTgt spid="4074522"/>
                                        </p:tgtEl>
                                        <p:attrNameLst>
                                          <p:attrName>ppt_w</p:attrName>
                                        </p:attrNameLst>
                                      </p:cBhvr>
                                      <p:tavLst>
                                        <p:tav tm="0">
                                          <p:val>
                                            <p:strVal val="#ppt_w*0.70"/>
                                          </p:val>
                                        </p:tav>
                                        <p:tav tm="100000">
                                          <p:val>
                                            <p:strVal val="#ppt_w"/>
                                          </p:val>
                                        </p:tav>
                                      </p:tavLst>
                                    </p:anim>
                                    <p:anim calcmode="lin" valueType="num">
                                      <p:cBhvr>
                                        <p:cTn id="29" dur="1000" fill="hold"/>
                                        <p:tgtEl>
                                          <p:spTgt spid="4074522"/>
                                        </p:tgtEl>
                                        <p:attrNameLst>
                                          <p:attrName>ppt_h</p:attrName>
                                        </p:attrNameLst>
                                      </p:cBhvr>
                                      <p:tavLst>
                                        <p:tav tm="0">
                                          <p:val>
                                            <p:strVal val="#ppt_h"/>
                                          </p:val>
                                        </p:tav>
                                        <p:tav tm="100000">
                                          <p:val>
                                            <p:strVal val="#ppt_h"/>
                                          </p:val>
                                        </p:tav>
                                      </p:tavLst>
                                    </p:anim>
                                    <p:animEffect transition="in" filter="fade">
                                      <p:cBhvr>
                                        <p:cTn id="30" dur="1000"/>
                                        <p:tgtEl>
                                          <p:spTgt spid="4074522"/>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074521"/>
                                        </p:tgtEl>
                                        <p:attrNameLst>
                                          <p:attrName>style.visibility</p:attrName>
                                        </p:attrNameLst>
                                      </p:cBhvr>
                                      <p:to>
                                        <p:strVal val="visible"/>
                                      </p:to>
                                    </p:set>
                                    <p:anim calcmode="lin" valueType="num">
                                      <p:cBhvr>
                                        <p:cTn id="35" dur="1000" fill="hold"/>
                                        <p:tgtEl>
                                          <p:spTgt spid="4074521"/>
                                        </p:tgtEl>
                                        <p:attrNameLst>
                                          <p:attrName>ppt_w</p:attrName>
                                        </p:attrNameLst>
                                      </p:cBhvr>
                                      <p:tavLst>
                                        <p:tav tm="0">
                                          <p:val>
                                            <p:strVal val="#ppt_w*0.70"/>
                                          </p:val>
                                        </p:tav>
                                        <p:tav tm="100000">
                                          <p:val>
                                            <p:strVal val="#ppt_w"/>
                                          </p:val>
                                        </p:tav>
                                      </p:tavLst>
                                    </p:anim>
                                    <p:anim calcmode="lin" valueType="num">
                                      <p:cBhvr>
                                        <p:cTn id="36" dur="1000" fill="hold"/>
                                        <p:tgtEl>
                                          <p:spTgt spid="4074521"/>
                                        </p:tgtEl>
                                        <p:attrNameLst>
                                          <p:attrName>ppt_h</p:attrName>
                                        </p:attrNameLst>
                                      </p:cBhvr>
                                      <p:tavLst>
                                        <p:tav tm="0">
                                          <p:val>
                                            <p:strVal val="#ppt_h"/>
                                          </p:val>
                                        </p:tav>
                                        <p:tav tm="100000">
                                          <p:val>
                                            <p:strVal val="#ppt_h"/>
                                          </p:val>
                                        </p:tav>
                                      </p:tavLst>
                                    </p:anim>
                                    <p:animEffect transition="in" filter="fade">
                                      <p:cBhvr>
                                        <p:cTn id="37" dur="1000"/>
                                        <p:tgtEl>
                                          <p:spTgt spid="40745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074524"/>
                                        </p:tgtEl>
                                        <p:attrNameLst>
                                          <p:attrName>style.visibility</p:attrName>
                                        </p:attrNameLst>
                                      </p:cBhvr>
                                      <p:to>
                                        <p:strVal val="visible"/>
                                      </p:to>
                                    </p:set>
                                    <p:anim calcmode="lin" valueType="num">
                                      <p:cBhvr>
                                        <p:cTn id="42" dur="1000" fill="hold"/>
                                        <p:tgtEl>
                                          <p:spTgt spid="4074524"/>
                                        </p:tgtEl>
                                        <p:attrNameLst>
                                          <p:attrName>ppt_w</p:attrName>
                                        </p:attrNameLst>
                                      </p:cBhvr>
                                      <p:tavLst>
                                        <p:tav tm="0">
                                          <p:val>
                                            <p:strVal val="#ppt_w*0.70"/>
                                          </p:val>
                                        </p:tav>
                                        <p:tav tm="100000">
                                          <p:val>
                                            <p:strVal val="#ppt_w"/>
                                          </p:val>
                                        </p:tav>
                                      </p:tavLst>
                                    </p:anim>
                                    <p:anim calcmode="lin" valueType="num">
                                      <p:cBhvr>
                                        <p:cTn id="43" dur="1000" fill="hold"/>
                                        <p:tgtEl>
                                          <p:spTgt spid="4074524"/>
                                        </p:tgtEl>
                                        <p:attrNameLst>
                                          <p:attrName>ppt_h</p:attrName>
                                        </p:attrNameLst>
                                      </p:cBhvr>
                                      <p:tavLst>
                                        <p:tav tm="0">
                                          <p:val>
                                            <p:strVal val="#ppt_h"/>
                                          </p:val>
                                        </p:tav>
                                        <p:tav tm="100000">
                                          <p:val>
                                            <p:strVal val="#ppt_h"/>
                                          </p:val>
                                        </p:tav>
                                      </p:tavLst>
                                    </p:anim>
                                    <p:animEffect transition="in" filter="fade">
                                      <p:cBhvr>
                                        <p:cTn id="44" dur="1000"/>
                                        <p:tgtEl>
                                          <p:spTgt spid="407452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074523"/>
                                        </p:tgtEl>
                                        <p:attrNameLst>
                                          <p:attrName>style.visibility</p:attrName>
                                        </p:attrNameLst>
                                      </p:cBhvr>
                                      <p:to>
                                        <p:strVal val="visible"/>
                                      </p:to>
                                    </p:set>
                                    <p:anim calcmode="lin" valueType="num">
                                      <p:cBhvr>
                                        <p:cTn id="49" dur="1000" fill="hold"/>
                                        <p:tgtEl>
                                          <p:spTgt spid="4074523"/>
                                        </p:tgtEl>
                                        <p:attrNameLst>
                                          <p:attrName>ppt_w</p:attrName>
                                        </p:attrNameLst>
                                      </p:cBhvr>
                                      <p:tavLst>
                                        <p:tav tm="0">
                                          <p:val>
                                            <p:strVal val="#ppt_w*0.70"/>
                                          </p:val>
                                        </p:tav>
                                        <p:tav tm="100000">
                                          <p:val>
                                            <p:strVal val="#ppt_w"/>
                                          </p:val>
                                        </p:tav>
                                      </p:tavLst>
                                    </p:anim>
                                    <p:anim calcmode="lin" valueType="num">
                                      <p:cBhvr>
                                        <p:cTn id="50" dur="1000" fill="hold"/>
                                        <p:tgtEl>
                                          <p:spTgt spid="4074523"/>
                                        </p:tgtEl>
                                        <p:attrNameLst>
                                          <p:attrName>ppt_h</p:attrName>
                                        </p:attrNameLst>
                                      </p:cBhvr>
                                      <p:tavLst>
                                        <p:tav tm="0">
                                          <p:val>
                                            <p:strVal val="#ppt_h"/>
                                          </p:val>
                                        </p:tav>
                                        <p:tav tm="100000">
                                          <p:val>
                                            <p:strVal val="#ppt_h"/>
                                          </p:val>
                                        </p:tav>
                                      </p:tavLst>
                                    </p:anim>
                                    <p:animEffect transition="in" filter="fade">
                                      <p:cBhvr>
                                        <p:cTn id="51" dur="1000"/>
                                        <p:tgtEl>
                                          <p:spTgt spid="4074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4518" grpId="0" animBg="1"/>
      <p:bldP spid="4074519" grpId="0" animBg="1"/>
      <p:bldP spid="4074520" grpId="0" animBg="1"/>
      <p:bldP spid="4074521" grpId="0" animBg="1"/>
      <p:bldP spid="4074522" grpId="0" animBg="1"/>
      <p:bldP spid="4074523" grpId="0" animBg="1"/>
      <p:bldP spid="407452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76546" name="Rectangle 2"/>
          <p:cNvSpPr>
            <a:spLocks noGrp="1" noRot="1" noChangeArrowheads="1"/>
          </p:cNvSpPr>
          <p:nvPr>
            <p:ph type="title"/>
          </p:nvPr>
        </p:nvSpPr>
        <p:spPr/>
        <p:txBody>
          <a:bodyPr/>
          <a:lstStyle/>
          <a:p>
            <a:r>
              <a:rPr lang="en-US" dirty="0"/>
              <a:t>Process </a:t>
            </a:r>
            <a:r>
              <a:rPr lang="en-US" dirty="0" smtClean="0"/>
              <a:t>Mapping</a:t>
            </a:r>
            <a:r>
              <a:rPr lang="en-US" dirty="0"/>
              <a:t/>
            </a:r>
            <a:br>
              <a:rPr lang="en-US" dirty="0"/>
            </a:br>
            <a:r>
              <a:rPr lang="en-US" sz="3600" b="0" i="1" dirty="0" smtClean="0"/>
              <a:t>Pre</a:t>
            </a:r>
            <a:r>
              <a:rPr lang="en-US" sz="3600" b="0" dirty="0" smtClean="0"/>
              <a:t>-</a:t>
            </a:r>
            <a:r>
              <a:rPr lang="en-US" sz="3600" b="0" dirty="0" err="1" smtClean="0"/>
              <a:t>appt</a:t>
            </a:r>
            <a:r>
              <a:rPr lang="en-US" sz="3600" b="0" dirty="0" smtClean="0"/>
              <a:t> Lab</a:t>
            </a:r>
            <a:endParaRPr lang="en-US" sz="3600" b="0" dirty="0"/>
          </a:p>
        </p:txBody>
      </p:sp>
      <p:sp>
        <p:nvSpPr>
          <p:cNvPr id="4076547" name="Rectangle 3"/>
          <p:cNvSpPr>
            <a:spLocks noGrp="1" noChangeArrowheads="1"/>
          </p:cNvSpPr>
          <p:nvPr>
            <p:ph type="body" idx="1"/>
          </p:nvPr>
        </p:nvSpPr>
        <p:spPr/>
        <p:txBody>
          <a:bodyPr/>
          <a:lstStyle/>
          <a:p>
            <a:pPr marL="0" indent="0">
              <a:buNone/>
            </a:pPr>
            <a:endParaRPr lang="en-US" dirty="0"/>
          </a:p>
        </p:txBody>
      </p:sp>
      <p:sp>
        <p:nvSpPr>
          <p:cNvPr id="4076548" name="AutoShape 4"/>
          <p:cNvSpPr>
            <a:spLocks noChangeArrowheads="1"/>
          </p:cNvSpPr>
          <p:nvPr/>
        </p:nvSpPr>
        <p:spPr bwMode="auto">
          <a:xfrm>
            <a:off x="609600" y="2667000"/>
            <a:ext cx="1524000" cy="9144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Appt</a:t>
            </a:r>
          </a:p>
          <a:p>
            <a:pPr algn="ctr">
              <a:lnSpc>
                <a:spcPct val="100000"/>
              </a:lnSpc>
            </a:pPr>
            <a:endParaRPr lang="en-CA" sz="1400" b="0">
              <a:solidFill>
                <a:schemeClr val="tx1"/>
              </a:solidFill>
              <a:effectLst/>
              <a:latin typeface="+mn-lt"/>
            </a:endParaRPr>
          </a:p>
        </p:txBody>
      </p:sp>
      <p:sp>
        <p:nvSpPr>
          <p:cNvPr id="4076549" name="AutoShape 5"/>
          <p:cNvSpPr>
            <a:spLocks noChangeArrowheads="1"/>
          </p:cNvSpPr>
          <p:nvPr/>
        </p:nvSpPr>
        <p:spPr bwMode="auto">
          <a:xfrm>
            <a:off x="2362200" y="2667000"/>
            <a:ext cx="1524000" cy="9144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Book lab </a:t>
            </a:r>
          </a:p>
          <a:p>
            <a:pPr algn="ctr">
              <a:lnSpc>
                <a:spcPct val="100000"/>
              </a:lnSpc>
            </a:pPr>
            <a:r>
              <a:rPr lang="en-CA" sz="1400" b="0">
                <a:solidFill>
                  <a:schemeClr val="tx1"/>
                </a:solidFill>
                <a:effectLst/>
                <a:latin typeface="+mn-lt"/>
              </a:rPr>
              <a:t>ahead</a:t>
            </a:r>
          </a:p>
        </p:txBody>
      </p:sp>
      <p:sp>
        <p:nvSpPr>
          <p:cNvPr id="4076550" name="Line 6"/>
          <p:cNvSpPr>
            <a:spLocks noChangeShapeType="1"/>
          </p:cNvSpPr>
          <p:nvPr/>
        </p:nvSpPr>
        <p:spPr bwMode="auto">
          <a:xfrm>
            <a:off x="2133600" y="3200400"/>
            <a:ext cx="228600" cy="0"/>
          </a:xfrm>
          <a:prstGeom prst="line">
            <a:avLst/>
          </a:prstGeom>
          <a:noFill/>
          <a:ln w="9525">
            <a:solidFill>
              <a:schemeClr val="tx1"/>
            </a:solidFill>
            <a:round/>
            <a:headEnd/>
            <a:tailEnd type="triangle" w="med" len="med"/>
          </a:ln>
          <a:effectLst/>
        </p:spPr>
        <p:txBody>
          <a:bodyPr/>
          <a:lstStyle/>
          <a:p>
            <a:endParaRPr lang="en-US"/>
          </a:p>
        </p:txBody>
      </p:sp>
      <p:sp>
        <p:nvSpPr>
          <p:cNvPr id="4076551" name="AutoShape 7"/>
          <p:cNvSpPr>
            <a:spLocks noChangeArrowheads="1"/>
          </p:cNvSpPr>
          <p:nvPr/>
        </p:nvSpPr>
        <p:spPr bwMode="auto">
          <a:xfrm>
            <a:off x="4114800" y="2667000"/>
            <a:ext cx="1371600" cy="9144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Automated</a:t>
            </a:r>
          </a:p>
          <a:p>
            <a:pPr algn="ctr">
              <a:lnSpc>
                <a:spcPct val="100000"/>
              </a:lnSpc>
            </a:pPr>
            <a:r>
              <a:rPr lang="en-CA" sz="1400" b="0">
                <a:solidFill>
                  <a:schemeClr val="tx1"/>
                </a:solidFill>
                <a:effectLst/>
                <a:latin typeface="+mn-lt"/>
              </a:rPr>
              <a:t>Reminder</a:t>
            </a:r>
          </a:p>
          <a:p>
            <a:pPr algn="ctr">
              <a:lnSpc>
                <a:spcPct val="100000"/>
              </a:lnSpc>
            </a:pPr>
            <a:r>
              <a:rPr lang="en-CA" sz="1400" b="0">
                <a:solidFill>
                  <a:schemeClr val="tx1"/>
                </a:solidFill>
                <a:effectLst/>
                <a:latin typeface="+mn-lt"/>
              </a:rPr>
              <a:t>Call</a:t>
            </a:r>
          </a:p>
        </p:txBody>
      </p:sp>
      <p:sp>
        <p:nvSpPr>
          <p:cNvPr id="4076552" name="Line 8"/>
          <p:cNvSpPr>
            <a:spLocks noChangeShapeType="1"/>
          </p:cNvSpPr>
          <p:nvPr/>
        </p:nvSpPr>
        <p:spPr bwMode="auto">
          <a:xfrm>
            <a:off x="3886200" y="3200400"/>
            <a:ext cx="228600" cy="0"/>
          </a:xfrm>
          <a:prstGeom prst="line">
            <a:avLst/>
          </a:prstGeom>
          <a:noFill/>
          <a:ln w="9525">
            <a:solidFill>
              <a:schemeClr val="tx1"/>
            </a:solidFill>
            <a:round/>
            <a:headEnd/>
            <a:tailEnd type="triangle" w="med" len="med"/>
          </a:ln>
          <a:effectLst/>
        </p:spPr>
        <p:txBody>
          <a:bodyPr/>
          <a:lstStyle/>
          <a:p>
            <a:endParaRPr lang="en-US"/>
          </a:p>
        </p:txBody>
      </p:sp>
      <p:sp>
        <p:nvSpPr>
          <p:cNvPr id="4076553" name="AutoShape 9"/>
          <p:cNvSpPr>
            <a:spLocks noChangeArrowheads="1"/>
          </p:cNvSpPr>
          <p:nvPr/>
        </p:nvSpPr>
        <p:spPr bwMode="auto">
          <a:xfrm>
            <a:off x="7391400" y="2667000"/>
            <a:ext cx="1524000" cy="9144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Appt</a:t>
            </a:r>
          </a:p>
          <a:p>
            <a:pPr algn="ctr">
              <a:lnSpc>
                <a:spcPct val="100000"/>
              </a:lnSpc>
            </a:pPr>
            <a:r>
              <a:rPr lang="en-CA" sz="1400" b="0">
                <a:solidFill>
                  <a:schemeClr val="tx1"/>
                </a:solidFill>
                <a:effectLst/>
                <a:latin typeface="+mn-lt"/>
              </a:rPr>
              <a:t>(w/current lab)</a:t>
            </a:r>
          </a:p>
        </p:txBody>
      </p:sp>
      <p:sp>
        <p:nvSpPr>
          <p:cNvPr id="4076554" name="Line 10"/>
          <p:cNvSpPr>
            <a:spLocks noChangeShapeType="1"/>
          </p:cNvSpPr>
          <p:nvPr/>
        </p:nvSpPr>
        <p:spPr bwMode="auto">
          <a:xfrm>
            <a:off x="5486400" y="3200400"/>
            <a:ext cx="304800" cy="0"/>
          </a:xfrm>
          <a:prstGeom prst="line">
            <a:avLst/>
          </a:prstGeom>
          <a:noFill/>
          <a:ln w="9525">
            <a:solidFill>
              <a:schemeClr val="tx1"/>
            </a:solidFill>
            <a:round/>
            <a:headEnd/>
            <a:tailEnd type="triangle" w="med" len="med"/>
          </a:ln>
          <a:effectLst/>
        </p:spPr>
        <p:txBody>
          <a:bodyPr/>
          <a:lstStyle/>
          <a:p>
            <a:endParaRPr lang="en-US"/>
          </a:p>
        </p:txBody>
      </p:sp>
      <p:cxnSp>
        <p:nvCxnSpPr>
          <p:cNvPr id="4076555" name="AutoShape 11"/>
          <p:cNvCxnSpPr>
            <a:cxnSpLocks noChangeShapeType="1"/>
            <a:stCxn id="4076547" idx="3"/>
            <a:endCxn id="4076547" idx="3"/>
          </p:cNvCxnSpPr>
          <p:nvPr/>
        </p:nvCxnSpPr>
        <p:spPr bwMode="auto">
          <a:xfrm>
            <a:off x="8686800" y="4062413"/>
            <a:ext cx="1588" cy="1587"/>
          </a:xfrm>
          <a:prstGeom prst="bentConnector3">
            <a:avLst>
              <a:gd name="adj1" fmla="val 14400000"/>
            </a:avLst>
          </a:prstGeom>
          <a:noFill/>
          <a:ln w="9525">
            <a:noFill/>
            <a:miter lim="800000"/>
            <a:headEnd/>
            <a:tailEnd type="triangle" w="med" len="med"/>
          </a:ln>
          <a:effectLst/>
        </p:spPr>
      </p:cxnSp>
      <p:sp>
        <p:nvSpPr>
          <p:cNvPr id="4076556" name="Text Box 12"/>
          <p:cNvSpPr txBox="1">
            <a:spLocks noChangeArrowheads="1"/>
          </p:cNvSpPr>
          <p:nvPr/>
        </p:nvSpPr>
        <p:spPr bwMode="auto">
          <a:xfrm>
            <a:off x="304800" y="3962400"/>
            <a:ext cx="5257800" cy="2554288"/>
          </a:xfrm>
          <a:prstGeom prst="rect">
            <a:avLst/>
          </a:prstGeom>
          <a:noFill/>
          <a:ln w="9525" algn="ctr">
            <a:noFill/>
            <a:miter lim="800000"/>
            <a:headEnd/>
            <a:tailEnd/>
          </a:ln>
          <a:effectLst/>
        </p:spPr>
        <p:txBody>
          <a:bodyPr>
            <a:spAutoFit/>
          </a:bodyPr>
          <a:lstStyle/>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Current data for visit</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Increases patient involvement</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Increases patient safety</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Saves time</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Eliminates re-work</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Decreases no-shows</a:t>
            </a:r>
          </a:p>
          <a:p>
            <a:pPr algn="l">
              <a:spcBef>
                <a:spcPct val="50000"/>
              </a:spcBef>
              <a:buFontTx/>
              <a:buChar char="•"/>
            </a:pPr>
            <a:r>
              <a:rPr lang="en-US" sz="1800" b="0" dirty="0">
                <a:solidFill>
                  <a:schemeClr val="tx1"/>
                </a:solidFill>
                <a:effectLst>
                  <a:outerShdw blurRad="38100" dist="38100" dir="2700000" algn="tl">
                    <a:srgbClr val="000000"/>
                  </a:outerShdw>
                </a:effectLst>
                <a:latin typeface="+mn-lt"/>
              </a:rPr>
              <a:t>Decreases non-adherence</a:t>
            </a:r>
          </a:p>
        </p:txBody>
      </p:sp>
      <p:sp>
        <p:nvSpPr>
          <p:cNvPr id="4076557" name="AutoShape 13"/>
          <p:cNvSpPr>
            <a:spLocks noChangeArrowheads="1"/>
          </p:cNvSpPr>
          <p:nvPr/>
        </p:nvSpPr>
        <p:spPr bwMode="auto">
          <a:xfrm>
            <a:off x="5791200" y="2667000"/>
            <a:ext cx="1371600" cy="914400"/>
          </a:xfrm>
          <a:prstGeom prst="flowChartProcess">
            <a:avLst/>
          </a:prstGeom>
          <a:solidFill>
            <a:srgbClr val="800080"/>
          </a:solidFill>
          <a:ln w="9525">
            <a:solidFill>
              <a:srgbClr val="FFCC00"/>
            </a:solidFill>
            <a:miter lim="800000"/>
            <a:headEnd/>
            <a:tailEnd/>
          </a:ln>
          <a:effectLst/>
        </p:spPr>
        <p:txBody>
          <a:bodyPr wrap="none" anchor="ctr"/>
          <a:lstStyle/>
          <a:p>
            <a:pPr algn="ctr">
              <a:lnSpc>
                <a:spcPct val="100000"/>
              </a:lnSpc>
            </a:pPr>
            <a:r>
              <a:rPr lang="en-CA" sz="1400" b="0">
                <a:solidFill>
                  <a:schemeClr val="tx1"/>
                </a:solidFill>
                <a:effectLst/>
                <a:latin typeface="+mn-lt"/>
              </a:rPr>
              <a:t>Pt goes to Lab</a:t>
            </a:r>
          </a:p>
        </p:txBody>
      </p:sp>
      <p:sp>
        <p:nvSpPr>
          <p:cNvPr id="4076558" name="Line 14"/>
          <p:cNvSpPr>
            <a:spLocks noChangeShapeType="1"/>
          </p:cNvSpPr>
          <p:nvPr/>
        </p:nvSpPr>
        <p:spPr bwMode="auto">
          <a:xfrm>
            <a:off x="7162800" y="3200400"/>
            <a:ext cx="228600" cy="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235288333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76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765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765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765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765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765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765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765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765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7655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7655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7655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7655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76556">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76556">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7655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6548" grpId="0" animBg="1"/>
      <p:bldP spid="4076549" grpId="0" animBg="1"/>
      <p:bldP spid="4076550" grpId="0" animBg="1"/>
      <p:bldP spid="4076551" grpId="0" animBg="1"/>
      <p:bldP spid="4076552" grpId="0" animBg="1"/>
      <p:bldP spid="4076553" grpId="0" animBg="1"/>
      <p:bldP spid="4076554" grpId="0" animBg="1"/>
      <p:bldP spid="4076557" grpId="0" animBg="1"/>
      <p:bldP spid="407655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6786" name="Rectangle 2"/>
          <p:cNvSpPr>
            <a:spLocks noGrp="1" noRot="1" noChangeArrowheads="1"/>
          </p:cNvSpPr>
          <p:nvPr>
            <p:ph type="title"/>
          </p:nvPr>
        </p:nvSpPr>
        <p:spPr/>
        <p:txBody>
          <a:bodyPr/>
          <a:lstStyle/>
          <a:p>
            <a:endParaRPr lang="en-US"/>
          </a:p>
        </p:txBody>
      </p:sp>
      <p:sp>
        <p:nvSpPr>
          <p:cNvPr id="4086787" name="Rectangle 3"/>
          <p:cNvSpPr>
            <a:spLocks noGrp="1" noChangeArrowheads="1"/>
          </p:cNvSpPr>
          <p:nvPr>
            <p:ph type="body" idx="1"/>
          </p:nvPr>
        </p:nvSpPr>
        <p:spPr/>
        <p:txBody>
          <a:bodyPr/>
          <a:lstStyle/>
          <a:p>
            <a:endParaRPr lang="en-US"/>
          </a:p>
        </p:txBody>
      </p:sp>
      <p:sp>
        <p:nvSpPr>
          <p:cNvPr id="4086788"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086789"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86790" name="Rectangle 6"/>
          <p:cNvSpPr>
            <a:spLocks noChangeArrowheads="1"/>
          </p:cNvSpPr>
          <p:nvPr/>
        </p:nvSpPr>
        <p:spPr bwMode="auto">
          <a:xfrm>
            <a:off x="6096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86791" name="Rectangle 7"/>
          <p:cNvSpPr>
            <a:spLocks noChangeArrowheads="1"/>
          </p:cNvSpPr>
          <p:nvPr/>
        </p:nvSpPr>
        <p:spPr bwMode="auto">
          <a:xfrm>
            <a:off x="2286000" y="1905000"/>
            <a:ext cx="5257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600" b="0">
                <a:solidFill>
                  <a:schemeClr val="tx1"/>
                </a:solidFill>
                <a:effectLst>
                  <a:outerShdw blurRad="38100" dist="38100" dir="2700000" algn="tl">
                    <a:srgbClr val="000000"/>
                  </a:outerShdw>
                </a:effectLst>
                <a:latin typeface="Bookman Old Style" pitchFamily="18" charset="0"/>
              </a:rPr>
              <a:t>Questions </a:t>
            </a:r>
          </a:p>
          <a:p>
            <a:pPr algn="ctr"/>
            <a:r>
              <a:rPr lang="en-US" sz="6600" b="0">
                <a:solidFill>
                  <a:schemeClr val="tx1"/>
                </a:solidFill>
                <a:effectLst>
                  <a:outerShdw blurRad="38100" dist="38100" dir="2700000" algn="tl">
                    <a:srgbClr val="000000"/>
                  </a:outerShdw>
                </a:effectLst>
                <a:latin typeface="Bookman Old Style" pitchFamily="18" charset="0"/>
              </a:rPr>
              <a:t>or </a:t>
            </a:r>
          </a:p>
          <a:p>
            <a:pPr algn="ctr"/>
            <a:r>
              <a:rPr lang="en-US" sz="6600" b="0">
                <a:solidFill>
                  <a:schemeClr val="tx1"/>
                </a:solidFill>
                <a:effectLst>
                  <a:outerShdw blurRad="38100" dist="38100" dir="2700000" algn="tl">
                    <a:srgbClr val="000000"/>
                  </a:outerShdw>
                </a:effectLst>
                <a:latin typeface="Bookman Old Style" pitchFamily="18" charset="0"/>
              </a:rPr>
              <a:t>Comments?</a:t>
            </a:r>
          </a:p>
        </p:txBody>
      </p:sp>
    </p:spTree>
    <p:extLst>
      <p:ext uri="{BB962C8B-B14F-4D97-AF65-F5344CB8AC3E}">
        <p14:creationId xmlns:p14="http://schemas.microsoft.com/office/powerpoint/2010/main" val="32062102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9586" name="Rectangle 2"/>
          <p:cNvSpPr>
            <a:spLocks noGrp="1" noRot="1" noChangeArrowheads="1"/>
          </p:cNvSpPr>
          <p:nvPr>
            <p:ph type="title"/>
          </p:nvPr>
        </p:nvSpPr>
        <p:spPr/>
        <p:txBody>
          <a:bodyPr/>
          <a:lstStyle/>
          <a:p>
            <a:r>
              <a:rPr lang="en-US"/>
              <a:t>Empowered Teamwork</a:t>
            </a:r>
          </a:p>
        </p:txBody>
      </p:sp>
      <p:sp>
        <p:nvSpPr>
          <p:cNvPr id="2499587"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pPr>
              <a:buFont typeface="Wingdings" pitchFamily="2" charset="2"/>
              <a:buNone/>
            </a:pPr>
            <a:endParaRPr lang="en-US" sz="2400"/>
          </a:p>
        </p:txBody>
      </p:sp>
      <p:sp>
        <p:nvSpPr>
          <p:cNvPr id="2499594" name="Rectangle 10"/>
          <p:cNvSpPr>
            <a:spLocks noGrp="1" noChangeArrowheads="1"/>
          </p:cNvSpPr>
          <p:nvPr>
            <p:ph type="body" sz="half" idx="1"/>
          </p:nvPr>
        </p:nvSpPr>
        <p:spPr>
          <a:noFill/>
          <a:ln/>
        </p:spPr>
        <p:txBody>
          <a:bodyPr/>
          <a:lstStyle/>
          <a:p>
            <a:pPr>
              <a:lnSpc>
                <a:spcPct val="90000"/>
              </a:lnSpc>
            </a:pPr>
            <a:r>
              <a:rPr lang="en-US" sz="2400" dirty="0"/>
              <a:t>Planned Care Appt</a:t>
            </a:r>
          </a:p>
          <a:p>
            <a:pPr>
              <a:lnSpc>
                <a:spcPct val="90000"/>
              </a:lnSpc>
            </a:pPr>
            <a:r>
              <a:rPr lang="en-US" sz="2400" dirty="0" smtClean="0"/>
              <a:t>Visit Planner</a:t>
            </a:r>
            <a:endParaRPr lang="en-US" sz="2400" dirty="0"/>
          </a:p>
          <a:p>
            <a:pPr>
              <a:lnSpc>
                <a:spcPct val="90000"/>
              </a:lnSpc>
            </a:pPr>
            <a:r>
              <a:rPr lang="en-US" sz="2400" dirty="0">
                <a:solidFill>
                  <a:srgbClr val="00FF00"/>
                </a:solidFill>
              </a:rPr>
              <a:t>Empowered Team</a:t>
            </a:r>
          </a:p>
          <a:p>
            <a:pPr>
              <a:lnSpc>
                <a:spcPct val="90000"/>
              </a:lnSpc>
            </a:pPr>
            <a:r>
              <a:rPr lang="en-US" sz="2400" dirty="0"/>
              <a:t>Pt. Questionnaire </a:t>
            </a:r>
          </a:p>
          <a:p>
            <a:pPr>
              <a:lnSpc>
                <a:spcPct val="90000"/>
              </a:lnSpc>
            </a:pPr>
            <a:r>
              <a:rPr lang="en-US" sz="2400" dirty="0"/>
              <a:t>Prescription </a:t>
            </a:r>
            <a:r>
              <a:rPr lang="en-US" sz="2400" dirty="0" err="1"/>
              <a:t>Mgm’t</a:t>
            </a:r>
            <a:endParaRPr lang="en-US" sz="2400" dirty="0"/>
          </a:p>
          <a:p>
            <a:pPr>
              <a:lnSpc>
                <a:spcPct val="90000"/>
              </a:lnSpc>
            </a:pPr>
            <a:r>
              <a:rPr lang="en-US" sz="2400" dirty="0"/>
              <a:t>Annual Exam</a:t>
            </a:r>
          </a:p>
          <a:p>
            <a:pPr>
              <a:lnSpc>
                <a:spcPct val="90000"/>
              </a:lnSpc>
            </a:pPr>
            <a:r>
              <a:rPr lang="en-US" sz="2400" dirty="0"/>
              <a:t>Rapid Access</a:t>
            </a:r>
          </a:p>
          <a:p>
            <a:pPr>
              <a:lnSpc>
                <a:spcPct val="90000"/>
              </a:lnSpc>
            </a:pPr>
            <a:r>
              <a:rPr lang="en-US" sz="2400" dirty="0"/>
              <a:t>Intentional Behaviors</a:t>
            </a:r>
          </a:p>
        </p:txBody>
      </p:sp>
      <p:pic>
        <p:nvPicPr>
          <p:cNvPr id="2499596" name="Picture 12" descr="1"/>
          <p:cNvPicPr>
            <a:picLocks noChangeAspect="1" noChangeArrowheads="1"/>
          </p:cNvPicPr>
          <p:nvPr/>
        </p:nvPicPr>
        <p:blipFill>
          <a:blip r:embed="rId3" cstate="print"/>
          <a:srcRect t="13705" b="27666"/>
          <a:stretch>
            <a:fillRect/>
          </a:stretch>
        </p:blipFill>
        <p:spPr bwMode="auto">
          <a:xfrm>
            <a:off x="4114800" y="1828800"/>
            <a:ext cx="4708525" cy="4602163"/>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2578" name="Text Box 2"/>
          <p:cNvSpPr txBox="1">
            <a:spLocks noChangeArrowheads="1"/>
          </p:cNvSpPr>
          <p:nvPr/>
        </p:nvSpPr>
        <p:spPr bwMode="auto">
          <a:xfrm>
            <a:off x="76200" y="304800"/>
            <a:ext cx="2057400" cy="7114255"/>
          </a:xfrm>
          <a:prstGeom prst="rect">
            <a:avLst/>
          </a:prstGeom>
          <a:noFill/>
          <a:ln w="9525">
            <a:noFill/>
            <a:miter lim="800000"/>
            <a:headEnd/>
            <a:tailEnd/>
          </a:ln>
          <a:effectLst/>
        </p:spPr>
        <p:txBody>
          <a:bodyPr>
            <a:spAutoFit/>
          </a:bodyPr>
          <a:lstStyle/>
          <a:p>
            <a:pPr algn="l" eaLnBrk="0" hangingPunct="0">
              <a:lnSpc>
                <a:spcPct val="100000"/>
              </a:lnSpc>
              <a:buFontTx/>
              <a:buChar char="•"/>
            </a:pPr>
            <a:r>
              <a:rPr lang="en-US" sz="1800" b="0" dirty="0">
                <a:solidFill>
                  <a:schemeClr val="tx1"/>
                </a:solidFill>
                <a:effectLst/>
                <a:latin typeface="Arial" charset="0"/>
              </a:rPr>
              <a:t>Nexus of organization of our practice</a:t>
            </a:r>
          </a:p>
          <a:p>
            <a:pPr algn="l" eaLnBrk="0" hangingPunct="0">
              <a:lnSpc>
                <a:spcPct val="100000"/>
              </a:lnSpc>
              <a:buFontTx/>
              <a:buChar char="•"/>
            </a:pPr>
            <a:endParaRPr lang="en-US" sz="1800" b="0" dirty="0">
              <a:solidFill>
                <a:schemeClr val="tx1"/>
              </a:solidFill>
              <a:effectLst/>
              <a:latin typeface="Arial" charset="0"/>
            </a:endParaRPr>
          </a:p>
          <a:p>
            <a:pPr algn="l" eaLnBrk="0" hangingPunct="0">
              <a:lnSpc>
                <a:spcPct val="100000"/>
              </a:lnSpc>
              <a:spcBef>
                <a:spcPct val="50000"/>
              </a:spcBef>
            </a:pPr>
            <a:r>
              <a:rPr lang="en-US" sz="1800" dirty="0">
                <a:solidFill>
                  <a:srgbClr val="00FF00"/>
                </a:solidFill>
                <a:effectLst/>
                <a:latin typeface="Arial" charset="0"/>
              </a:rPr>
              <a:t>Between Visit</a:t>
            </a:r>
          </a:p>
          <a:p>
            <a:pPr algn="l" eaLnBrk="0" hangingPunct="0">
              <a:lnSpc>
                <a:spcPct val="100000"/>
              </a:lnSpc>
              <a:spcBef>
                <a:spcPct val="50000"/>
              </a:spcBef>
              <a:buFontTx/>
              <a:buChar char="•"/>
            </a:pPr>
            <a:r>
              <a:rPr lang="en-US" sz="1800" b="0" dirty="0">
                <a:solidFill>
                  <a:schemeClr val="tx1"/>
                </a:solidFill>
                <a:effectLst/>
                <a:latin typeface="Arial" charset="0"/>
              </a:rPr>
              <a:t>Extension of me when dealing with patients; patients recognize this.</a:t>
            </a:r>
          </a:p>
          <a:p>
            <a:pPr algn="l" eaLnBrk="0" hangingPunct="0">
              <a:lnSpc>
                <a:spcPct val="100000"/>
              </a:lnSpc>
              <a:spcBef>
                <a:spcPct val="50000"/>
              </a:spcBef>
              <a:buFontTx/>
              <a:buChar char="•"/>
            </a:pPr>
            <a:r>
              <a:rPr lang="en-US" sz="1800" b="0" dirty="0">
                <a:solidFill>
                  <a:schemeClr val="tx1"/>
                </a:solidFill>
                <a:effectLst/>
                <a:latin typeface="Arial" charset="0"/>
              </a:rPr>
              <a:t>Coordinates transitions (hospital, NH, Hospice)</a:t>
            </a:r>
          </a:p>
          <a:p>
            <a:pPr algn="l" eaLnBrk="0" hangingPunct="0">
              <a:lnSpc>
                <a:spcPct val="100000"/>
              </a:lnSpc>
              <a:spcBef>
                <a:spcPct val="50000"/>
              </a:spcBef>
              <a:buFontTx/>
              <a:buChar char="•"/>
            </a:pPr>
            <a:r>
              <a:rPr lang="en-US" sz="1800" b="0" dirty="0">
                <a:solidFill>
                  <a:schemeClr val="tx1"/>
                </a:solidFill>
                <a:effectLst/>
                <a:latin typeface="Arial" charset="0"/>
              </a:rPr>
              <a:t>Manages &amp; returns most phone calls</a:t>
            </a:r>
          </a:p>
          <a:p>
            <a:pPr algn="l" eaLnBrk="0" hangingPunct="0">
              <a:lnSpc>
                <a:spcPct val="100000"/>
              </a:lnSpc>
              <a:spcBef>
                <a:spcPct val="50000"/>
              </a:spcBef>
              <a:buFontTx/>
              <a:buChar char="•"/>
            </a:pPr>
            <a:r>
              <a:rPr lang="en-US" sz="1800" b="0" dirty="0">
                <a:solidFill>
                  <a:schemeClr val="tx1"/>
                </a:solidFill>
                <a:effectLst/>
                <a:latin typeface="Arial" charset="0"/>
              </a:rPr>
              <a:t>Processes </a:t>
            </a:r>
            <a:r>
              <a:rPr lang="en-US" sz="1800" b="0" dirty="0" smtClean="0">
                <a:solidFill>
                  <a:schemeClr val="tx1"/>
                </a:solidFill>
                <a:effectLst/>
                <a:latin typeface="Arial" charset="0"/>
              </a:rPr>
              <a:t>prescriptions, paperwork</a:t>
            </a:r>
            <a:endParaRPr lang="en-US" sz="1200" b="0" dirty="0" smtClean="0">
              <a:solidFill>
                <a:schemeClr val="tx1"/>
              </a:solidFill>
              <a:effectLst/>
              <a:latin typeface="Arial" charset="0"/>
            </a:endParaRPr>
          </a:p>
          <a:p>
            <a:pPr algn="l" eaLnBrk="0" hangingPunct="0">
              <a:lnSpc>
                <a:spcPct val="100000"/>
              </a:lnSpc>
              <a:spcBef>
                <a:spcPct val="50000"/>
              </a:spcBef>
              <a:buFontTx/>
              <a:buChar char="•"/>
            </a:pPr>
            <a:endParaRPr lang="en-US" sz="1100" b="0" dirty="0" smtClean="0">
              <a:solidFill>
                <a:schemeClr val="tx1"/>
              </a:solidFill>
              <a:effectLst/>
              <a:latin typeface="Arial" charset="0"/>
            </a:endParaRPr>
          </a:p>
          <a:p>
            <a:pPr algn="l">
              <a:buFontTx/>
              <a:buChar char="•"/>
            </a:pPr>
            <a:r>
              <a:rPr lang="en-US" sz="1800" b="0" dirty="0" smtClean="0">
                <a:solidFill>
                  <a:schemeClr val="tx1"/>
                </a:solidFill>
                <a:effectLst/>
                <a:latin typeface="Arial" charset="0"/>
              </a:rPr>
              <a:t>Updates EHR</a:t>
            </a:r>
          </a:p>
          <a:p>
            <a:pPr algn="l" eaLnBrk="0" hangingPunct="0">
              <a:lnSpc>
                <a:spcPct val="100000"/>
              </a:lnSpc>
              <a:spcBef>
                <a:spcPct val="50000"/>
              </a:spcBef>
              <a:buFontTx/>
              <a:buChar char="•"/>
            </a:pPr>
            <a:endParaRPr lang="en-US" sz="1800" b="0" dirty="0">
              <a:solidFill>
                <a:schemeClr val="tx1"/>
              </a:solidFill>
              <a:effectLst/>
              <a:latin typeface="Arial" charset="0"/>
            </a:endParaRPr>
          </a:p>
        </p:txBody>
      </p:sp>
      <p:sp>
        <p:nvSpPr>
          <p:cNvPr id="2712579" name="Text Box 3"/>
          <p:cNvSpPr txBox="1">
            <a:spLocks noChangeArrowheads="1"/>
          </p:cNvSpPr>
          <p:nvPr/>
        </p:nvSpPr>
        <p:spPr bwMode="auto">
          <a:xfrm>
            <a:off x="7162800" y="381000"/>
            <a:ext cx="1981200" cy="6380208"/>
          </a:xfrm>
          <a:prstGeom prst="rect">
            <a:avLst/>
          </a:prstGeom>
          <a:noFill/>
          <a:ln w="9525">
            <a:noFill/>
            <a:miter lim="800000"/>
            <a:headEnd/>
            <a:tailEnd/>
          </a:ln>
          <a:effectLst/>
        </p:spPr>
        <p:txBody>
          <a:bodyPr>
            <a:spAutoFit/>
          </a:bodyPr>
          <a:lstStyle/>
          <a:p>
            <a:pPr algn="l"/>
            <a:endParaRPr lang="en-US" sz="1800" b="0" dirty="0">
              <a:solidFill>
                <a:schemeClr val="tx1"/>
              </a:solidFill>
              <a:effectLst/>
              <a:latin typeface="Arial" charset="0"/>
            </a:endParaRPr>
          </a:p>
          <a:p>
            <a:pPr algn="l" eaLnBrk="0" hangingPunct="0">
              <a:lnSpc>
                <a:spcPct val="100000"/>
              </a:lnSpc>
              <a:spcBef>
                <a:spcPct val="50000"/>
              </a:spcBef>
            </a:pPr>
            <a:r>
              <a:rPr lang="en-US" sz="1800" dirty="0">
                <a:solidFill>
                  <a:srgbClr val="00FF00"/>
                </a:solidFill>
                <a:effectLst/>
                <a:latin typeface="Arial" charset="0"/>
              </a:rPr>
              <a:t>Visit</a:t>
            </a:r>
          </a:p>
          <a:p>
            <a:pPr algn="l" eaLnBrk="0" hangingPunct="0">
              <a:lnSpc>
                <a:spcPct val="100000"/>
              </a:lnSpc>
              <a:spcBef>
                <a:spcPct val="50000"/>
              </a:spcBef>
              <a:buFontTx/>
              <a:buChar char="•"/>
            </a:pPr>
            <a:r>
              <a:rPr lang="en-US" sz="1800" b="0" dirty="0">
                <a:solidFill>
                  <a:schemeClr val="tx1"/>
                </a:solidFill>
                <a:effectLst/>
                <a:latin typeface="Arial" charset="0"/>
              </a:rPr>
              <a:t>Med. </a:t>
            </a:r>
            <a:r>
              <a:rPr lang="en-US" sz="1800" b="0" dirty="0" err="1">
                <a:solidFill>
                  <a:schemeClr val="tx1"/>
                </a:solidFill>
                <a:effectLst/>
                <a:latin typeface="Arial" charset="0"/>
              </a:rPr>
              <a:t>Reconcil</a:t>
            </a:r>
            <a:r>
              <a:rPr lang="en-US" sz="1800" b="0" dirty="0">
                <a:solidFill>
                  <a:schemeClr val="tx1"/>
                </a:solidFill>
                <a:effectLst/>
                <a:latin typeface="Arial" charset="0"/>
              </a:rPr>
              <a:t>.</a:t>
            </a:r>
          </a:p>
          <a:p>
            <a:pPr algn="l" eaLnBrk="0" hangingPunct="0">
              <a:lnSpc>
                <a:spcPct val="100000"/>
              </a:lnSpc>
              <a:spcBef>
                <a:spcPct val="50000"/>
              </a:spcBef>
              <a:buFontTx/>
              <a:buChar char="•"/>
            </a:pPr>
            <a:r>
              <a:rPr lang="en-US" sz="1800" b="0" dirty="0">
                <a:solidFill>
                  <a:schemeClr val="tx1"/>
                </a:solidFill>
                <a:effectLst/>
                <a:latin typeface="Arial" charset="0"/>
              </a:rPr>
              <a:t>Initial review of lab</a:t>
            </a:r>
          </a:p>
          <a:p>
            <a:pPr algn="l" eaLnBrk="0" hangingPunct="0">
              <a:lnSpc>
                <a:spcPct val="100000"/>
              </a:lnSpc>
              <a:spcBef>
                <a:spcPct val="50000"/>
              </a:spcBef>
              <a:buFontTx/>
              <a:buChar char="•"/>
            </a:pPr>
            <a:r>
              <a:rPr lang="en-US" sz="1800" b="0" dirty="0">
                <a:solidFill>
                  <a:schemeClr val="tx1"/>
                </a:solidFill>
                <a:effectLst/>
                <a:latin typeface="Arial" charset="0"/>
              </a:rPr>
              <a:t>Pt education </a:t>
            </a:r>
          </a:p>
          <a:p>
            <a:pPr algn="l" eaLnBrk="0" hangingPunct="0">
              <a:lnSpc>
                <a:spcPct val="100000"/>
              </a:lnSpc>
              <a:spcBef>
                <a:spcPct val="50000"/>
              </a:spcBef>
              <a:buFontTx/>
              <a:buChar char="•"/>
            </a:pPr>
            <a:r>
              <a:rPr lang="en-US" sz="1800" b="0" dirty="0">
                <a:solidFill>
                  <a:schemeClr val="tx1"/>
                </a:solidFill>
                <a:effectLst/>
                <a:latin typeface="Arial" charset="0"/>
              </a:rPr>
              <a:t>Immunizations</a:t>
            </a:r>
          </a:p>
          <a:p>
            <a:pPr algn="l" eaLnBrk="0" hangingPunct="0">
              <a:lnSpc>
                <a:spcPct val="100000"/>
              </a:lnSpc>
              <a:spcBef>
                <a:spcPct val="50000"/>
              </a:spcBef>
              <a:buFontTx/>
              <a:buChar char="•"/>
            </a:pPr>
            <a:r>
              <a:rPr lang="en-US" sz="1800" b="0" dirty="0">
                <a:solidFill>
                  <a:schemeClr val="tx1"/>
                </a:solidFill>
                <a:effectLst/>
                <a:latin typeface="Arial" charset="0"/>
              </a:rPr>
              <a:t>Colonoscopy</a:t>
            </a:r>
          </a:p>
          <a:p>
            <a:pPr algn="l" eaLnBrk="0" hangingPunct="0">
              <a:lnSpc>
                <a:spcPct val="100000"/>
              </a:lnSpc>
              <a:spcBef>
                <a:spcPct val="50000"/>
              </a:spcBef>
              <a:buFontTx/>
              <a:buChar char="•"/>
            </a:pPr>
            <a:r>
              <a:rPr lang="en-US" sz="1800" b="0" dirty="0">
                <a:solidFill>
                  <a:schemeClr val="tx1"/>
                </a:solidFill>
                <a:effectLst/>
                <a:latin typeface="Arial" charset="0"/>
              </a:rPr>
              <a:t>Diabetic foot exam/eye </a:t>
            </a:r>
            <a:r>
              <a:rPr lang="en-US" sz="1800" b="0" dirty="0" smtClean="0">
                <a:solidFill>
                  <a:schemeClr val="tx1"/>
                </a:solidFill>
                <a:effectLst/>
                <a:latin typeface="Arial" charset="0"/>
              </a:rPr>
              <a:t>exam</a:t>
            </a:r>
          </a:p>
          <a:p>
            <a:pPr algn="l" eaLnBrk="0" hangingPunct="0">
              <a:lnSpc>
                <a:spcPct val="100000"/>
              </a:lnSpc>
              <a:spcBef>
                <a:spcPct val="50000"/>
              </a:spcBef>
              <a:buFontTx/>
              <a:buChar char="•"/>
            </a:pPr>
            <a:r>
              <a:rPr lang="en-US" sz="1800" b="0" dirty="0" smtClean="0">
                <a:solidFill>
                  <a:schemeClr val="tx1"/>
                </a:solidFill>
                <a:effectLst/>
                <a:latin typeface="Arial" charset="0"/>
              </a:rPr>
              <a:t>AWV</a:t>
            </a:r>
            <a:endParaRPr lang="en-US" sz="1800" b="0" dirty="0">
              <a:solidFill>
                <a:schemeClr val="tx1"/>
              </a:solidFill>
              <a:effectLst/>
              <a:latin typeface="Arial" charset="0"/>
            </a:endParaRPr>
          </a:p>
          <a:p>
            <a:pPr algn="l" eaLnBrk="0" hangingPunct="0">
              <a:lnSpc>
                <a:spcPct val="100000"/>
              </a:lnSpc>
              <a:spcBef>
                <a:spcPct val="50000"/>
              </a:spcBef>
              <a:buFontTx/>
              <a:buChar char="•"/>
            </a:pPr>
            <a:r>
              <a:rPr lang="en-US" sz="1800" b="0" dirty="0">
                <a:solidFill>
                  <a:schemeClr val="tx1"/>
                </a:solidFill>
                <a:effectLst/>
                <a:latin typeface="Arial" charset="0"/>
              </a:rPr>
              <a:t>Standardized, predictable</a:t>
            </a:r>
          </a:p>
          <a:p>
            <a:pPr algn="l" eaLnBrk="0" hangingPunct="0">
              <a:lnSpc>
                <a:spcPct val="100000"/>
              </a:lnSpc>
              <a:spcBef>
                <a:spcPct val="50000"/>
              </a:spcBef>
            </a:pPr>
            <a:endParaRPr lang="en-US" sz="1800" b="0" dirty="0">
              <a:solidFill>
                <a:schemeClr val="tx1"/>
              </a:solidFill>
              <a:effectLst/>
              <a:latin typeface="Arial" charset="0"/>
            </a:endParaRPr>
          </a:p>
          <a:p>
            <a:pPr algn="l" eaLnBrk="0" hangingPunct="0">
              <a:lnSpc>
                <a:spcPct val="100000"/>
              </a:lnSpc>
            </a:pPr>
            <a:endParaRPr lang="en-US" sz="1800" b="0" dirty="0">
              <a:solidFill>
                <a:schemeClr val="tx1"/>
              </a:solidFill>
              <a:effectLst/>
              <a:latin typeface="Arial" charset="0"/>
            </a:endParaRPr>
          </a:p>
          <a:p>
            <a:pPr algn="l" eaLnBrk="0" hangingPunct="0">
              <a:lnSpc>
                <a:spcPct val="100000"/>
              </a:lnSpc>
            </a:pPr>
            <a:endParaRPr lang="en-US" sz="1800" b="0" dirty="0">
              <a:solidFill>
                <a:schemeClr val="tx1"/>
              </a:solidFill>
              <a:effectLst/>
              <a:latin typeface="Arial" charset="0"/>
            </a:endParaRPr>
          </a:p>
          <a:p>
            <a:pPr algn="l" eaLnBrk="0" hangingPunct="0">
              <a:lnSpc>
                <a:spcPct val="100000"/>
              </a:lnSpc>
            </a:pPr>
            <a:endParaRPr lang="en-US" sz="1800" b="0" dirty="0">
              <a:solidFill>
                <a:schemeClr val="tx1"/>
              </a:solidFill>
              <a:effectLst/>
              <a:latin typeface="Arial" charset="0"/>
            </a:endParaRPr>
          </a:p>
        </p:txBody>
      </p:sp>
      <p:sp>
        <p:nvSpPr>
          <p:cNvPr id="2712581" name="Text Box 5"/>
          <p:cNvSpPr txBox="1">
            <a:spLocks noChangeArrowheads="1"/>
          </p:cNvSpPr>
          <p:nvPr/>
        </p:nvSpPr>
        <p:spPr bwMode="auto">
          <a:xfrm>
            <a:off x="1981200" y="6216650"/>
            <a:ext cx="5029200" cy="641350"/>
          </a:xfrm>
          <a:prstGeom prst="rect">
            <a:avLst/>
          </a:prstGeom>
          <a:noFill/>
          <a:ln w="9525">
            <a:noFill/>
            <a:miter lim="800000"/>
            <a:headEnd/>
            <a:tailEnd/>
          </a:ln>
          <a:effectLst/>
        </p:spPr>
        <p:txBody>
          <a:bodyPr>
            <a:spAutoFit/>
          </a:bodyPr>
          <a:lstStyle/>
          <a:p>
            <a:pPr algn="l" eaLnBrk="0" hangingPunct="0">
              <a:lnSpc>
                <a:spcPct val="100000"/>
              </a:lnSpc>
              <a:spcBef>
                <a:spcPct val="50000"/>
              </a:spcBef>
            </a:pPr>
            <a:r>
              <a:rPr lang="en-US" sz="3600">
                <a:effectLst/>
                <a:latin typeface="Arial" charset="0"/>
              </a:rPr>
              <a:t>The Boss</a:t>
            </a:r>
          </a:p>
        </p:txBody>
      </p:sp>
      <p:pic>
        <p:nvPicPr>
          <p:cNvPr id="2712583" name="Picture 7" descr="Deb"/>
          <p:cNvPicPr>
            <a:picLocks noChangeAspect="1" noChangeArrowheads="1"/>
          </p:cNvPicPr>
          <p:nvPr/>
        </p:nvPicPr>
        <p:blipFill>
          <a:blip r:embed="rId4" cstate="print"/>
          <a:srcRect/>
          <a:stretch>
            <a:fillRect/>
          </a:stretch>
        </p:blipFill>
        <p:spPr bwMode="auto">
          <a:xfrm>
            <a:off x="2306638" y="304800"/>
            <a:ext cx="4551362" cy="5700713"/>
          </a:xfrm>
          <a:prstGeom prst="rect">
            <a:avLst/>
          </a:prstGeom>
          <a:noFill/>
        </p:spPr>
      </p:pic>
    </p:spTree>
    <p:custDataLst>
      <p:tags r:id="rId1"/>
    </p:custData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2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25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257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257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1257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1257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1257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1257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1257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1257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12579">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12579">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12579">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12579">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12579">
                                            <p:txEl>
                                              <p:pRg st="8" end="8"/>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7125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0530" name="Rectangle 2"/>
          <p:cNvSpPr>
            <a:spLocks noGrp="1" noRot="1" noChangeArrowheads="1"/>
          </p:cNvSpPr>
          <p:nvPr>
            <p:ph type="title"/>
          </p:nvPr>
        </p:nvSpPr>
        <p:spPr/>
        <p:txBody>
          <a:bodyPr/>
          <a:lstStyle/>
          <a:p>
            <a:r>
              <a:rPr lang="en-US"/>
              <a:t>Mini-huddle</a:t>
            </a:r>
          </a:p>
        </p:txBody>
      </p:sp>
      <p:sp>
        <p:nvSpPr>
          <p:cNvPr id="3990531"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r>
              <a:rPr lang="en-US" sz="2400"/>
              <a:t>Medical and social</a:t>
            </a:r>
          </a:p>
          <a:p>
            <a:r>
              <a:rPr lang="en-US" sz="2400"/>
              <a:t>Mentor nurses</a:t>
            </a:r>
          </a:p>
          <a:p>
            <a:r>
              <a:rPr lang="en-US" sz="2400"/>
              <a:t>Staff deeply engaged</a:t>
            </a:r>
          </a:p>
          <a:p>
            <a:r>
              <a:rPr lang="en-US" sz="2400"/>
              <a:t>Stronger handoff</a:t>
            </a:r>
          </a:p>
        </p:txBody>
      </p:sp>
      <p:sp>
        <p:nvSpPr>
          <p:cNvPr id="3990532" name="Rectangle 4"/>
          <p:cNvSpPr>
            <a:spLocks noGrp="1" noChangeArrowheads="1"/>
          </p:cNvSpPr>
          <p:nvPr>
            <p:ph type="body" sz="half" idx="1"/>
          </p:nvPr>
        </p:nvSpPr>
        <p:spPr>
          <a:noFill/>
          <a:ln/>
        </p:spPr>
        <p:txBody>
          <a:bodyPr/>
          <a:lstStyle/>
          <a:p>
            <a:pPr>
              <a:lnSpc>
                <a:spcPct val="90000"/>
              </a:lnSpc>
            </a:pPr>
            <a:r>
              <a:rPr lang="en-US" sz="2400"/>
              <a:t>Planned Care Appt</a:t>
            </a:r>
          </a:p>
          <a:p>
            <a:pPr>
              <a:lnSpc>
                <a:spcPct val="90000"/>
              </a:lnSpc>
            </a:pPr>
            <a:r>
              <a:rPr lang="en-US" sz="2400"/>
              <a:t>Order sets</a:t>
            </a:r>
          </a:p>
          <a:p>
            <a:pPr>
              <a:lnSpc>
                <a:spcPct val="90000"/>
              </a:lnSpc>
            </a:pPr>
            <a:r>
              <a:rPr lang="en-US" sz="2400">
                <a:solidFill>
                  <a:srgbClr val="00FF00"/>
                </a:solidFill>
              </a:rPr>
              <a:t>Empowered Team</a:t>
            </a:r>
          </a:p>
          <a:p>
            <a:pPr>
              <a:lnSpc>
                <a:spcPct val="90000"/>
              </a:lnSpc>
            </a:pPr>
            <a:r>
              <a:rPr lang="en-US" sz="2400"/>
              <a:t>Pt. Questionnaire</a:t>
            </a:r>
          </a:p>
          <a:p>
            <a:pPr>
              <a:lnSpc>
                <a:spcPct val="90000"/>
              </a:lnSpc>
            </a:pPr>
            <a:r>
              <a:rPr lang="en-US" sz="2400"/>
              <a:t>Prescription Mgm’t</a:t>
            </a:r>
          </a:p>
          <a:p>
            <a:pPr>
              <a:lnSpc>
                <a:spcPct val="90000"/>
              </a:lnSpc>
            </a:pPr>
            <a:r>
              <a:rPr lang="en-US" sz="2400"/>
              <a:t>Annual Exam</a:t>
            </a:r>
          </a:p>
          <a:p>
            <a:pPr>
              <a:lnSpc>
                <a:spcPct val="90000"/>
              </a:lnSpc>
            </a:pPr>
            <a:r>
              <a:rPr lang="en-US" sz="2400"/>
              <a:t>Rapid Access</a:t>
            </a:r>
          </a:p>
          <a:p>
            <a:pPr>
              <a:lnSpc>
                <a:spcPct val="90000"/>
              </a:lnSpc>
            </a:pPr>
            <a:r>
              <a:rPr lang="en-US" sz="2400"/>
              <a:t>Intentional Behaviors</a:t>
            </a:r>
          </a:p>
        </p:txBody>
      </p:sp>
      <p:pic>
        <p:nvPicPr>
          <p:cNvPr id="3990533" name="Picture 5" descr="Mini-huddle"/>
          <p:cNvPicPr>
            <a:picLocks noChangeAspect="1" noChangeArrowheads="1"/>
          </p:cNvPicPr>
          <p:nvPr/>
        </p:nvPicPr>
        <p:blipFill>
          <a:blip r:embed="rId3" cstate="print"/>
          <a:srcRect/>
          <a:stretch>
            <a:fillRect/>
          </a:stretch>
        </p:blipFill>
        <p:spPr bwMode="auto">
          <a:xfrm>
            <a:off x="4953000" y="4210050"/>
            <a:ext cx="3124200" cy="234315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4002" name="Rectangle 2"/>
          <p:cNvSpPr>
            <a:spLocks noGrp="1" noRot="1" noChangeArrowheads="1"/>
          </p:cNvSpPr>
          <p:nvPr>
            <p:ph type="title"/>
          </p:nvPr>
        </p:nvSpPr>
        <p:spPr/>
        <p:txBody>
          <a:bodyPr/>
          <a:lstStyle/>
          <a:p>
            <a:r>
              <a:rPr lang="en-US"/>
              <a:t>Core Team: Mini-huddle</a:t>
            </a:r>
          </a:p>
        </p:txBody>
      </p:sp>
      <p:sp>
        <p:nvSpPr>
          <p:cNvPr id="4224003" name="Rectangle 3"/>
          <p:cNvSpPr>
            <a:spLocks noGrp="1" noChangeArrowheads="1"/>
          </p:cNvSpPr>
          <p:nvPr>
            <p:ph type="body" idx="1"/>
          </p:nvPr>
        </p:nvSpPr>
        <p:spPr>
          <a:xfrm>
            <a:off x="457200" y="1798638"/>
            <a:ext cx="4191000" cy="4525962"/>
          </a:xfrm>
        </p:spPr>
        <p:txBody>
          <a:bodyPr/>
          <a:lstStyle/>
          <a:p>
            <a:r>
              <a:rPr lang="en-US" sz="2800" dirty="0">
                <a:effectLst/>
              </a:rPr>
              <a:t>47 </a:t>
            </a:r>
            <a:r>
              <a:rPr lang="en-US" sz="2800" dirty="0" err="1">
                <a:effectLst/>
              </a:rPr>
              <a:t>yo</a:t>
            </a:r>
            <a:r>
              <a:rPr lang="en-US" sz="2800" dirty="0">
                <a:effectLst/>
              </a:rPr>
              <a:t> “Rapid Access” new patient</a:t>
            </a:r>
          </a:p>
          <a:p>
            <a:pPr>
              <a:buFont typeface="Wingdings" pitchFamily="2" charset="2"/>
              <a:buNone/>
            </a:pPr>
            <a:r>
              <a:rPr lang="en-US" sz="2800" dirty="0">
                <a:effectLst/>
              </a:rPr>
              <a:t>	CC: </a:t>
            </a:r>
            <a:r>
              <a:rPr lang="en-US" sz="2800" dirty="0" err="1">
                <a:effectLst/>
              </a:rPr>
              <a:t>dysphagia</a:t>
            </a:r>
            <a:endParaRPr lang="en-US" sz="2800" dirty="0">
              <a:effectLst/>
            </a:endParaRPr>
          </a:p>
          <a:p>
            <a:r>
              <a:rPr lang="en-US" sz="2800" dirty="0">
                <a:effectLst/>
              </a:rPr>
              <a:t>Nurse Mini-huddle</a:t>
            </a:r>
          </a:p>
          <a:p>
            <a:pPr lvl="1"/>
            <a:r>
              <a:rPr lang="en-US" sz="2400" dirty="0">
                <a:effectLst/>
              </a:rPr>
              <a:t>“She seems depressed”</a:t>
            </a:r>
          </a:p>
          <a:p>
            <a:pPr lvl="1"/>
            <a:r>
              <a:rPr lang="en-US" sz="2400" dirty="0">
                <a:effectLst/>
              </a:rPr>
              <a:t>“Is anyone hurting you?”</a:t>
            </a:r>
          </a:p>
          <a:p>
            <a:r>
              <a:rPr lang="en-US" sz="2800" dirty="0">
                <a:effectLst/>
              </a:rPr>
              <a:t>Physician better prepared</a:t>
            </a:r>
          </a:p>
        </p:txBody>
      </p:sp>
      <p:sp>
        <p:nvSpPr>
          <p:cNvPr id="4224004" name="Rectangle 4"/>
          <p:cNvSpPr>
            <a:spLocks noChangeArrowheads="1"/>
          </p:cNvSpPr>
          <p:nvPr/>
        </p:nvSpPr>
        <p:spPr bwMode="auto">
          <a:xfrm>
            <a:off x="4800600" y="1828800"/>
            <a:ext cx="3886200" cy="4724400"/>
          </a:xfrm>
          <a:prstGeom prst="rect">
            <a:avLst/>
          </a:prstGeom>
          <a:gradFill rotWithShape="1">
            <a:gsLst>
              <a:gs pos="0">
                <a:srgbClr val="008000">
                  <a:gamma/>
                  <a:shade val="46275"/>
                  <a:invGamma/>
                </a:srgbClr>
              </a:gs>
              <a:gs pos="100000">
                <a:srgbClr val="008000"/>
              </a:gs>
            </a:gsLst>
            <a:lin ang="5400000" scaled="1"/>
          </a:gradFill>
          <a:ln w="12700">
            <a:solidFill>
              <a:schemeClr val="tx1"/>
            </a:solidFill>
            <a:miter lim="800000"/>
            <a:headEnd/>
            <a:tailEnd/>
          </a:ln>
          <a:effectLst/>
        </p:spPr>
        <p:txBody>
          <a:bodyPr/>
          <a:lstStyle/>
          <a:p>
            <a:pPr marL="342900" indent="-342900" algn="l">
              <a:lnSpc>
                <a:spcPct val="100000"/>
              </a:lnSpc>
              <a:spcBef>
                <a:spcPct val="20000"/>
              </a:spcBef>
              <a:buClr>
                <a:schemeClr val="hlink"/>
              </a:buClr>
              <a:buSzPct val="70000"/>
              <a:buFont typeface="Wingdings" pitchFamily="2" charset="2"/>
              <a:buChar char="n"/>
            </a:pPr>
            <a:endParaRPr lang="en-US" sz="2400" b="0">
              <a:solidFill>
                <a:schemeClr val="tx1"/>
              </a:solidFill>
              <a:effectLst>
                <a:outerShdw blurRad="38100" dist="38100" dir="2700000" algn="tl">
                  <a:srgbClr val="000000"/>
                </a:outerShdw>
              </a:effectLst>
              <a:latin typeface="Arial" charset="0"/>
            </a:endParaRPr>
          </a:p>
        </p:txBody>
      </p:sp>
      <p:pic>
        <p:nvPicPr>
          <p:cNvPr id="4224005" name="Picture 5" descr="Mini-huddle"/>
          <p:cNvPicPr>
            <a:picLocks noChangeAspect="1" noChangeArrowheads="1"/>
          </p:cNvPicPr>
          <p:nvPr/>
        </p:nvPicPr>
        <p:blipFill>
          <a:blip r:embed="rId3" cstate="print"/>
          <a:srcRect/>
          <a:stretch>
            <a:fillRect/>
          </a:stretch>
        </p:blipFill>
        <p:spPr bwMode="auto">
          <a:xfrm>
            <a:off x="5105400" y="3505200"/>
            <a:ext cx="3352800" cy="25146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40034" name="Rectangle 2"/>
          <p:cNvSpPr>
            <a:spLocks noGrp="1" noRot="1" noChangeArrowheads="1"/>
          </p:cNvSpPr>
          <p:nvPr>
            <p:ph type="title"/>
          </p:nvPr>
        </p:nvSpPr>
        <p:spPr/>
        <p:txBody>
          <a:bodyPr/>
          <a:lstStyle/>
          <a:p>
            <a:r>
              <a:rPr lang="en-US"/>
              <a:t>Pre-clinic Huddle</a:t>
            </a:r>
          </a:p>
        </p:txBody>
      </p:sp>
      <p:sp>
        <p:nvSpPr>
          <p:cNvPr id="4140035" name="Rectangle 3"/>
          <p:cNvSpPr>
            <a:spLocks noGrp="1" noChangeArrowheads="1"/>
          </p:cNvSpPr>
          <p:nvPr>
            <p:ph type="body" sz="half" idx="2"/>
          </p:nvPr>
        </p:nvSpPr>
        <p:spPr>
          <a:xfrm>
            <a:off x="455613" y="1676400"/>
            <a:ext cx="8310562"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r>
              <a:rPr lang="en-US" dirty="0">
                <a:effectLst/>
              </a:rPr>
              <a:t>RN-MD 10 min day before </a:t>
            </a:r>
          </a:p>
          <a:p>
            <a:r>
              <a:rPr lang="en-US" dirty="0">
                <a:effectLst/>
              </a:rPr>
              <a:t>Identify planning needs </a:t>
            </a:r>
          </a:p>
          <a:p>
            <a:pPr lvl="1"/>
            <a:r>
              <a:rPr lang="en-US" dirty="0">
                <a:effectLst/>
              </a:rPr>
              <a:t>Abnormal CT: review</a:t>
            </a:r>
          </a:p>
          <a:p>
            <a:pPr lvl="1"/>
            <a:r>
              <a:rPr lang="en-US" dirty="0">
                <a:effectLst/>
              </a:rPr>
              <a:t>Celiac </a:t>
            </a:r>
            <a:r>
              <a:rPr lang="en-US" dirty="0" err="1">
                <a:effectLst/>
              </a:rPr>
              <a:t>Sprue</a:t>
            </a:r>
            <a:r>
              <a:rPr lang="en-US" dirty="0">
                <a:effectLst/>
              </a:rPr>
              <a:t>: </a:t>
            </a:r>
            <a:r>
              <a:rPr lang="en-US" dirty="0" err="1">
                <a:effectLst/>
              </a:rPr>
              <a:t>UptoDate</a:t>
            </a:r>
            <a:endParaRPr lang="en-US" dirty="0">
              <a:effectLst/>
            </a:endParaRPr>
          </a:p>
          <a:p>
            <a:pPr lvl="1">
              <a:buFont typeface="Wingdings" pitchFamily="2" charset="2"/>
              <a:buNone/>
            </a:pPr>
            <a:endParaRPr lang="en-US" sz="2000" dirty="0"/>
          </a:p>
        </p:txBody>
      </p:sp>
      <p:pic>
        <p:nvPicPr>
          <p:cNvPr id="4140038" name="Picture 6" descr="morning huddle"/>
          <p:cNvPicPr>
            <a:picLocks noChangeAspect="1" noChangeArrowheads="1"/>
          </p:cNvPicPr>
          <p:nvPr/>
        </p:nvPicPr>
        <p:blipFill>
          <a:blip r:embed="rId3" cstate="print"/>
          <a:srcRect l="24513" r="8635" b="25697"/>
          <a:stretch>
            <a:fillRect/>
          </a:stretch>
        </p:blipFill>
        <p:spPr bwMode="auto">
          <a:xfrm>
            <a:off x="4648200" y="2717800"/>
            <a:ext cx="3962400" cy="33020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0146" name="Rectangle 2"/>
          <p:cNvSpPr>
            <a:spLocks noGrp="1" noRot="1" noChangeArrowheads="1"/>
          </p:cNvSpPr>
          <p:nvPr>
            <p:ph type="title"/>
          </p:nvPr>
        </p:nvSpPr>
        <p:spPr/>
        <p:txBody>
          <a:bodyPr/>
          <a:lstStyle/>
          <a:p>
            <a:r>
              <a:rPr lang="en-US">
                <a:solidFill>
                  <a:srgbClr val="FFFF00"/>
                </a:solidFill>
              </a:rPr>
              <a:t>Central Role of Nurses </a:t>
            </a:r>
          </a:p>
        </p:txBody>
      </p:sp>
      <p:sp>
        <p:nvSpPr>
          <p:cNvPr id="4230147" name="Rectangle 3"/>
          <p:cNvSpPr>
            <a:spLocks noGrp="1" noChangeArrowheads="1"/>
          </p:cNvSpPr>
          <p:nvPr>
            <p:ph type="body" sz="half" idx="2"/>
          </p:nvPr>
        </p:nvSpPr>
        <p:spPr>
          <a:xfrm>
            <a:off x="457200" y="1676400"/>
            <a:ext cx="83867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pPr>
              <a:buFont typeface="Wingdings" pitchFamily="2" charset="2"/>
              <a:buNone/>
            </a:pPr>
            <a:endParaRPr lang="en-US">
              <a:solidFill>
                <a:srgbClr val="00FF00"/>
              </a:solidFill>
            </a:endParaRPr>
          </a:p>
        </p:txBody>
      </p:sp>
      <p:sp>
        <p:nvSpPr>
          <p:cNvPr id="4230148" name="Rectangle 4"/>
          <p:cNvSpPr>
            <a:spLocks noGrp="1" noChangeArrowheads="1"/>
          </p:cNvSpPr>
          <p:nvPr>
            <p:ph type="body" sz="half" idx="1"/>
          </p:nvPr>
        </p:nvSpPr>
        <p:spPr>
          <a:noFill/>
          <a:ln/>
        </p:spPr>
        <p:txBody>
          <a:bodyPr/>
          <a:lstStyle/>
          <a:p>
            <a:endParaRPr lang="en-US"/>
          </a:p>
          <a:p>
            <a:pPr>
              <a:lnSpc>
                <a:spcPct val="90000"/>
              </a:lnSpc>
              <a:buFont typeface="Wingdings" pitchFamily="2" charset="2"/>
              <a:buNone/>
            </a:pPr>
            <a:endParaRPr lang="en-US" sz="2400"/>
          </a:p>
        </p:txBody>
      </p:sp>
      <p:sp>
        <p:nvSpPr>
          <p:cNvPr id="4230149" name="Rectangle 5"/>
          <p:cNvSpPr>
            <a:spLocks noChangeArrowheads="1"/>
          </p:cNvSpPr>
          <p:nvPr/>
        </p:nvSpPr>
        <p:spPr bwMode="auto">
          <a:xfrm>
            <a:off x="457200" y="1798638"/>
            <a:ext cx="3581400" cy="4525962"/>
          </a:xfrm>
          <a:prstGeom prst="rect">
            <a:avLst/>
          </a:prstGeom>
          <a:noFill/>
          <a:ln w="9525">
            <a:noFill/>
            <a:miter lim="800000"/>
            <a:headEnd/>
            <a:tailEnd/>
          </a:ln>
          <a:effectLst/>
        </p:spPr>
        <p:txBody>
          <a:bodyPr/>
          <a:lstStyle/>
          <a:p>
            <a:pPr marL="342900" indent="-342900" algn="l">
              <a:lnSpc>
                <a:spcPct val="90000"/>
              </a:lnSpc>
              <a:spcBef>
                <a:spcPct val="20000"/>
              </a:spcBef>
              <a:buClr>
                <a:schemeClr val="hlink"/>
              </a:buClr>
              <a:buSzPct val="70000"/>
              <a:buFont typeface="Wingdings" pitchFamily="2" charset="2"/>
              <a:buChar char="n"/>
            </a:pPr>
            <a:endParaRPr lang="en-US" sz="2800" b="0">
              <a:solidFill>
                <a:schemeClr val="tx1"/>
              </a:solidFill>
              <a:effectLst>
                <a:outerShdw blurRad="38100" dist="38100" dir="2700000" algn="tl">
                  <a:srgbClr val="000000"/>
                </a:outerShdw>
              </a:effectLst>
              <a:latin typeface="Arial" charset="0"/>
            </a:endParaRPr>
          </a:p>
          <a:p>
            <a:pPr marL="742950" lvl="1" indent="-285750" algn="l">
              <a:lnSpc>
                <a:spcPct val="90000"/>
              </a:lnSpc>
              <a:spcBef>
                <a:spcPct val="20000"/>
              </a:spcBef>
              <a:buClr>
                <a:schemeClr val="accent2"/>
              </a:buClr>
              <a:buSzPct val="70000"/>
              <a:buFont typeface="Wingdings" pitchFamily="2" charset="2"/>
              <a:buChar char="n"/>
            </a:pPr>
            <a:endParaRPr lang="en-US" sz="2400" b="0">
              <a:solidFill>
                <a:srgbClr val="808080"/>
              </a:solidFill>
              <a:effectLst>
                <a:outerShdw blurRad="38100" dist="38100" dir="2700000" algn="tl">
                  <a:srgbClr val="000000"/>
                </a:outerShdw>
              </a:effectLst>
              <a:latin typeface="Arial" charset="0"/>
            </a:endParaRPr>
          </a:p>
          <a:p>
            <a:pPr marL="342900" indent="-342900" algn="l">
              <a:lnSpc>
                <a:spcPct val="90000"/>
              </a:lnSpc>
              <a:spcBef>
                <a:spcPct val="20000"/>
              </a:spcBef>
              <a:buClr>
                <a:schemeClr val="hlink"/>
              </a:buClr>
              <a:buSzPct val="70000"/>
              <a:buFont typeface="Wingdings" pitchFamily="2" charset="2"/>
              <a:buNone/>
            </a:pPr>
            <a:endParaRPr lang="en-US" sz="2800" b="0">
              <a:solidFill>
                <a:srgbClr val="00FF00"/>
              </a:solidFill>
              <a:effectLst>
                <a:outerShdw blurRad="38100" dist="38100" dir="2700000" algn="tl">
                  <a:srgbClr val="000000"/>
                </a:outerShdw>
              </a:effectLst>
              <a:latin typeface="Arial" charset="0"/>
            </a:endParaRPr>
          </a:p>
          <a:p>
            <a:pPr marL="342900" indent="-342900" algn="l">
              <a:lnSpc>
                <a:spcPct val="90000"/>
              </a:lnSpc>
              <a:spcBef>
                <a:spcPct val="20000"/>
              </a:spcBef>
              <a:buClr>
                <a:schemeClr val="hlink"/>
              </a:buClr>
              <a:buSzPct val="70000"/>
              <a:buFont typeface="Wingdings" pitchFamily="2" charset="2"/>
              <a:buNone/>
            </a:pPr>
            <a:endParaRPr lang="en-US" sz="2800" b="0">
              <a:solidFill>
                <a:schemeClr val="tx1"/>
              </a:solidFill>
              <a:effectLst>
                <a:outerShdw blurRad="38100" dist="38100" dir="2700000" algn="tl">
                  <a:srgbClr val="000000"/>
                </a:outerShdw>
              </a:effectLst>
              <a:latin typeface="Arial" charset="0"/>
            </a:endParaRPr>
          </a:p>
          <a:p>
            <a:pPr marL="342900" indent="-342900" algn="l">
              <a:lnSpc>
                <a:spcPct val="90000"/>
              </a:lnSpc>
              <a:spcBef>
                <a:spcPct val="20000"/>
              </a:spcBef>
              <a:buClr>
                <a:schemeClr val="hlink"/>
              </a:buClr>
              <a:buSzPct val="70000"/>
              <a:buFont typeface="Wingdings" pitchFamily="2" charset="2"/>
              <a:buChar char="n"/>
            </a:pPr>
            <a:endParaRPr lang="en-US" sz="2800" b="0">
              <a:solidFill>
                <a:schemeClr val="tx1"/>
              </a:solidFill>
              <a:effectLst>
                <a:outerShdw blurRad="38100" dist="38100" dir="2700000" algn="tl">
                  <a:srgbClr val="000000"/>
                </a:outerShdw>
              </a:effectLst>
              <a:latin typeface="Arial" charset="0"/>
            </a:endParaRPr>
          </a:p>
        </p:txBody>
      </p:sp>
      <p:pic>
        <p:nvPicPr>
          <p:cNvPr id="4230150" name="Picture 6" descr="Clinic 7 008 resize"/>
          <p:cNvPicPr>
            <a:picLocks noChangeAspect="1" noChangeArrowheads="1"/>
          </p:cNvPicPr>
          <p:nvPr/>
        </p:nvPicPr>
        <p:blipFill>
          <a:blip r:embed="rId3" cstate="print"/>
          <a:srcRect l="4839" r="8064"/>
          <a:stretch>
            <a:fillRect/>
          </a:stretch>
        </p:blipFill>
        <p:spPr bwMode="auto">
          <a:xfrm>
            <a:off x="1600200" y="1828800"/>
            <a:ext cx="6172200" cy="4629150"/>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2194" name="Rectangle 2"/>
          <p:cNvSpPr>
            <a:spLocks noGrp="1" noRot="1" noChangeArrowheads="1"/>
          </p:cNvSpPr>
          <p:nvPr>
            <p:ph type="title"/>
          </p:nvPr>
        </p:nvSpPr>
        <p:spPr/>
        <p:txBody>
          <a:bodyPr/>
          <a:lstStyle/>
          <a:p>
            <a:r>
              <a:rPr lang="en-US">
                <a:solidFill>
                  <a:srgbClr val="FFFF00"/>
                </a:solidFill>
              </a:rPr>
              <a:t>Welcome to Our Practice</a:t>
            </a:r>
            <a:r>
              <a:rPr lang="en-US" b="0" i="1">
                <a:solidFill>
                  <a:srgbClr val="00FF00"/>
                </a:solidFill>
              </a:rPr>
              <a:t/>
            </a:r>
            <a:br>
              <a:rPr lang="en-US" b="0" i="1">
                <a:solidFill>
                  <a:srgbClr val="00FF00"/>
                </a:solidFill>
              </a:rPr>
            </a:br>
            <a:r>
              <a:rPr lang="en-US" b="0" i="1">
                <a:solidFill>
                  <a:srgbClr val="00FF00"/>
                </a:solidFill>
              </a:rPr>
              <a:t>“Start here first”</a:t>
            </a:r>
          </a:p>
        </p:txBody>
      </p:sp>
      <p:sp>
        <p:nvSpPr>
          <p:cNvPr id="4232195" name="Rectangle 3"/>
          <p:cNvSpPr>
            <a:spLocks noGrp="1" noChangeArrowheads="1"/>
          </p:cNvSpPr>
          <p:nvPr>
            <p:ph type="body" sz="half" idx="2"/>
          </p:nvPr>
        </p:nvSpPr>
        <p:spPr>
          <a:xfrm>
            <a:off x="457200" y="1676400"/>
            <a:ext cx="83867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endParaRPr lang="en-US" sz="2400"/>
          </a:p>
          <a:p>
            <a:pPr>
              <a:buFont typeface="Wingdings" pitchFamily="2" charset="2"/>
              <a:buNone/>
            </a:pPr>
            <a:endParaRPr lang="en-US"/>
          </a:p>
          <a:p>
            <a:pPr>
              <a:buFont typeface="Wingdings" pitchFamily="2" charset="2"/>
              <a:buNone/>
            </a:pPr>
            <a:endParaRPr lang="en-US">
              <a:cs typeface="Arial" charset="0"/>
            </a:endParaRPr>
          </a:p>
          <a:p>
            <a:pPr lvl="1">
              <a:buFont typeface="Wingdings" pitchFamily="2" charset="2"/>
              <a:buNone/>
            </a:pPr>
            <a:endParaRPr lang="en-US" sz="2800"/>
          </a:p>
        </p:txBody>
      </p:sp>
      <p:sp>
        <p:nvSpPr>
          <p:cNvPr id="4232196" name="Rectangle 4"/>
          <p:cNvSpPr>
            <a:spLocks noGrp="1" noChangeArrowheads="1"/>
          </p:cNvSpPr>
          <p:nvPr>
            <p:ph type="body" sz="half" idx="1"/>
          </p:nvPr>
        </p:nvSpPr>
        <p:spPr>
          <a:noFill/>
          <a:ln/>
        </p:spPr>
        <p:txBody>
          <a:bodyPr/>
          <a:lstStyle/>
          <a:p>
            <a:endParaRPr lang="en-US"/>
          </a:p>
          <a:p>
            <a:pPr>
              <a:lnSpc>
                <a:spcPct val="90000"/>
              </a:lnSpc>
              <a:buFont typeface="Wingdings" pitchFamily="2" charset="2"/>
              <a:buNone/>
            </a:pPr>
            <a:endParaRPr lang="en-US" sz="2400"/>
          </a:p>
        </p:txBody>
      </p:sp>
      <p:pic>
        <p:nvPicPr>
          <p:cNvPr id="4232197" name="Picture 5"/>
          <p:cNvPicPr>
            <a:picLocks noChangeAspect="1" noChangeArrowheads="1"/>
          </p:cNvPicPr>
          <p:nvPr/>
        </p:nvPicPr>
        <p:blipFill>
          <a:blip r:embed="rId3" cstate="print"/>
          <a:srcRect/>
          <a:stretch>
            <a:fillRect/>
          </a:stretch>
        </p:blipFill>
        <p:spPr bwMode="auto">
          <a:xfrm>
            <a:off x="1358900" y="1752600"/>
            <a:ext cx="6794500" cy="4848225"/>
          </a:xfrm>
          <a:prstGeom prst="rect">
            <a:avLst/>
          </a:prstGeom>
          <a:noFill/>
          <a:ln w="9525" algn="ctr">
            <a:noFill/>
            <a:miter lim="800000"/>
            <a:headEnd/>
            <a:tailEnd/>
          </a:ln>
          <a:effectLst/>
        </p:spPr>
      </p:pic>
      <p:pic>
        <p:nvPicPr>
          <p:cNvPr id="4232198" name="Picture 6"/>
          <p:cNvPicPr>
            <a:picLocks noChangeAspect="1" noChangeArrowheads="1"/>
          </p:cNvPicPr>
          <p:nvPr/>
        </p:nvPicPr>
        <p:blipFill>
          <a:blip r:embed="rId4" cstate="print"/>
          <a:srcRect r="32608"/>
          <a:stretch>
            <a:fillRect/>
          </a:stretch>
        </p:blipFill>
        <p:spPr bwMode="auto">
          <a:xfrm>
            <a:off x="1219200" y="1752600"/>
            <a:ext cx="4459288" cy="4724400"/>
          </a:xfrm>
          <a:prstGeom prst="rect">
            <a:avLst/>
          </a:prstGeom>
          <a:noFill/>
          <a:ln w="9525" algn="ctr">
            <a:noFill/>
            <a:miter lim="800000"/>
            <a:headEnd/>
            <a:tailEnd/>
          </a:ln>
          <a:effec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42082" name="Rectangle 2"/>
          <p:cNvSpPr>
            <a:spLocks noGrp="1" noRot="1" noChangeArrowheads="1"/>
          </p:cNvSpPr>
          <p:nvPr>
            <p:ph type="title"/>
          </p:nvPr>
        </p:nvSpPr>
        <p:spPr/>
        <p:txBody>
          <a:bodyPr/>
          <a:lstStyle/>
          <a:p>
            <a:r>
              <a:rPr lang="en-US"/>
              <a:t>Goals</a:t>
            </a:r>
          </a:p>
        </p:txBody>
      </p:sp>
      <p:sp>
        <p:nvSpPr>
          <p:cNvPr id="4142083" name="Rectangle 3"/>
          <p:cNvSpPr>
            <a:spLocks noGrp="1" noChangeArrowheads="1"/>
          </p:cNvSpPr>
          <p:nvPr>
            <p:ph type="body" idx="1"/>
          </p:nvPr>
        </p:nvSpPr>
        <p:spPr/>
        <p:txBody>
          <a:bodyPr/>
          <a:lstStyle/>
          <a:p>
            <a:r>
              <a:rPr lang="en-US" dirty="0">
                <a:effectLst/>
              </a:rPr>
              <a:t>How to structure our office practices to</a:t>
            </a:r>
          </a:p>
          <a:p>
            <a:pPr lvl="1"/>
            <a:r>
              <a:rPr lang="en-US" dirty="0">
                <a:effectLst/>
              </a:rPr>
              <a:t>Take best care of patients</a:t>
            </a:r>
          </a:p>
          <a:p>
            <a:pPr lvl="1"/>
            <a:r>
              <a:rPr lang="en-US" dirty="0">
                <a:effectLst/>
              </a:rPr>
              <a:t>Do it efficiently</a:t>
            </a:r>
          </a:p>
          <a:p>
            <a:pPr lvl="1"/>
            <a:r>
              <a:rPr lang="en-US" dirty="0">
                <a:effectLst/>
              </a:rPr>
              <a:t>Remain financially viable</a:t>
            </a:r>
          </a:p>
          <a:p>
            <a:pPr lvl="1"/>
            <a:r>
              <a:rPr lang="en-US" dirty="0">
                <a:effectLst/>
              </a:rPr>
              <a:t>Enjoy it!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53762" name="Rectangle 2"/>
          <p:cNvSpPr>
            <a:spLocks noChangeArrowheads="1"/>
          </p:cNvSpPr>
          <p:nvPr/>
        </p:nvSpPr>
        <p:spPr bwMode="auto">
          <a:xfrm>
            <a:off x="457200" y="1676400"/>
            <a:ext cx="8386763" cy="4953000"/>
          </a:xfrm>
          <a:prstGeom prst="rect">
            <a:avLst/>
          </a:prstGeom>
          <a:gradFill rotWithShape="1">
            <a:gsLst>
              <a:gs pos="0">
                <a:srgbClr val="008000">
                  <a:gamma/>
                  <a:shade val="46275"/>
                  <a:invGamma/>
                </a:srgbClr>
              </a:gs>
              <a:gs pos="100000">
                <a:srgbClr val="0080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00000"/>
              </a:lnSpc>
              <a:spcBef>
                <a:spcPct val="20000"/>
              </a:spcBef>
              <a:buClr>
                <a:schemeClr val="hlink"/>
              </a:buClr>
              <a:buSzPct val="70000"/>
              <a:buFont typeface="Wingdings" pitchFamily="2" charset="2"/>
              <a:buChar char="n"/>
            </a:pPr>
            <a:endParaRPr lang="en-US" sz="2400" b="0">
              <a:solidFill>
                <a:schemeClr val="tx1"/>
              </a:solidFill>
              <a:effectLst>
                <a:outerShdw blurRad="38100" dist="38100" dir="2700000" algn="tl">
                  <a:srgbClr val="000000"/>
                </a:outerShdw>
              </a:effectLst>
            </a:endParaRPr>
          </a:p>
          <a:p>
            <a:pPr marL="342900" indent="-342900">
              <a:lnSpc>
                <a:spcPct val="100000"/>
              </a:lnSpc>
              <a:spcBef>
                <a:spcPct val="20000"/>
              </a:spcBef>
              <a:buClr>
                <a:schemeClr val="hlink"/>
              </a:buClr>
              <a:buSzPct val="70000"/>
              <a:buFont typeface="Wingdings" pitchFamily="2" charset="2"/>
              <a:buNone/>
            </a:pPr>
            <a:endParaRPr lang="en-US" sz="2800" b="0">
              <a:solidFill>
                <a:schemeClr val="tx1"/>
              </a:solidFill>
              <a:effectLst>
                <a:outerShdw blurRad="38100" dist="38100" dir="2700000" algn="tl">
                  <a:srgbClr val="000000"/>
                </a:outerShdw>
              </a:effectLst>
            </a:endParaRPr>
          </a:p>
          <a:p>
            <a:pPr marL="342900" indent="-342900">
              <a:lnSpc>
                <a:spcPct val="100000"/>
              </a:lnSpc>
              <a:spcBef>
                <a:spcPct val="20000"/>
              </a:spcBef>
              <a:buClr>
                <a:schemeClr val="hlink"/>
              </a:buClr>
              <a:buSzPct val="70000"/>
              <a:buFont typeface="Wingdings" pitchFamily="2" charset="2"/>
              <a:buNone/>
            </a:pPr>
            <a:endParaRPr lang="en-US" sz="2800" b="0">
              <a:solidFill>
                <a:schemeClr val="tx1"/>
              </a:solidFill>
              <a:effectLst>
                <a:outerShdw blurRad="38100" dist="38100" dir="2700000" algn="tl">
                  <a:srgbClr val="000000"/>
                </a:outerShdw>
              </a:effectLst>
              <a:cs typeface="Arial" charset="0"/>
            </a:endParaRPr>
          </a:p>
          <a:p>
            <a:pPr marL="742950" lvl="1" indent="-285750">
              <a:lnSpc>
                <a:spcPct val="100000"/>
              </a:lnSpc>
              <a:spcBef>
                <a:spcPct val="20000"/>
              </a:spcBef>
              <a:buClr>
                <a:schemeClr val="accent2"/>
              </a:buClr>
              <a:buSzPct val="70000"/>
              <a:buFont typeface="Wingdings" pitchFamily="2" charset="2"/>
              <a:buNone/>
            </a:pPr>
            <a:endParaRPr lang="en-US" sz="2800" b="0">
              <a:solidFill>
                <a:schemeClr val="tx1"/>
              </a:solidFill>
              <a:effectLst>
                <a:outerShdw blurRad="38100" dist="38100" dir="2700000" algn="tl">
                  <a:srgbClr val="000000"/>
                </a:outerShdw>
              </a:effectLst>
            </a:endParaRPr>
          </a:p>
        </p:txBody>
      </p:sp>
      <p:sp>
        <p:nvSpPr>
          <p:cNvPr id="4413442" name="Rectangle 2"/>
          <p:cNvSpPr>
            <a:spLocks noGrp="1" noRot="1" noChangeArrowheads="1"/>
          </p:cNvSpPr>
          <p:nvPr>
            <p:ph type="title" idx="4294967295"/>
          </p:nvPr>
        </p:nvSpPr>
        <p:spPr/>
        <p:txBody>
          <a:bodyPr/>
          <a:lstStyle/>
          <a:p>
            <a:r>
              <a:rPr lang="en-US"/>
              <a:t>Creating a Culture of Teamwork </a:t>
            </a:r>
          </a:p>
        </p:txBody>
      </p:sp>
      <p:sp>
        <p:nvSpPr>
          <p:cNvPr id="4413443" name="Rectangle 3"/>
          <p:cNvSpPr>
            <a:spLocks noGrp="1" noChangeArrowheads="1"/>
          </p:cNvSpPr>
          <p:nvPr>
            <p:ph type="body" idx="4294967295"/>
          </p:nvPr>
        </p:nvSpPr>
        <p:spPr/>
        <p:txBody>
          <a:bodyPr/>
          <a:lstStyle/>
          <a:p>
            <a:pPr defTabSz="457200">
              <a:buFont typeface="Wingdings" pitchFamily="2" charset="2"/>
              <a:buNone/>
            </a:pPr>
            <a:endParaRPr lang="en-US"/>
          </a:p>
        </p:txBody>
      </p:sp>
      <p:pic>
        <p:nvPicPr>
          <p:cNvPr id="4853765" name="Picture 5" descr="nur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33563"/>
            <a:ext cx="617220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2652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5090" name="Rectangle 2"/>
          <p:cNvSpPr>
            <a:spLocks noGrp="1" noRot="1" noChangeArrowheads="1"/>
          </p:cNvSpPr>
          <p:nvPr>
            <p:ph type="title" idx="4294967295"/>
          </p:nvPr>
        </p:nvSpPr>
        <p:spPr/>
        <p:txBody>
          <a:bodyPr/>
          <a:lstStyle/>
          <a:p>
            <a:pPr>
              <a:defRPr/>
            </a:pPr>
            <a:r>
              <a:rPr lang="en-US">
                <a:solidFill>
                  <a:srgbClr val="FFFF00"/>
                </a:solidFill>
                <a:latin typeface="+mj-lt"/>
                <a:ea typeface="+mj-ea"/>
                <a:cs typeface="+mj-cs"/>
              </a:rPr>
              <a:t>Team Meetings</a:t>
            </a:r>
          </a:p>
        </p:txBody>
      </p:sp>
      <p:sp>
        <p:nvSpPr>
          <p:cNvPr id="4185091" name="Rectangle 3"/>
          <p:cNvSpPr>
            <a:spLocks noGrp="1" noChangeArrowheads="1"/>
          </p:cNvSpPr>
          <p:nvPr>
            <p:ph type="body" idx="4294967295"/>
          </p:nvPr>
        </p:nvSpPr>
        <p:spPr/>
        <p:txBody>
          <a:bodyPr/>
          <a:lstStyle/>
          <a:p>
            <a:pPr>
              <a:defRPr/>
            </a:pPr>
            <a:r>
              <a:rPr lang="en-US">
                <a:latin typeface="+mn-lt"/>
                <a:ea typeface="+mn-ea"/>
                <a:cs typeface="+mn-cs"/>
              </a:rPr>
              <a:t>Re-engineering during the work day is like trying to repair the airplane while it is flying at 20,000 feet.</a:t>
            </a:r>
          </a:p>
          <a:p>
            <a:pPr>
              <a:defRPr/>
            </a:pPr>
            <a:endParaRPr lang="en-US">
              <a:latin typeface="+mn-lt"/>
              <a:ea typeface="+mn-ea"/>
              <a:cs typeface="+mn-cs"/>
            </a:endParaRPr>
          </a:p>
          <a:p>
            <a:pPr lvl="3">
              <a:defRPr/>
            </a:pPr>
            <a:endParaRPr lang="en-US">
              <a:latin typeface="+mn-lt"/>
            </a:endParaRPr>
          </a:p>
          <a:p>
            <a:pPr>
              <a:defRPr/>
            </a:pPr>
            <a:endParaRPr lang="en-US">
              <a:latin typeface="+mn-lt"/>
              <a:ea typeface="+mn-ea"/>
              <a:cs typeface="+mn-cs"/>
            </a:endParaRPr>
          </a:p>
        </p:txBody>
      </p:sp>
      <p:pic>
        <p:nvPicPr>
          <p:cNvPr id="4859908" name="Picture 4" descr="airplane"/>
          <p:cNvPicPr>
            <a:picLocks noChangeAspect="1" noChangeArrowheads="1"/>
          </p:cNvPicPr>
          <p:nvPr/>
        </p:nvPicPr>
        <p:blipFill>
          <a:blip r:embed="rId3">
            <a:extLst>
              <a:ext uri="{28A0092B-C50C-407E-A947-70E740481C1C}">
                <a14:useLocalDpi xmlns:a14="http://schemas.microsoft.com/office/drawing/2010/main" val="0"/>
              </a:ext>
            </a:extLst>
          </a:blip>
          <a:srcRect l="667" t="13333" b="25000"/>
          <a:stretch>
            <a:fillRect/>
          </a:stretch>
        </p:blipFill>
        <p:spPr bwMode="auto">
          <a:xfrm>
            <a:off x="1752600" y="3657600"/>
            <a:ext cx="56769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2822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4245" name="Rectangle 5"/>
          <p:cNvSpPr>
            <a:spLocks noChangeArrowheads="1"/>
          </p:cNvSpPr>
          <p:nvPr/>
        </p:nvSpPr>
        <p:spPr bwMode="auto">
          <a:xfrm>
            <a:off x="457200" y="1676400"/>
            <a:ext cx="8386763" cy="4953000"/>
          </a:xfrm>
          <a:prstGeom prst="rect">
            <a:avLst/>
          </a:prstGeom>
          <a:gradFill rotWithShape="1">
            <a:gsLst>
              <a:gs pos="0">
                <a:srgbClr val="008000">
                  <a:gamma/>
                  <a:shade val="46275"/>
                  <a:invGamma/>
                </a:srgbClr>
              </a:gs>
              <a:gs pos="100000">
                <a:srgbClr val="008000"/>
              </a:gs>
            </a:gsLst>
            <a:lin ang="5400000" scaled="1"/>
          </a:gradFill>
          <a:ln w="12700">
            <a:solidFill>
              <a:schemeClr val="tx1"/>
            </a:solidFill>
            <a:miter lim="800000"/>
            <a:headEnd/>
            <a:tailEnd/>
          </a:ln>
          <a:effectLst/>
        </p:spPr>
        <p:txBody>
          <a:bodyPr/>
          <a:lstStyle/>
          <a:p>
            <a:pPr marL="342900" indent="-342900" algn="l">
              <a:lnSpc>
                <a:spcPct val="100000"/>
              </a:lnSpc>
              <a:spcBef>
                <a:spcPct val="20000"/>
              </a:spcBef>
              <a:buClr>
                <a:schemeClr val="hlink"/>
              </a:buClr>
              <a:buSzPct val="70000"/>
              <a:buFont typeface="Wingdings" pitchFamily="2" charset="2"/>
              <a:buChar char="n"/>
            </a:pPr>
            <a:endParaRPr lang="en-US" sz="2400" b="0">
              <a:solidFill>
                <a:schemeClr val="tx1"/>
              </a:solidFill>
              <a:effectLst>
                <a:outerShdw blurRad="38100" dist="38100" dir="2700000" algn="tl">
                  <a:srgbClr val="000000"/>
                </a:outerShdw>
              </a:effectLst>
              <a:latin typeface="Arial" charset="0"/>
            </a:endParaRPr>
          </a:p>
          <a:p>
            <a:pPr marL="342900" indent="-342900" algn="l">
              <a:lnSpc>
                <a:spcPct val="100000"/>
              </a:lnSpc>
              <a:spcBef>
                <a:spcPct val="20000"/>
              </a:spcBef>
              <a:buClr>
                <a:schemeClr val="hlink"/>
              </a:buClr>
              <a:buSzPct val="70000"/>
              <a:buFont typeface="Wingdings" pitchFamily="2" charset="2"/>
              <a:buNone/>
            </a:pPr>
            <a:endParaRPr lang="en-US" sz="2800" b="0">
              <a:solidFill>
                <a:schemeClr val="tx1"/>
              </a:solidFill>
              <a:effectLst>
                <a:outerShdw blurRad="38100" dist="38100" dir="2700000" algn="tl">
                  <a:srgbClr val="000000"/>
                </a:outerShdw>
              </a:effectLst>
              <a:latin typeface="Arial" charset="0"/>
            </a:endParaRPr>
          </a:p>
          <a:p>
            <a:pPr marL="342900" indent="-342900" algn="l">
              <a:lnSpc>
                <a:spcPct val="100000"/>
              </a:lnSpc>
              <a:spcBef>
                <a:spcPct val="20000"/>
              </a:spcBef>
              <a:buClr>
                <a:schemeClr val="hlink"/>
              </a:buClr>
              <a:buSzPct val="70000"/>
              <a:buFont typeface="Wingdings" pitchFamily="2" charset="2"/>
              <a:buNone/>
            </a:pPr>
            <a:endParaRPr lang="en-US" sz="2800" b="0">
              <a:solidFill>
                <a:schemeClr val="tx1"/>
              </a:solidFill>
              <a:effectLst>
                <a:outerShdw blurRad="38100" dist="38100" dir="2700000" algn="tl">
                  <a:srgbClr val="000000"/>
                </a:outerShdw>
              </a:effectLst>
              <a:latin typeface="Arial" charset="0"/>
              <a:cs typeface="Arial" charset="0"/>
            </a:endParaRPr>
          </a:p>
          <a:p>
            <a:pPr marL="742950" lvl="1" indent="-285750" algn="l">
              <a:lnSpc>
                <a:spcPct val="100000"/>
              </a:lnSpc>
              <a:spcBef>
                <a:spcPct val="20000"/>
              </a:spcBef>
              <a:buClr>
                <a:schemeClr val="accent2"/>
              </a:buClr>
              <a:buSzPct val="70000"/>
              <a:buFont typeface="Wingdings" pitchFamily="2" charset="2"/>
              <a:buNone/>
            </a:pPr>
            <a:endParaRPr lang="en-US" sz="2800" b="0">
              <a:solidFill>
                <a:schemeClr val="tx1"/>
              </a:solidFill>
              <a:effectLst>
                <a:outerShdw blurRad="38100" dist="38100" dir="2700000" algn="tl">
                  <a:srgbClr val="000000"/>
                </a:outerShdw>
              </a:effectLst>
              <a:latin typeface="Arial" charset="0"/>
            </a:endParaRPr>
          </a:p>
        </p:txBody>
      </p:sp>
      <p:sp>
        <p:nvSpPr>
          <p:cNvPr id="4413442" name="Rectangle 2"/>
          <p:cNvSpPr>
            <a:spLocks noGrp="1" noRot="1" noChangeArrowheads="1"/>
          </p:cNvSpPr>
          <p:nvPr>
            <p:ph type="title" idx="4294967295"/>
          </p:nvPr>
        </p:nvSpPr>
        <p:spPr/>
        <p:txBody>
          <a:bodyPr/>
          <a:lstStyle/>
          <a:p>
            <a:r>
              <a:rPr lang="en-US"/>
              <a:t>Creating a Culture of Teamwork </a:t>
            </a:r>
          </a:p>
        </p:txBody>
      </p:sp>
      <p:sp>
        <p:nvSpPr>
          <p:cNvPr id="4413443" name="Rectangle 3"/>
          <p:cNvSpPr>
            <a:spLocks noGrp="1" noChangeArrowheads="1"/>
          </p:cNvSpPr>
          <p:nvPr>
            <p:ph type="body" idx="4294967295"/>
          </p:nvPr>
        </p:nvSpPr>
        <p:spPr/>
        <p:txBody>
          <a:bodyPr/>
          <a:lstStyle/>
          <a:p>
            <a:pPr defTabSz="457200">
              <a:buFont typeface="Wingdings" pitchFamily="2" charset="2"/>
              <a:buNone/>
            </a:pPr>
            <a:endParaRPr lang="en-US"/>
          </a:p>
        </p:txBody>
      </p:sp>
      <p:pic>
        <p:nvPicPr>
          <p:cNvPr id="4234244" name="Picture 4" descr="Operation QE&amp;S"/>
          <p:cNvPicPr>
            <a:picLocks noChangeAspect="1" noChangeArrowheads="1"/>
          </p:cNvPicPr>
          <p:nvPr/>
        </p:nvPicPr>
        <p:blipFill>
          <a:blip r:embed="rId3" cstate="print"/>
          <a:srcRect b="19737"/>
          <a:stretch>
            <a:fillRect/>
          </a:stretch>
        </p:blipFill>
        <p:spPr bwMode="auto">
          <a:xfrm>
            <a:off x="685800" y="1828800"/>
            <a:ext cx="7848600" cy="4724400"/>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89186" name="Rectangle 2"/>
          <p:cNvSpPr>
            <a:spLocks noGrp="1" noRot="1" noChangeArrowheads="1"/>
          </p:cNvSpPr>
          <p:nvPr>
            <p:ph type="title" idx="4294967295"/>
          </p:nvPr>
        </p:nvSpPr>
        <p:spPr/>
        <p:txBody>
          <a:bodyPr/>
          <a:lstStyle/>
          <a:p>
            <a:pPr>
              <a:defRPr/>
            </a:pPr>
            <a:r>
              <a:rPr lang="en-US">
                <a:solidFill>
                  <a:srgbClr val="FFFF00"/>
                </a:solidFill>
                <a:latin typeface="+mj-lt"/>
                <a:ea typeface="+mj-ea"/>
                <a:cs typeface="+mj-cs"/>
              </a:rPr>
              <a:t>Team Meeting:</a:t>
            </a:r>
            <a:r>
              <a:rPr lang="en-US">
                <a:latin typeface="+mj-lt"/>
                <a:ea typeface="+mj-ea"/>
                <a:cs typeface="+mj-cs"/>
              </a:rPr>
              <a:t> </a:t>
            </a:r>
            <a:r>
              <a:rPr lang="en-US">
                <a:solidFill>
                  <a:srgbClr val="00FF00"/>
                </a:solidFill>
                <a:latin typeface="+mj-lt"/>
                <a:ea typeface="+mj-ea"/>
                <a:cs typeface="+mj-cs"/>
              </a:rPr>
              <a:t>Components</a:t>
            </a:r>
            <a:r>
              <a:rPr lang="en-US">
                <a:latin typeface="+mj-lt"/>
                <a:ea typeface="+mj-ea"/>
                <a:cs typeface="+mj-cs"/>
              </a:rPr>
              <a:t> </a:t>
            </a:r>
          </a:p>
        </p:txBody>
      </p:sp>
      <p:sp>
        <p:nvSpPr>
          <p:cNvPr id="4189187" name="Rectangle 3"/>
          <p:cNvSpPr>
            <a:spLocks noGrp="1" noChangeArrowheads="1"/>
          </p:cNvSpPr>
          <p:nvPr>
            <p:ph type="body" sz="half" idx="4294967295"/>
          </p:nvPr>
        </p:nvSpPr>
        <p:spPr>
          <a:xfrm>
            <a:off x="5024438" y="1524000"/>
            <a:ext cx="4119562" cy="4953000"/>
          </a:xfrm>
          <a:gradFill rotWithShape="1">
            <a:gsLst>
              <a:gs pos="0">
                <a:srgbClr val="993300">
                  <a:gamma/>
                  <a:shade val="46275"/>
                  <a:invGamma/>
                </a:srgbClr>
              </a:gs>
              <a:gs pos="100000">
                <a:srgbClr val="993300"/>
              </a:gs>
            </a:gsLst>
            <a:lin ang="5400000" scaled="1"/>
          </a:gradFill>
          <a:ln w="12700">
            <a:solidFill>
              <a:schemeClr val="tx1"/>
            </a:solidFill>
          </a:ln>
        </p:spPr>
        <p:txBody>
          <a:bodyPr/>
          <a:lstStyle/>
          <a:p>
            <a:pPr>
              <a:lnSpc>
                <a:spcPct val="80000"/>
              </a:lnSpc>
              <a:defRPr/>
            </a:pPr>
            <a:endParaRPr lang="en-US" sz="1600">
              <a:latin typeface="+mn-lt"/>
              <a:ea typeface="+mn-ea"/>
              <a:cs typeface="+mn-cs"/>
            </a:endParaRPr>
          </a:p>
          <a:p>
            <a:pPr algn="ctr">
              <a:lnSpc>
                <a:spcPct val="80000"/>
              </a:lnSpc>
              <a:buFont typeface="Wingdings" pitchFamily="2" charset="2"/>
              <a:buNone/>
              <a:defRPr/>
            </a:pPr>
            <a:endParaRPr lang="en-US" sz="1600">
              <a:latin typeface="+mn-lt"/>
              <a:ea typeface="+mn-ea"/>
              <a:cs typeface="+mn-cs"/>
            </a:endParaRPr>
          </a:p>
          <a:p>
            <a:pPr>
              <a:lnSpc>
                <a:spcPct val="80000"/>
              </a:lnSpc>
              <a:buFont typeface="Wingdings" pitchFamily="2" charset="2"/>
              <a:buNone/>
              <a:defRPr/>
            </a:pPr>
            <a:endParaRPr lang="en-US" sz="1800">
              <a:latin typeface="+mn-lt"/>
              <a:ea typeface="+mn-ea"/>
              <a:cs typeface="+mn-cs"/>
            </a:endParaRPr>
          </a:p>
        </p:txBody>
      </p:sp>
      <p:sp>
        <p:nvSpPr>
          <p:cNvPr id="4189188" name="Rectangle 4"/>
          <p:cNvSpPr>
            <a:spLocks noGrp="1" noChangeArrowheads="1"/>
          </p:cNvSpPr>
          <p:nvPr>
            <p:ph type="body" sz="half" idx="4294967295"/>
          </p:nvPr>
        </p:nvSpPr>
        <p:spPr>
          <a:xfrm>
            <a:off x="457200" y="1798638"/>
            <a:ext cx="4038600" cy="4525962"/>
          </a:xfrm>
        </p:spPr>
        <p:txBody>
          <a:bodyPr/>
          <a:lstStyle/>
          <a:p>
            <a:r>
              <a:rPr lang="en-US" sz="2800">
                <a:solidFill>
                  <a:srgbClr val="00FF00"/>
                </a:solidFill>
              </a:rPr>
              <a:t>Meeting q 2 weeks</a:t>
            </a:r>
          </a:p>
          <a:p>
            <a:r>
              <a:rPr lang="en-US" sz="2800">
                <a:solidFill>
                  <a:srgbClr val="00FF00"/>
                </a:solidFill>
              </a:rPr>
              <a:t>Participants:</a:t>
            </a:r>
          </a:p>
          <a:p>
            <a:pPr lvl="1"/>
            <a:r>
              <a:rPr lang="en-US" sz="2400"/>
              <a:t>2 MDs</a:t>
            </a:r>
          </a:p>
          <a:p>
            <a:pPr lvl="1"/>
            <a:r>
              <a:rPr lang="en-US" sz="2400"/>
              <a:t>4 nurses</a:t>
            </a:r>
          </a:p>
          <a:p>
            <a:pPr lvl="1"/>
            <a:r>
              <a:rPr lang="en-US" sz="2400"/>
              <a:t>Receptionist</a:t>
            </a:r>
          </a:p>
          <a:p>
            <a:pPr lvl="1"/>
            <a:r>
              <a:rPr lang="en-US" sz="2400"/>
              <a:t>Nurse Manager</a:t>
            </a:r>
            <a:endParaRPr lang="en-US" sz="2400">
              <a:cs typeface="Arial" charset="0"/>
            </a:endParaRPr>
          </a:p>
          <a:p>
            <a:pPr>
              <a:buFont typeface="Wingdings" pitchFamily="2" charset="2"/>
              <a:buNone/>
            </a:pPr>
            <a:endParaRPr lang="en-US" sz="2800">
              <a:cs typeface="Arial" charset="0"/>
            </a:endParaRPr>
          </a:p>
          <a:p>
            <a:pPr>
              <a:buFont typeface="Wingdings" pitchFamily="2" charset="2"/>
              <a:buNone/>
            </a:pPr>
            <a:endParaRPr lang="en-US" sz="2400">
              <a:solidFill>
                <a:srgbClr val="00FF00"/>
              </a:solidFill>
            </a:endParaRPr>
          </a:p>
          <a:p>
            <a:endParaRPr lang="en-US" sz="1800">
              <a:solidFill>
                <a:srgbClr val="00FF00"/>
              </a:solidFill>
            </a:endParaRPr>
          </a:p>
          <a:p>
            <a:endParaRPr lang="en-US" sz="1000"/>
          </a:p>
        </p:txBody>
      </p:sp>
      <p:pic>
        <p:nvPicPr>
          <p:cNvPr id="4861957" name="Picture 5" descr="Operation QE&am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6743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02" name="Rectangle 2"/>
          <p:cNvSpPr>
            <a:spLocks noGrp="1" noRot="1" noChangeArrowheads="1"/>
          </p:cNvSpPr>
          <p:nvPr>
            <p:ph type="title"/>
          </p:nvPr>
        </p:nvSpPr>
        <p:spPr/>
        <p:txBody>
          <a:bodyPr/>
          <a:lstStyle/>
          <a:p>
            <a:r>
              <a:rPr lang="en-US"/>
              <a:t>Team Meeting: </a:t>
            </a:r>
            <a:r>
              <a:rPr lang="en-US">
                <a:solidFill>
                  <a:srgbClr val="00FF00"/>
                </a:solidFill>
              </a:rPr>
              <a:t>Agenda</a:t>
            </a:r>
          </a:p>
        </p:txBody>
      </p:sp>
      <p:sp>
        <p:nvSpPr>
          <p:cNvPr id="4864003" name="Rectangle 3"/>
          <p:cNvSpPr>
            <a:spLocks noGrp="1" noChangeArrowheads="1"/>
          </p:cNvSpPr>
          <p:nvPr>
            <p:ph type="body" idx="1"/>
          </p:nvPr>
        </p:nvSpPr>
        <p:spPr/>
        <p:txBody>
          <a:bodyPr/>
          <a:lstStyle/>
          <a:p>
            <a:r>
              <a:rPr lang="en-US" dirty="0"/>
              <a:t>Check in</a:t>
            </a:r>
            <a:r>
              <a:rPr lang="en-US" dirty="0">
                <a:solidFill>
                  <a:srgbClr val="FFFF66"/>
                </a:solidFill>
              </a:rPr>
              <a:t> </a:t>
            </a:r>
            <a:r>
              <a:rPr lang="en-US" dirty="0">
                <a:solidFill>
                  <a:srgbClr val="666699"/>
                </a:solidFill>
              </a:rPr>
              <a:t>				</a:t>
            </a:r>
            <a:r>
              <a:rPr lang="en-US" dirty="0"/>
              <a:t>1:00-1:10</a:t>
            </a:r>
            <a:endParaRPr lang="en-US" i="1" dirty="0"/>
          </a:p>
          <a:p>
            <a:pPr lvl="1">
              <a:buFont typeface="Wingdings" pitchFamily="2" charset="2"/>
              <a:buNone/>
            </a:pPr>
            <a:endParaRPr lang="en-US" sz="3200" i="1" dirty="0"/>
          </a:p>
          <a:p>
            <a:r>
              <a:rPr lang="en-US" dirty="0"/>
              <a:t>Check-back 		</a:t>
            </a:r>
            <a:r>
              <a:rPr lang="en-US" dirty="0">
                <a:solidFill>
                  <a:schemeClr val="tx2"/>
                </a:solidFill>
              </a:rPr>
              <a:t> </a:t>
            </a:r>
            <a:r>
              <a:rPr lang="en-US" dirty="0"/>
              <a:t>		1:10-1:20</a:t>
            </a:r>
          </a:p>
          <a:p>
            <a:pPr>
              <a:buFont typeface="Wingdings" pitchFamily="2" charset="2"/>
              <a:buNone/>
            </a:pPr>
            <a:endParaRPr lang="en-US" dirty="0"/>
          </a:p>
          <a:p>
            <a:r>
              <a:rPr lang="en-US" dirty="0"/>
              <a:t>Refinement of Workflow	1:20-1:45</a:t>
            </a:r>
          </a:p>
          <a:p>
            <a:pPr>
              <a:buFont typeface="Wingdings" pitchFamily="2" charset="2"/>
              <a:buNone/>
            </a:pPr>
            <a:endParaRPr lang="en-US" dirty="0"/>
          </a:p>
          <a:p>
            <a:r>
              <a:rPr lang="en-US" dirty="0"/>
              <a:t>Education				1:45-2:00</a:t>
            </a:r>
          </a:p>
          <a:p>
            <a:pPr lvl="1"/>
            <a:r>
              <a:rPr lang="en-US" sz="1800" dirty="0" smtClean="0"/>
              <a:t>Alcohol, smoking cessation, weight loss, medication adherence diabetes, sleep apnea</a:t>
            </a:r>
            <a:endParaRPr lang="en-US" sz="1800" dirty="0"/>
          </a:p>
          <a:p>
            <a:pPr lvl="1">
              <a:buFont typeface="Wingdings" pitchFamily="2" charset="2"/>
              <a:buNone/>
            </a:pPr>
            <a:endParaRPr lang="en-US" sz="1800" dirty="0"/>
          </a:p>
          <a:p>
            <a:pPr algn="r">
              <a:buFont typeface="Wingdings" pitchFamily="2" charset="2"/>
              <a:buNone/>
            </a:pPr>
            <a:endParaRPr lang="en-US" sz="3600" dirty="0"/>
          </a:p>
          <a:p>
            <a:pPr lvl="1"/>
            <a:endParaRPr lang="en-US" sz="2400" i="1" dirty="0"/>
          </a:p>
        </p:txBody>
      </p:sp>
    </p:spTree>
    <p:extLst>
      <p:ext uri="{BB962C8B-B14F-4D97-AF65-F5344CB8AC3E}">
        <p14:creationId xmlns:p14="http://schemas.microsoft.com/office/powerpoint/2010/main" val="419524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 Smoker Every Visit</a:t>
            </a:r>
            <a:endParaRPr lang="en-US" dirty="0"/>
          </a:p>
        </p:txBody>
      </p:sp>
      <p:sp>
        <p:nvSpPr>
          <p:cNvPr id="3" name="Content Placeholder 2"/>
          <p:cNvSpPr>
            <a:spLocks noGrp="1"/>
          </p:cNvSpPr>
          <p:nvPr>
            <p:ph idx="1"/>
          </p:nvPr>
        </p:nvSpPr>
        <p:spPr>
          <a:xfrm>
            <a:off x="457200" y="1752600"/>
            <a:ext cx="4876800" cy="4373563"/>
          </a:xfrm>
        </p:spPr>
        <p:txBody>
          <a:bodyPr/>
          <a:lstStyle/>
          <a:p>
            <a:r>
              <a:rPr lang="en-US" dirty="0" smtClean="0"/>
              <a:t>Only 50% of smokers recall receiving advice to quit smoking </a:t>
            </a:r>
            <a:r>
              <a:rPr lang="en-US" dirty="0" err="1" smtClean="0">
                <a:solidFill>
                  <a:schemeClr val="bg1">
                    <a:lumMod val="65000"/>
                  </a:schemeClr>
                </a:solidFill>
              </a:rPr>
              <a:t>bc</a:t>
            </a:r>
            <a:r>
              <a:rPr lang="en-US" dirty="0" smtClean="0">
                <a:solidFill>
                  <a:schemeClr val="bg1">
                    <a:lumMod val="65000"/>
                  </a:schemeClr>
                </a:solidFill>
              </a:rPr>
              <a:t> of overfull agendas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9920" y="1722120"/>
            <a:ext cx="2885440" cy="2164080"/>
          </a:xfrm>
          <a:prstGeom prst="rect">
            <a:avLst/>
          </a:prstGeom>
        </p:spPr>
      </p:pic>
      <p:pic>
        <p:nvPicPr>
          <p:cNvPr id="6" name="Picture 2" descr="Office and Tony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323" r="11687" b="14643"/>
          <a:stretch/>
        </p:blipFill>
        <p:spPr>
          <a:xfrm>
            <a:off x="5816600" y="4114800"/>
            <a:ext cx="2672079" cy="263488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3340100"/>
            <a:ext cx="2455333" cy="1841500"/>
          </a:xfrm>
          <a:prstGeom prst="rect">
            <a:avLst/>
          </a:prstGeom>
        </p:spPr>
      </p:pic>
      <p:pic>
        <p:nvPicPr>
          <p:cNvPr id="8" name="Picture 7" descr="Clinic 4 009 resi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33528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10983"/>
          <a:stretch/>
        </p:blipFill>
        <p:spPr>
          <a:xfrm>
            <a:off x="4402200" y="5265443"/>
            <a:ext cx="1024934" cy="1521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8266" y="5265442"/>
            <a:ext cx="1141200" cy="1521600"/>
          </a:xfrm>
          <a:prstGeom prst="rect">
            <a:avLst/>
          </a:prstGeom>
        </p:spPr>
      </p:pic>
    </p:spTree>
    <p:extLst>
      <p:ext uri="{BB962C8B-B14F-4D97-AF65-F5344CB8AC3E}">
        <p14:creationId xmlns:p14="http://schemas.microsoft.com/office/powerpoint/2010/main" val="3640372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5419"/>
            <a:ext cx="4876800" cy="680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204" y="865909"/>
            <a:ext cx="3543546"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7895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Benefits of Exercise?</a:t>
            </a:r>
            <a:endParaRPr lang="en-US" dirty="0"/>
          </a:p>
        </p:txBody>
      </p:sp>
      <p:sp>
        <p:nvSpPr>
          <p:cNvPr id="3" name="Content Placeholder 2"/>
          <p:cNvSpPr>
            <a:spLocks noGrp="1"/>
          </p:cNvSpPr>
          <p:nvPr>
            <p:ph idx="1"/>
          </p:nvPr>
        </p:nvSpPr>
        <p:spPr/>
        <p:txBody>
          <a:bodyPr>
            <a:normAutofit lnSpcReduction="10000"/>
          </a:bodyPr>
          <a:lstStyle/>
          <a:p>
            <a:r>
              <a:rPr lang="en-US" dirty="0" smtClean="0"/>
              <a:t>Reduces risks of </a:t>
            </a:r>
          </a:p>
          <a:p>
            <a:pPr lvl="1"/>
            <a:r>
              <a:rPr lang="en-US" dirty="0" smtClean="0"/>
              <a:t>Diabetes (60%)</a:t>
            </a:r>
          </a:p>
          <a:p>
            <a:pPr lvl="1"/>
            <a:r>
              <a:rPr lang="en-US" dirty="0" smtClean="0"/>
              <a:t>Heart disease </a:t>
            </a:r>
          </a:p>
          <a:p>
            <a:pPr lvl="1"/>
            <a:r>
              <a:rPr lang="en-US" dirty="0" smtClean="0"/>
              <a:t>Stroke</a:t>
            </a:r>
          </a:p>
          <a:p>
            <a:pPr lvl="1"/>
            <a:r>
              <a:rPr lang="en-US" dirty="0" smtClean="0"/>
              <a:t>Hypertension</a:t>
            </a:r>
          </a:p>
          <a:p>
            <a:pPr lvl="1"/>
            <a:r>
              <a:rPr lang="en-US" dirty="0" smtClean="0"/>
              <a:t>Breast cancer</a:t>
            </a:r>
          </a:p>
          <a:p>
            <a:pPr lvl="1"/>
            <a:r>
              <a:rPr lang="en-US" dirty="0" smtClean="0"/>
              <a:t>Colon cancer</a:t>
            </a:r>
          </a:p>
          <a:p>
            <a:pPr lvl="1"/>
            <a:r>
              <a:rPr lang="en-US" dirty="0" smtClean="0"/>
              <a:t>Osteoporosis</a:t>
            </a:r>
          </a:p>
          <a:p>
            <a:pPr lvl="1"/>
            <a:r>
              <a:rPr lang="en-US" dirty="0" smtClean="0"/>
              <a:t>Alzheimer’s disease</a:t>
            </a:r>
          </a:p>
          <a:p>
            <a:pPr lvl="1"/>
            <a:r>
              <a:rPr lang="en-US" dirty="0" smtClean="0"/>
              <a:t>Erectile dysfunction</a:t>
            </a:r>
          </a:p>
          <a:p>
            <a:pPr lvl="1"/>
            <a:r>
              <a:rPr lang="en-US" dirty="0" smtClean="0"/>
              <a:t>Arthritis</a:t>
            </a:r>
          </a:p>
          <a:p>
            <a:pPr lvl="1"/>
            <a:r>
              <a:rPr lang="en-US" dirty="0" smtClean="0"/>
              <a:t>Possibly even common cold</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864" y="1600200"/>
            <a:ext cx="3768436" cy="4876800"/>
          </a:xfrm>
          <a:prstGeom prst="rect">
            <a:avLst/>
          </a:prstGeom>
        </p:spPr>
      </p:pic>
    </p:spTree>
    <p:extLst>
      <p:ext uri="{BB962C8B-B14F-4D97-AF65-F5344CB8AC3E}">
        <p14:creationId xmlns:p14="http://schemas.microsoft.com/office/powerpoint/2010/main" val="815956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Intervention alcohol</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16366"/>
            <a:ext cx="3962399" cy="382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16366"/>
            <a:ext cx="4400550" cy="183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349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atin typeface="Century Gothic" pitchFamily="34" charset="0"/>
              </a:rPr>
              <a:t>Medication Adherence </a:t>
            </a:r>
          </a:p>
        </p:txBody>
      </p:sp>
      <p:sp>
        <p:nvSpPr>
          <p:cNvPr id="2051" name="Rectangle 3"/>
          <p:cNvSpPr>
            <a:spLocks noGrp="1" noChangeArrowheads="1"/>
          </p:cNvSpPr>
          <p:nvPr>
            <p:ph type="subTitle" idx="1"/>
          </p:nvPr>
        </p:nvSpPr>
        <p:spPr/>
        <p:txBody>
          <a:bodyPr/>
          <a:lstStyle/>
          <a:p>
            <a:r>
              <a:rPr lang="en-US" dirty="0">
                <a:latin typeface="Arial Unicode MS" pitchFamily="34" charset="-128"/>
              </a:rPr>
              <a:t>Drugs don’t work in patients who don’t take them</a:t>
            </a:r>
          </a:p>
          <a:p>
            <a:r>
              <a:rPr lang="en-US" dirty="0">
                <a:latin typeface="Arial Unicode MS" pitchFamily="34" charset="-128"/>
              </a:rPr>
              <a:t>	</a:t>
            </a:r>
            <a:r>
              <a:rPr lang="en-US" sz="2000" dirty="0">
                <a:solidFill>
                  <a:schemeClr val="bg1">
                    <a:lumMod val="65000"/>
                    <a:lumOff val="35000"/>
                  </a:schemeClr>
                </a:solidFill>
                <a:latin typeface="Arial Unicode MS" pitchFamily="34" charset="-128"/>
              </a:rPr>
              <a:t>Former Surgeon General C. Everett Koop</a:t>
            </a:r>
            <a:r>
              <a:rPr lang="en-US" dirty="0">
                <a:solidFill>
                  <a:schemeClr val="bg1">
                    <a:lumMod val="65000"/>
                    <a:lumOff val="35000"/>
                  </a:schemeClr>
                </a:solidFill>
                <a:latin typeface="Arial Unicode MS" pitchFamily="34" charset="-128"/>
              </a:rPr>
              <a:t> </a:t>
            </a:r>
          </a:p>
        </p:txBody>
      </p:sp>
    </p:spTree>
    <p:extLst>
      <p:ext uri="{BB962C8B-B14F-4D97-AF65-F5344CB8AC3E}">
        <p14:creationId xmlns:p14="http://schemas.microsoft.com/office/powerpoint/2010/main" val="680730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Care →↑ Quality, ↓ Costs </a:t>
            </a:r>
            <a:endParaRPr lang="en-US" dirty="0"/>
          </a:p>
        </p:txBody>
      </p:sp>
      <p:sp>
        <p:nvSpPr>
          <p:cNvPr id="3" name="Content Placeholder 2"/>
          <p:cNvSpPr>
            <a:spLocks noGrp="1"/>
          </p:cNvSpPr>
          <p:nvPr>
            <p:ph idx="1"/>
          </p:nvPr>
        </p:nvSpPr>
        <p:spPr/>
        <p:txBody>
          <a:bodyPr/>
          <a:lstStyle/>
          <a:p>
            <a:endParaRPr lang="en-US"/>
          </a:p>
        </p:txBody>
      </p:sp>
      <p:pic>
        <p:nvPicPr>
          <p:cNvPr id="4" name="Picture 4" descr="superhero"/>
          <p:cNvPicPr>
            <a:picLocks noChangeAspect="1" noChangeArrowheads="1"/>
          </p:cNvPicPr>
          <p:nvPr/>
        </p:nvPicPr>
        <p:blipFill>
          <a:blip r:embed="rId3" cstate="print"/>
          <a:srcRect/>
          <a:stretch>
            <a:fillRect/>
          </a:stretch>
        </p:blipFill>
        <p:spPr bwMode="auto">
          <a:xfrm>
            <a:off x="2438400" y="1828800"/>
            <a:ext cx="4565774" cy="44958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15810" name="Rectangle 2"/>
          <p:cNvSpPr>
            <a:spLocks noGrp="1" noRot="1" noChangeArrowheads="1"/>
          </p:cNvSpPr>
          <p:nvPr>
            <p:ph type="title" idx="4294967295"/>
          </p:nvPr>
        </p:nvSpPr>
        <p:spPr/>
        <p:txBody>
          <a:bodyPr/>
          <a:lstStyle/>
          <a:p>
            <a:pPr>
              <a:defRPr/>
            </a:pPr>
            <a:r>
              <a:rPr lang="en-US">
                <a:solidFill>
                  <a:srgbClr val="FFFF00"/>
                </a:solidFill>
                <a:latin typeface="+mj-lt"/>
                <a:ea typeface="+mj-ea"/>
                <a:cs typeface="+mj-cs"/>
              </a:rPr>
              <a:t>Team Meetings</a:t>
            </a:r>
          </a:p>
        </p:txBody>
      </p:sp>
      <p:sp>
        <p:nvSpPr>
          <p:cNvPr id="4215811" name="Rectangle 3"/>
          <p:cNvSpPr>
            <a:spLocks noGrp="1" noChangeArrowheads="1"/>
          </p:cNvSpPr>
          <p:nvPr>
            <p:ph type="body" idx="4294967295"/>
          </p:nvPr>
        </p:nvSpPr>
        <p:spPr>
          <a:xfrm>
            <a:off x="457200" y="3170238"/>
            <a:ext cx="8229600" cy="4525962"/>
          </a:xfrm>
        </p:spPr>
        <p:txBody>
          <a:bodyPr/>
          <a:lstStyle/>
          <a:p>
            <a:pPr>
              <a:lnSpc>
                <a:spcPct val="80000"/>
              </a:lnSpc>
            </a:pPr>
            <a:r>
              <a:rPr lang="en-US" sz="2800"/>
              <a:t>Protected time for </a:t>
            </a:r>
            <a:r>
              <a:rPr lang="en-US" sz="2800">
                <a:solidFill>
                  <a:srgbClr val="00FF00"/>
                </a:solidFill>
              </a:rPr>
              <a:t>communication, mentoring</a:t>
            </a:r>
          </a:p>
          <a:p>
            <a:pPr>
              <a:lnSpc>
                <a:spcPct val="80000"/>
              </a:lnSpc>
            </a:pPr>
            <a:r>
              <a:rPr lang="en-US" sz="2800"/>
              <a:t>Attention to </a:t>
            </a:r>
            <a:r>
              <a:rPr lang="en-US" sz="2800">
                <a:solidFill>
                  <a:srgbClr val="00FF00"/>
                </a:solidFill>
              </a:rPr>
              <a:t>nitty-gritty</a:t>
            </a:r>
            <a:r>
              <a:rPr lang="en-US" sz="2800"/>
              <a:t> details</a:t>
            </a:r>
          </a:p>
          <a:p>
            <a:pPr>
              <a:lnSpc>
                <a:spcPct val="80000"/>
              </a:lnSpc>
            </a:pPr>
            <a:r>
              <a:rPr lang="en-US" sz="2800"/>
              <a:t>Everyone sets the </a:t>
            </a:r>
            <a:r>
              <a:rPr lang="en-US" sz="2800">
                <a:solidFill>
                  <a:srgbClr val="00FF00"/>
                </a:solidFill>
              </a:rPr>
              <a:t>agenda</a:t>
            </a:r>
          </a:p>
          <a:p>
            <a:pPr>
              <a:lnSpc>
                <a:spcPct val="80000"/>
              </a:lnSpc>
            </a:pPr>
            <a:r>
              <a:rPr lang="en-US" sz="2800"/>
              <a:t>Staff as </a:t>
            </a:r>
            <a:r>
              <a:rPr lang="en-US" sz="2800">
                <a:solidFill>
                  <a:srgbClr val="00FF00"/>
                </a:solidFill>
              </a:rPr>
              <a:t>problem solvers</a:t>
            </a:r>
          </a:p>
          <a:p>
            <a:pPr>
              <a:lnSpc>
                <a:spcPct val="80000"/>
              </a:lnSpc>
            </a:pPr>
            <a:r>
              <a:rPr lang="en-US" sz="2800">
                <a:solidFill>
                  <a:srgbClr val="00FF00"/>
                </a:solidFill>
              </a:rPr>
              <a:t>Feedback</a:t>
            </a:r>
            <a:r>
              <a:rPr lang="en-US" sz="2800"/>
              <a:t> from those doing the work</a:t>
            </a:r>
          </a:p>
          <a:p>
            <a:pPr>
              <a:lnSpc>
                <a:spcPct val="80000"/>
              </a:lnSpc>
            </a:pPr>
            <a:r>
              <a:rPr lang="en-US" sz="2800"/>
              <a:t>Continually refine the </a:t>
            </a:r>
            <a:r>
              <a:rPr lang="en-US" sz="2800">
                <a:solidFill>
                  <a:srgbClr val="00FF00"/>
                </a:solidFill>
              </a:rPr>
              <a:t>choreography</a:t>
            </a:r>
            <a:r>
              <a:rPr lang="en-US" sz="2800">
                <a:solidFill>
                  <a:schemeClr val="hlink"/>
                </a:solidFill>
              </a:rPr>
              <a:t> </a:t>
            </a:r>
            <a:r>
              <a:rPr lang="en-US" sz="2800"/>
              <a:t>of work day</a:t>
            </a:r>
          </a:p>
          <a:p>
            <a:pPr>
              <a:lnSpc>
                <a:spcPct val="80000"/>
              </a:lnSpc>
            </a:pPr>
            <a:endParaRPr lang="en-US" sz="1600"/>
          </a:p>
          <a:p>
            <a:pPr>
              <a:lnSpc>
                <a:spcPct val="80000"/>
              </a:lnSpc>
              <a:buFont typeface="Wingdings" pitchFamily="2" charset="2"/>
              <a:buNone/>
            </a:pPr>
            <a:r>
              <a:rPr lang="en-US" sz="1600"/>
              <a:t> </a:t>
            </a:r>
          </a:p>
          <a:p>
            <a:pPr lvl="1">
              <a:lnSpc>
                <a:spcPct val="80000"/>
              </a:lnSpc>
            </a:pPr>
            <a:endParaRPr lang="en-US" sz="1200" i="1"/>
          </a:p>
          <a:p>
            <a:pPr lvl="1">
              <a:lnSpc>
                <a:spcPct val="80000"/>
              </a:lnSpc>
            </a:pPr>
            <a:endParaRPr lang="en-US" sz="1400"/>
          </a:p>
          <a:p>
            <a:pPr algn="r">
              <a:lnSpc>
                <a:spcPct val="80000"/>
              </a:lnSpc>
              <a:buFont typeface="Wingdings" pitchFamily="2" charset="2"/>
              <a:buNone/>
            </a:pPr>
            <a:endParaRPr lang="en-US" sz="1600"/>
          </a:p>
          <a:p>
            <a:pPr lvl="1">
              <a:lnSpc>
                <a:spcPct val="80000"/>
              </a:lnSpc>
            </a:pPr>
            <a:endParaRPr lang="en-US" sz="1000" i="1"/>
          </a:p>
        </p:txBody>
      </p:sp>
      <p:pic>
        <p:nvPicPr>
          <p:cNvPr id="4866052" name="Picture 4" descr="Operation QE&am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762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65276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16802" name="Rectangle 2"/>
          <p:cNvSpPr>
            <a:spLocks noGrp="1" noRot="1" noChangeArrowheads="1"/>
          </p:cNvSpPr>
          <p:nvPr>
            <p:ph type="title"/>
          </p:nvPr>
        </p:nvSpPr>
        <p:spPr/>
        <p:txBody>
          <a:bodyPr/>
          <a:lstStyle/>
          <a:p>
            <a:r>
              <a:rPr lang="en-US"/>
              <a:t>Business Case</a:t>
            </a:r>
            <a:br>
              <a:rPr lang="en-US"/>
            </a:br>
            <a:r>
              <a:rPr lang="en-US" b="0" i="1">
                <a:solidFill>
                  <a:srgbClr val="00FF00"/>
                </a:solidFill>
              </a:rPr>
              <a:t>How can you possibly afford?</a:t>
            </a:r>
          </a:p>
        </p:txBody>
      </p:sp>
      <p:sp>
        <p:nvSpPr>
          <p:cNvPr id="3916803" name="Rectangle 3"/>
          <p:cNvSpPr>
            <a:spLocks noGrp="1" noChangeArrowheads="1"/>
          </p:cNvSpPr>
          <p:nvPr>
            <p:ph type="body" idx="1"/>
          </p:nvPr>
        </p:nvSpPr>
        <p:spPr>
          <a:xfrm>
            <a:off x="533400" y="1828800"/>
            <a:ext cx="7620000" cy="4495800"/>
          </a:xfrm>
        </p:spPr>
        <p:txBody>
          <a:bodyPr/>
          <a:lstStyle/>
          <a:p>
            <a:pPr marL="457200" indent="-457200">
              <a:lnSpc>
                <a:spcPct val="90000"/>
              </a:lnSpc>
            </a:pPr>
            <a:r>
              <a:rPr lang="en-US" dirty="0">
                <a:solidFill>
                  <a:srgbClr val="00FF00"/>
                </a:solidFill>
                <a:effectLst/>
              </a:rPr>
              <a:t>Doctor-does-it-all</a:t>
            </a:r>
          </a:p>
          <a:p>
            <a:pPr marL="838200" lvl="1" indent="-381000">
              <a:lnSpc>
                <a:spcPct val="90000"/>
              </a:lnSpc>
            </a:pPr>
            <a:r>
              <a:rPr lang="en-US" dirty="0">
                <a:effectLst/>
              </a:rPr>
              <a:t>0.5 nurse (or MA)</a:t>
            </a:r>
            <a:r>
              <a:rPr lang="en-US" b="1" dirty="0">
                <a:effectLst/>
              </a:rPr>
              <a:t> </a:t>
            </a:r>
          </a:p>
          <a:p>
            <a:pPr marL="838200" lvl="1" indent="-381000">
              <a:lnSpc>
                <a:spcPct val="90000"/>
              </a:lnSpc>
            </a:pPr>
            <a:r>
              <a:rPr lang="en-US" dirty="0">
                <a:effectLst/>
              </a:rPr>
              <a:t>18 patients/day </a:t>
            </a:r>
          </a:p>
          <a:p>
            <a:pPr marL="457200" indent="-457200">
              <a:lnSpc>
                <a:spcPct val="90000"/>
              </a:lnSpc>
            </a:pPr>
            <a:r>
              <a:rPr lang="en-US" dirty="0">
                <a:solidFill>
                  <a:srgbClr val="00FF00"/>
                </a:solidFill>
                <a:effectLst/>
              </a:rPr>
              <a:t>Empowered Teamwork</a:t>
            </a:r>
          </a:p>
          <a:p>
            <a:pPr marL="838200" lvl="1" indent="-381000">
              <a:lnSpc>
                <a:spcPct val="90000"/>
              </a:lnSpc>
            </a:pPr>
            <a:r>
              <a:rPr lang="en-US" dirty="0">
                <a:effectLst/>
              </a:rPr>
              <a:t>1.5 nurse (or MA) </a:t>
            </a:r>
          </a:p>
          <a:p>
            <a:pPr marL="838200" lvl="1" indent="-381000">
              <a:lnSpc>
                <a:spcPct val="90000"/>
              </a:lnSpc>
            </a:pPr>
            <a:r>
              <a:rPr lang="en-US" dirty="0">
                <a:effectLst/>
              </a:rPr>
              <a:t>22 patients/day</a:t>
            </a:r>
          </a:p>
          <a:p>
            <a:pPr marL="457200" indent="-457200">
              <a:lnSpc>
                <a:spcPct val="90000"/>
              </a:lnSpc>
            </a:pPr>
            <a:r>
              <a:rPr lang="en-US" dirty="0">
                <a:solidFill>
                  <a:srgbClr val="00FF00"/>
                </a:solidFill>
                <a:effectLst/>
              </a:rPr>
              <a:t>The Business Case for support</a:t>
            </a:r>
          </a:p>
          <a:p>
            <a:pPr marL="838200" lvl="1" indent="-381000">
              <a:lnSpc>
                <a:spcPct val="90000"/>
              </a:lnSpc>
            </a:pPr>
            <a:r>
              <a:rPr lang="en-US" dirty="0">
                <a:effectLst/>
              </a:rPr>
              <a:t>4 more pt/d = $90,000/yr</a:t>
            </a:r>
          </a:p>
          <a:p>
            <a:pPr marL="838200" lvl="1" indent="-381000">
              <a:lnSpc>
                <a:spcPct val="90000"/>
              </a:lnSpc>
            </a:pPr>
            <a:r>
              <a:rPr lang="en-US" dirty="0">
                <a:solidFill>
                  <a:srgbClr val="808080"/>
                </a:solidFill>
                <a:effectLst/>
              </a:rPr>
              <a:t>net benefit of $30,000/year</a:t>
            </a:r>
          </a:p>
        </p:txBody>
      </p:sp>
      <p:sp>
        <p:nvSpPr>
          <p:cNvPr id="3916804" name="Text Box 4"/>
          <p:cNvSpPr txBox="1">
            <a:spLocks noChangeArrowheads="1"/>
          </p:cNvSpPr>
          <p:nvPr/>
        </p:nvSpPr>
        <p:spPr bwMode="auto">
          <a:xfrm>
            <a:off x="3733800" y="6223000"/>
            <a:ext cx="5181600" cy="635000"/>
          </a:xfrm>
          <a:prstGeom prst="rect">
            <a:avLst/>
          </a:prstGeom>
          <a:noFill/>
          <a:ln w="9525" algn="ctr">
            <a:noFill/>
            <a:miter lim="800000"/>
            <a:headEnd/>
            <a:tailEnd/>
          </a:ln>
          <a:effectLst/>
        </p:spPr>
        <p:txBody>
          <a:bodyPr>
            <a:spAutoFit/>
          </a:bodyPr>
          <a:lstStyle/>
          <a:p>
            <a:pPr algn="l"/>
            <a:r>
              <a:rPr lang="en-US" sz="1400" b="0">
                <a:solidFill>
                  <a:schemeClr val="tx1"/>
                </a:solidFill>
                <a:effectLst>
                  <a:outerShdw blurRad="38100" dist="38100" dir="2700000" algn="tl">
                    <a:srgbClr val="000000"/>
                  </a:outerShdw>
                </a:effectLst>
              </a:rPr>
              <a:t>Assumptions: +4 visits/d (two 99213, two 99214); MA works 48 weeks/year; payer  mix generates $40/RVU; non-facility 99213 = 1.90, 99214 = 2.82   tRVUs; MA salary and benefits = $60,000/yr;</a:t>
            </a:r>
          </a:p>
        </p:txBody>
      </p:sp>
    </p:spTree>
    <p:custDataLst>
      <p:tags r:id="rId1"/>
    </p:custData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680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1680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1680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1680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1680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1680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16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6804"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22946" name="Rectangle 2"/>
          <p:cNvSpPr>
            <a:spLocks noGrp="1" noRot="1" noChangeArrowheads="1"/>
          </p:cNvSpPr>
          <p:nvPr>
            <p:ph type="title"/>
          </p:nvPr>
        </p:nvSpPr>
        <p:spPr/>
        <p:txBody>
          <a:bodyPr/>
          <a:lstStyle/>
          <a:p>
            <a:r>
              <a:rPr lang="en-US"/>
              <a:t>The Business Case</a:t>
            </a:r>
          </a:p>
        </p:txBody>
      </p:sp>
      <p:pic>
        <p:nvPicPr>
          <p:cNvPr id="3922947" name="Picture 3"/>
          <p:cNvPicPr>
            <a:picLocks noGrp="1" noChangeAspect="1" noChangeArrowheads="1"/>
          </p:cNvPicPr>
          <p:nvPr>
            <p:ph type="body" idx="1"/>
          </p:nvPr>
        </p:nvPicPr>
        <p:blipFill>
          <a:blip r:embed="rId4" cstate="print"/>
          <a:srcRect l="1021" t="12718"/>
          <a:stretch>
            <a:fillRect/>
          </a:stretch>
        </p:blipFill>
        <p:spPr>
          <a:xfrm>
            <a:off x="685800" y="1676400"/>
            <a:ext cx="7315200" cy="5105400"/>
          </a:xfrm>
          <a:noFill/>
          <a:ln/>
        </p:spPr>
      </p:pic>
      <p:sp>
        <p:nvSpPr>
          <p:cNvPr id="3922948" name="Text Box 4"/>
          <p:cNvSpPr txBox="1">
            <a:spLocks noChangeArrowheads="1"/>
          </p:cNvSpPr>
          <p:nvPr/>
        </p:nvSpPr>
        <p:spPr bwMode="auto">
          <a:xfrm>
            <a:off x="685800" y="1600200"/>
            <a:ext cx="7315200" cy="1025525"/>
          </a:xfrm>
          <a:prstGeom prst="rect">
            <a:avLst/>
          </a:prstGeom>
          <a:solidFill>
            <a:schemeClr val="tx1"/>
          </a:solidFill>
          <a:ln w="9525" algn="ctr">
            <a:noFill/>
            <a:miter lim="800000"/>
            <a:headEnd/>
            <a:tailEnd/>
          </a:ln>
          <a:effectLst/>
        </p:spPr>
        <p:txBody>
          <a:bodyPr>
            <a:spAutoFit/>
          </a:bodyPr>
          <a:lstStyle/>
          <a:p>
            <a:endParaRPr lang="en-US" sz="2400">
              <a:solidFill>
                <a:schemeClr val="bg2"/>
              </a:solidFill>
              <a:effectLst>
                <a:outerShdw blurRad="38100" dist="38100" dir="2700000" algn="tl">
                  <a:srgbClr val="C0C0C0"/>
                </a:outerShdw>
              </a:effectLst>
              <a:latin typeface="Arial" charset="0"/>
            </a:endParaRPr>
          </a:p>
          <a:p>
            <a:r>
              <a:rPr lang="en-US" sz="2400">
                <a:solidFill>
                  <a:schemeClr val="bg2"/>
                </a:solidFill>
                <a:effectLst>
                  <a:outerShdw blurRad="38100" dist="38100" dir="2700000" algn="tl">
                    <a:srgbClr val="C0C0C0"/>
                  </a:outerShdw>
                </a:effectLst>
                <a:latin typeface="Arial" charset="0"/>
              </a:rPr>
              <a:t>Net Revenue after Operating Costs per FTE MD</a:t>
            </a:r>
          </a:p>
          <a:p>
            <a:endParaRPr lang="en-US" sz="2400">
              <a:solidFill>
                <a:schemeClr val="bg2"/>
              </a:solidFill>
              <a:effectLst>
                <a:outerShdw blurRad="38100" dist="38100" dir="2700000" algn="tl">
                  <a:srgbClr val="C0C0C0"/>
                </a:outerShdw>
              </a:effectLst>
              <a:latin typeface="Arial" charset="0"/>
            </a:endParaRPr>
          </a:p>
        </p:txBody>
      </p:sp>
      <p:sp>
        <p:nvSpPr>
          <p:cNvPr id="3922949" name="Text Box 5"/>
          <p:cNvSpPr txBox="1">
            <a:spLocks noChangeArrowheads="1"/>
          </p:cNvSpPr>
          <p:nvPr/>
        </p:nvSpPr>
        <p:spPr bwMode="auto">
          <a:xfrm>
            <a:off x="1620838" y="6202363"/>
            <a:ext cx="6303962" cy="350837"/>
          </a:xfrm>
          <a:prstGeom prst="rect">
            <a:avLst/>
          </a:prstGeom>
          <a:solidFill>
            <a:schemeClr val="tx1"/>
          </a:solidFill>
          <a:ln w="9525" algn="ctr">
            <a:noFill/>
            <a:miter lim="800000"/>
            <a:headEnd/>
            <a:tailEnd/>
          </a:ln>
          <a:effectLst/>
        </p:spPr>
        <p:txBody>
          <a:bodyPr wrap="none">
            <a:spAutoFit/>
          </a:bodyPr>
          <a:lstStyle/>
          <a:p>
            <a:r>
              <a:rPr lang="en-US" sz="2000" b="0">
                <a:solidFill>
                  <a:schemeClr val="bg2"/>
                </a:solidFill>
                <a:effectLst>
                  <a:outerShdw blurRad="38100" dist="38100" dir="2700000" algn="tl">
                    <a:srgbClr val="C0C0C0"/>
                  </a:outerShdw>
                </a:effectLst>
                <a:latin typeface="Arial" charset="0"/>
              </a:rPr>
              <a:t>MGMA Cost Survey: 2007 Report Based on 2006 data</a:t>
            </a:r>
          </a:p>
        </p:txBody>
      </p:sp>
      <p:sp>
        <p:nvSpPr>
          <p:cNvPr id="3922950" name="Line 6"/>
          <p:cNvSpPr>
            <a:spLocks noChangeShapeType="1"/>
          </p:cNvSpPr>
          <p:nvPr/>
        </p:nvSpPr>
        <p:spPr bwMode="auto">
          <a:xfrm flipV="1">
            <a:off x="1752600" y="3429000"/>
            <a:ext cx="5943600" cy="1524000"/>
          </a:xfrm>
          <a:prstGeom prst="line">
            <a:avLst/>
          </a:prstGeom>
          <a:noFill/>
          <a:ln w="38100">
            <a:solidFill>
              <a:srgbClr val="FF0000"/>
            </a:solidFill>
            <a:round/>
            <a:headEnd/>
            <a:tailEnd type="triangle" w="med" len="med"/>
          </a:ln>
          <a:effectLst/>
        </p:spPr>
        <p:txBody>
          <a:bodyPr anchor="ctr"/>
          <a:lstStyle/>
          <a:p>
            <a:endParaRPr lang="en-US"/>
          </a:p>
        </p:txBody>
      </p:sp>
    </p:spTree>
    <p:custDataLst>
      <p:tags r:id="rId1"/>
    </p:custData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22950"/>
                                        </p:tgtEl>
                                        <p:attrNameLst>
                                          <p:attrName>style.visibility</p:attrName>
                                        </p:attrNameLst>
                                      </p:cBhvr>
                                      <p:to>
                                        <p:strVal val="visible"/>
                                      </p:to>
                                    </p:set>
                                    <p:animEffect transition="in" filter="wipe(down)">
                                      <p:cBhvr>
                                        <p:cTn id="7" dur="1000"/>
                                        <p:tgtEl>
                                          <p:spTgt spid="392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95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6786" name="Rectangle 2"/>
          <p:cNvSpPr>
            <a:spLocks noGrp="1" noRot="1" noChangeArrowheads="1"/>
          </p:cNvSpPr>
          <p:nvPr>
            <p:ph type="title"/>
          </p:nvPr>
        </p:nvSpPr>
        <p:spPr/>
        <p:txBody>
          <a:bodyPr/>
          <a:lstStyle/>
          <a:p>
            <a:endParaRPr lang="en-US"/>
          </a:p>
        </p:txBody>
      </p:sp>
      <p:sp>
        <p:nvSpPr>
          <p:cNvPr id="4086787" name="Rectangle 3"/>
          <p:cNvSpPr>
            <a:spLocks noGrp="1" noChangeArrowheads="1"/>
          </p:cNvSpPr>
          <p:nvPr>
            <p:ph type="body" idx="1"/>
          </p:nvPr>
        </p:nvSpPr>
        <p:spPr/>
        <p:txBody>
          <a:bodyPr/>
          <a:lstStyle/>
          <a:p>
            <a:endParaRPr lang="en-US"/>
          </a:p>
        </p:txBody>
      </p:sp>
      <p:sp>
        <p:nvSpPr>
          <p:cNvPr id="4086788"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086789"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86790" name="Rectangle 6"/>
          <p:cNvSpPr>
            <a:spLocks noChangeArrowheads="1"/>
          </p:cNvSpPr>
          <p:nvPr/>
        </p:nvSpPr>
        <p:spPr bwMode="auto">
          <a:xfrm>
            <a:off x="6096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86791" name="Rectangle 7"/>
          <p:cNvSpPr>
            <a:spLocks noChangeArrowheads="1"/>
          </p:cNvSpPr>
          <p:nvPr/>
        </p:nvSpPr>
        <p:spPr bwMode="auto">
          <a:xfrm>
            <a:off x="2286000" y="1905000"/>
            <a:ext cx="5257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600" b="0">
                <a:solidFill>
                  <a:schemeClr val="tx1"/>
                </a:solidFill>
                <a:effectLst>
                  <a:outerShdw blurRad="38100" dist="38100" dir="2700000" algn="tl">
                    <a:srgbClr val="000000"/>
                  </a:outerShdw>
                </a:effectLst>
                <a:latin typeface="Bookman Old Style" pitchFamily="18" charset="0"/>
              </a:rPr>
              <a:t>Questions </a:t>
            </a:r>
          </a:p>
          <a:p>
            <a:pPr algn="ctr"/>
            <a:r>
              <a:rPr lang="en-US" sz="6600" b="0">
                <a:solidFill>
                  <a:schemeClr val="tx1"/>
                </a:solidFill>
                <a:effectLst>
                  <a:outerShdw blurRad="38100" dist="38100" dir="2700000" algn="tl">
                    <a:srgbClr val="000000"/>
                  </a:outerShdw>
                </a:effectLst>
                <a:latin typeface="Bookman Old Style" pitchFamily="18" charset="0"/>
              </a:rPr>
              <a:t>or </a:t>
            </a:r>
          </a:p>
          <a:p>
            <a:pPr algn="ctr"/>
            <a:r>
              <a:rPr lang="en-US" sz="6600" b="0">
                <a:solidFill>
                  <a:schemeClr val="tx1"/>
                </a:solidFill>
                <a:effectLst>
                  <a:outerShdw blurRad="38100" dist="38100" dir="2700000" algn="tl">
                    <a:srgbClr val="000000"/>
                  </a:outerShdw>
                </a:effectLst>
                <a:latin typeface="Bookman Old Style" pitchFamily="18" charset="0"/>
              </a:rPr>
              <a:t>Comments?</a:t>
            </a:r>
          </a:p>
        </p:txBody>
      </p:sp>
    </p:spTree>
    <p:extLst>
      <p:ext uri="{BB962C8B-B14F-4D97-AF65-F5344CB8AC3E}">
        <p14:creationId xmlns:p14="http://schemas.microsoft.com/office/powerpoint/2010/main" val="32062102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02" name="Rectangle 2"/>
          <p:cNvSpPr>
            <a:spLocks noGrp="1" noRot="1" noChangeArrowheads="1"/>
          </p:cNvSpPr>
          <p:nvPr>
            <p:ph type="title"/>
          </p:nvPr>
        </p:nvSpPr>
        <p:spPr/>
        <p:txBody>
          <a:bodyPr/>
          <a:lstStyle/>
          <a:p>
            <a:r>
              <a:rPr lang="en-US"/>
              <a:t>Pre-appointment Questionnaire</a:t>
            </a:r>
          </a:p>
        </p:txBody>
      </p:sp>
      <p:sp>
        <p:nvSpPr>
          <p:cNvPr id="3020803"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pPr>
              <a:lnSpc>
                <a:spcPct val="80000"/>
              </a:lnSpc>
            </a:pPr>
            <a:r>
              <a:rPr lang="en-US" dirty="0">
                <a:effectLst/>
              </a:rPr>
              <a:t>Identifies patient’s agenda </a:t>
            </a:r>
          </a:p>
          <a:p>
            <a:pPr>
              <a:lnSpc>
                <a:spcPct val="80000"/>
              </a:lnSpc>
            </a:pPr>
            <a:r>
              <a:rPr lang="en-US" dirty="0">
                <a:effectLst/>
              </a:rPr>
              <a:t>MD plan visit before entering</a:t>
            </a:r>
          </a:p>
        </p:txBody>
      </p:sp>
      <p:sp>
        <p:nvSpPr>
          <p:cNvPr id="3020805" name="Rectangle 5"/>
          <p:cNvSpPr>
            <a:spLocks noGrp="1" noChangeArrowheads="1"/>
          </p:cNvSpPr>
          <p:nvPr>
            <p:ph type="body" sz="half" idx="1"/>
          </p:nvPr>
        </p:nvSpPr>
        <p:spPr>
          <a:noFill/>
          <a:ln/>
        </p:spPr>
        <p:txBody>
          <a:bodyPr/>
          <a:lstStyle/>
          <a:p>
            <a:pPr>
              <a:lnSpc>
                <a:spcPct val="90000"/>
              </a:lnSpc>
            </a:pPr>
            <a:r>
              <a:rPr lang="en-US" sz="2400" dirty="0"/>
              <a:t>Planned Care Appt</a:t>
            </a:r>
          </a:p>
          <a:p>
            <a:pPr>
              <a:lnSpc>
                <a:spcPct val="90000"/>
              </a:lnSpc>
            </a:pPr>
            <a:r>
              <a:rPr lang="en-US" sz="2400" dirty="0" smtClean="0"/>
              <a:t>Visit Planner</a:t>
            </a:r>
            <a:endParaRPr lang="en-US" sz="2400" dirty="0">
              <a:solidFill>
                <a:srgbClr val="00FF00"/>
              </a:solidFill>
            </a:endParaRPr>
          </a:p>
          <a:p>
            <a:pPr>
              <a:lnSpc>
                <a:spcPct val="90000"/>
              </a:lnSpc>
            </a:pPr>
            <a:r>
              <a:rPr lang="en-US" sz="2400" dirty="0"/>
              <a:t>Empowered Team</a:t>
            </a:r>
          </a:p>
          <a:p>
            <a:pPr>
              <a:lnSpc>
                <a:spcPct val="90000"/>
              </a:lnSpc>
            </a:pPr>
            <a:r>
              <a:rPr lang="en-US" sz="2400" dirty="0">
                <a:solidFill>
                  <a:srgbClr val="00FF00"/>
                </a:solidFill>
              </a:rPr>
              <a:t>Pt. Questionnaire</a:t>
            </a:r>
            <a:r>
              <a:rPr lang="en-US" sz="2400" dirty="0"/>
              <a:t> </a:t>
            </a:r>
          </a:p>
          <a:p>
            <a:pPr>
              <a:lnSpc>
                <a:spcPct val="90000"/>
              </a:lnSpc>
            </a:pPr>
            <a:r>
              <a:rPr lang="en-US" sz="2400" dirty="0"/>
              <a:t>Prescription </a:t>
            </a:r>
            <a:r>
              <a:rPr lang="en-US" sz="2400" dirty="0" err="1"/>
              <a:t>Mgm’t</a:t>
            </a:r>
            <a:endParaRPr lang="en-US" sz="2400" dirty="0"/>
          </a:p>
          <a:p>
            <a:pPr>
              <a:lnSpc>
                <a:spcPct val="90000"/>
              </a:lnSpc>
            </a:pPr>
            <a:r>
              <a:rPr lang="en-US" sz="2400" dirty="0"/>
              <a:t>Annual Exam</a:t>
            </a:r>
          </a:p>
          <a:p>
            <a:pPr>
              <a:lnSpc>
                <a:spcPct val="90000"/>
              </a:lnSpc>
            </a:pPr>
            <a:r>
              <a:rPr lang="en-US" sz="2400" dirty="0"/>
              <a:t>Rapid Access</a:t>
            </a:r>
          </a:p>
          <a:p>
            <a:pPr>
              <a:lnSpc>
                <a:spcPct val="90000"/>
              </a:lnSpc>
            </a:pPr>
            <a:r>
              <a:rPr lang="en-US" sz="2400" dirty="0"/>
              <a:t>Intentional Behaviors</a:t>
            </a:r>
          </a:p>
        </p:txBody>
      </p:sp>
      <p:pic>
        <p:nvPicPr>
          <p:cNvPr id="3020807" name="Picture 7" descr="PreAppt Q2 lo res"/>
          <p:cNvPicPr>
            <a:picLocks noChangeAspect="1" noChangeArrowheads="1"/>
          </p:cNvPicPr>
          <p:nvPr/>
        </p:nvPicPr>
        <p:blipFill>
          <a:blip r:embed="rId3" cstate="print"/>
          <a:srcRect/>
          <a:stretch>
            <a:fillRect/>
          </a:stretch>
        </p:blipFill>
        <p:spPr bwMode="auto">
          <a:xfrm>
            <a:off x="4114800" y="3028950"/>
            <a:ext cx="4724400" cy="35433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02" name="Rectangle 2"/>
          <p:cNvSpPr>
            <a:spLocks noGrp="1" noRot="1" noChangeArrowheads="1"/>
          </p:cNvSpPr>
          <p:nvPr>
            <p:ph type="title"/>
          </p:nvPr>
        </p:nvSpPr>
        <p:spPr/>
        <p:txBody>
          <a:bodyPr/>
          <a:lstStyle/>
          <a:p>
            <a:r>
              <a:rPr lang="en-US"/>
              <a:t>Pre-appointment Questionnaire</a:t>
            </a:r>
          </a:p>
        </p:txBody>
      </p:sp>
      <p:sp>
        <p:nvSpPr>
          <p:cNvPr id="3020803" name="Rectangle 3"/>
          <p:cNvSpPr>
            <a:spLocks noGrp="1" noChangeArrowheads="1"/>
          </p:cNvSpPr>
          <p:nvPr>
            <p:ph type="body" sz="half" idx="2"/>
          </p:nvPr>
        </p:nvSpPr>
        <p:spPr>
          <a:xfrm>
            <a:off x="609600" y="1676400"/>
            <a:ext cx="83867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pPr>
              <a:lnSpc>
                <a:spcPct val="80000"/>
              </a:lnSpc>
            </a:pPr>
            <a:r>
              <a:rPr lang="en-US" dirty="0">
                <a:effectLst/>
              </a:rPr>
              <a:t>Systems approach</a:t>
            </a:r>
          </a:p>
          <a:p>
            <a:pPr lvl="1">
              <a:lnSpc>
                <a:spcPct val="80000"/>
              </a:lnSpc>
            </a:pPr>
            <a:r>
              <a:rPr lang="en-US" dirty="0">
                <a:effectLst/>
              </a:rPr>
              <a:t>Update PFSH</a:t>
            </a:r>
          </a:p>
          <a:p>
            <a:pPr lvl="1">
              <a:lnSpc>
                <a:spcPct val="80000"/>
              </a:lnSpc>
            </a:pPr>
            <a:r>
              <a:rPr lang="en-US" dirty="0">
                <a:effectLst/>
              </a:rPr>
              <a:t>Complete ROS</a:t>
            </a:r>
          </a:p>
          <a:p>
            <a:pPr lvl="1">
              <a:lnSpc>
                <a:spcPct val="80000"/>
              </a:lnSpc>
            </a:pPr>
            <a:r>
              <a:rPr lang="en-US" dirty="0">
                <a:effectLst/>
              </a:rPr>
              <a:t>Behavior issues</a:t>
            </a:r>
            <a:r>
              <a:rPr lang="en-US" sz="2000" dirty="0">
                <a:effectLst/>
              </a:rPr>
              <a:t>: </a:t>
            </a:r>
          </a:p>
          <a:p>
            <a:pPr lvl="2">
              <a:lnSpc>
                <a:spcPct val="80000"/>
              </a:lnSpc>
            </a:pPr>
            <a:r>
              <a:rPr lang="en-US" sz="1200" dirty="0">
                <a:effectLst/>
              </a:rPr>
              <a:t>exercise, smoking, alcohol</a:t>
            </a:r>
            <a:r>
              <a:rPr lang="en-US" sz="1400" dirty="0">
                <a:effectLst/>
              </a:rPr>
              <a:t>  </a:t>
            </a:r>
            <a:endParaRPr lang="en-US" sz="700" dirty="0">
              <a:effectLst/>
            </a:endParaRPr>
          </a:p>
          <a:p>
            <a:pPr>
              <a:lnSpc>
                <a:spcPct val="80000"/>
              </a:lnSpc>
            </a:pPr>
            <a:r>
              <a:rPr lang="en-US" dirty="0">
                <a:effectLst/>
              </a:rPr>
              <a:t>Future</a:t>
            </a:r>
          </a:p>
          <a:p>
            <a:pPr lvl="1">
              <a:lnSpc>
                <a:spcPct val="80000"/>
              </a:lnSpc>
            </a:pPr>
            <a:r>
              <a:rPr lang="en-US" dirty="0">
                <a:effectLst/>
              </a:rPr>
              <a:t>Kiosk </a:t>
            </a:r>
          </a:p>
          <a:p>
            <a:pPr lvl="1">
              <a:lnSpc>
                <a:spcPct val="80000"/>
              </a:lnSpc>
            </a:pPr>
            <a:r>
              <a:rPr lang="en-US" dirty="0">
                <a:effectLst/>
              </a:rPr>
              <a:t>Web portal</a:t>
            </a:r>
          </a:p>
        </p:txBody>
      </p:sp>
      <p:pic>
        <p:nvPicPr>
          <p:cNvPr id="3020809" name="Picture 9" descr="PreAppt Q2 lo res"/>
          <p:cNvPicPr>
            <a:picLocks noChangeAspect="1" noChangeArrowheads="1"/>
          </p:cNvPicPr>
          <p:nvPr/>
        </p:nvPicPr>
        <p:blipFill>
          <a:blip r:embed="rId3" cstate="print"/>
          <a:srcRect/>
          <a:stretch>
            <a:fillRect/>
          </a:stretch>
        </p:blipFill>
        <p:spPr bwMode="auto">
          <a:xfrm>
            <a:off x="4114800" y="3028950"/>
            <a:ext cx="4724400" cy="35433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8546" name="Rectangle 2"/>
          <p:cNvSpPr>
            <a:spLocks noGrp="1" noRot="1" noChangeArrowheads="1"/>
          </p:cNvSpPr>
          <p:nvPr>
            <p:ph type="title"/>
          </p:nvPr>
        </p:nvSpPr>
        <p:spPr/>
        <p:txBody>
          <a:bodyPr/>
          <a:lstStyle/>
          <a:p>
            <a:endParaRPr lang="en-US"/>
          </a:p>
        </p:txBody>
      </p:sp>
      <p:pic>
        <p:nvPicPr>
          <p:cNvPr id="4588547" name="Picture 3"/>
          <p:cNvPicPr>
            <a:picLocks noChangeAspect="1" noChangeArrowheads="1"/>
          </p:cNvPicPr>
          <p:nvPr/>
        </p:nvPicPr>
        <p:blipFill>
          <a:blip r:embed="rId3" cstate="print"/>
          <a:srcRect/>
          <a:stretch>
            <a:fillRect/>
          </a:stretch>
        </p:blipFill>
        <p:spPr bwMode="auto">
          <a:xfrm>
            <a:off x="1270000" y="0"/>
            <a:ext cx="6654800" cy="6858000"/>
          </a:xfrm>
          <a:prstGeom prst="rect">
            <a:avLst/>
          </a:prstGeom>
          <a:noFill/>
          <a:ln w="9525" algn="ctr">
            <a:noFill/>
            <a:miter lim="800000"/>
            <a:headEnd/>
            <a:tailEnd/>
          </a:ln>
          <a:effectLst/>
        </p:spPr>
      </p:pic>
      <p:sp>
        <p:nvSpPr>
          <p:cNvPr id="4588548" name="Rectangle 4"/>
          <p:cNvSpPr>
            <a:spLocks noChangeArrowheads="1"/>
          </p:cNvSpPr>
          <p:nvPr/>
        </p:nvSpPr>
        <p:spPr bwMode="auto">
          <a:xfrm>
            <a:off x="1371600" y="228600"/>
            <a:ext cx="6400800" cy="1447800"/>
          </a:xfrm>
          <a:prstGeom prst="rect">
            <a:avLst/>
          </a:prstGeom>
          <a:noFill/>
          <a:ln w="57150" algn="ctr">
            <a:solidFill>
              <a:srgbClr val="FF0000"/>
            </a:solidFill>
            <a:miter lim="800000"/>
            <a:headEnd/>
            <a:tailEnd/>
          </a:ln>
          <a:effectLst/>
        </p:spPr>
        <p:txBody>
          <a:bodyPr wrap="none" anchor="ctr"/>
          <a:lstStyle/>
          <a:p>
            <a:endParaRPr lang="en-US"/>
          </a:p>
        </p:txBody>
      </p:sp>
      <p:sp>
        <p:nvSpPr>
          <p:cNvPr id="4588549" name="Rectangle 5"/>
          <p:cNvSpPr>
            <a:spLocks noChangeArrowheads="1"/>
          </p:cNvSpPr>
          <p:nvPr/>
        </p:nvSpPr>
        <p:spPr bwMode="auto">
          <a:xfrm>
            <a:off x="1371600" y="2819400"/>
            <a:ext cx="6400800" cy="990600"/>
          </a:xfrm>
          <a:prstGeom prst="rect">
            <a:avLst/>
          </a:prstGeom>
          <a:noFill/>
          <a:ln w="57150" algn="ctr">
            <a:solidFill>
              <a:srgbClr val="FF0000"/>
            </a:solidFill>
            <a:miter lim="800000"/>
            <a:headEnd/>
            <a:tailEnd/>
          </a:ln>
          <a:effectLst/>
        </p:spPr>
        <p:txBody>
          <a:bodyPr wrap="none" anchor="ctr"/>
          <a:lstStyle/>
          <a:p>
            <a:endParaRPr lang="en-US"/>
          </a:p>
        </p:txBody>
      </p:sp>
      <p:sp>
        <p:nvSpPr>
          <p:cNvPr id="4588550" name="Rectangle 6"/>
          <p:cNvSpPr>
            <a:spLocks noChangeArrowheads="1"/>
          </p:cNvSpPr>
          <p:nvPr/>
        </p:nvSpPr>
        <p:spPr bwMode="auto">
          <a:xfrm>
            <a:off x="1371600" y="3733800"/>
            <a:ext cx="6400800" cy="2209800"/>
          </a:xfrm>
          <a:prstGeom prst="rect">
            <a:avLst/>
          </a:prstGeom>
          <a:noFill/>
          <a:ln w="57150" algn="ctr">
            <a:solidFill>
              <a:srgbClr val="FF0000"/>
            </a:solidFill>
            <a:miter lim="800000"/>
            <a:headEnd/>
            <a:tailEnd/>
          </a:ln>
          <a:effectLst/>
        </p:spPr>
        <p:txBody>
          <a:bodyPr wrap="none" anchor="ct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88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8854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5885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8855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45885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8548" grpId="0" animBg="1"/>
      <p:bldP spid="4588548" grpId="1" animBg="1"/>
      <p:bldP spid="4588549" grpId="0" animBg="1"/>
      <p:bldP spid="4588549" grpId="1" animBg="1"/>
      <p:bldP spid="458855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0594" name="Rectangle 2"/>
          <p:cNvSpPr>
            <a:spLocks noGrp="1" noRot="1" noChangeArrowheads="1"/>
          </p:cNvSpPr>
          <p:nvPr>
            <p:ph type="title"/>
          </p:nvPr>
        </p:nvSpPr>
        <p:spPr/>
        <p:txBody>
          <a:bodyPr/>
          <a:lstStyle/>
          <a:p>
            <a:endParaRPr lang="en-US"/>
          </a:p>
        </p:txBody>
      </p:sp>
      <p:sp>
        <p:nvSpPr>
          <p:cNvPr id="4590595" name="Rectangle 3"/>
          <p:cNvSpPr>
            <a:spLocks noGrp="1" noChangeArrowheads="1"/>
          </p:cNvSpPr>
          <p:nvPr>
            <p:ph type="body" idx="1"/>
          </p:nvPr>
        </p:nvSpPr>
        <p:spPr/>
        <p:txBody>
          <a:bodyPr/>
          <a:lstStyle/>
          <a:p>
            <a:endParaRPr lang="en-US"/>
          </a:p>
        </p:txBody>
      </p:sp>
      <p:pic>
        <p:nvPicPr>
          <p:cNvPr id="4590596" name="Picture 4"/>
          <p:cNvPicPr>
            <a:picLocks noChangeAspect="1" noChangeArrowheads="1"/>
          </p:cNvPicPr>
          <p:nvPr/>
        </p:nvPicPr>
        <p:blipFill>
          <a:blip r:embed="rId3" cstate="print"/>
          <a:srcRect/>
          <a:stretch>
            <a:fillRect/>
          </a:stretch>
        </p:blipFill>
        <p:spPr bwMode="auto">
          <a:xfrm>
            <a:off x="762000" y="935038"/>
            <a:ext cx="7315200" cy="1274762"/>
          </a:xfrm>
          <a:prstGeom prst="rect">
            <a:avLst/>
          </a:prstGeom>
          <a:noFill/>
          <a:ln w="9525" algn="ctr">
            <a:noFill/>
            <a:miter lim="800000"/>
            <a:headEnd/>
            <a:tailEnd/>
          </a:ln>
          <a:effectLst/>
        </p:spPr>
      </p:pic>
      <p:pic>
        <p:nvPicPr>
          <p:cNvPr id="4590597" name="Picture 5"/>
          <p:cNvPicPr>
            <a:picLocks noChangeAspect="1" noChangeArrowheads="1"/>
          </p:cNvPicPr>
          <p:nvPr/>
        </p:nvPicPr>
        <p:blipFill>
          <a:blip r:embed="rId4" cstate="print"/>
          <a:srcRect/>
          <a:stretch>
            <a:fillRect/>
          </a:stretch>
        </p:blipFill>
        <p:spPr bwMode="auto">
          <a:xfrm>
            <a:off x="762000" y="2209800"/>
            <a:ext cx="7315200" cy="4441825"/>
          </a:xfrm>
          <a:prstGeom prst="rect">
            <a:avLst/>
          </a:prstGeom>
          <a:noFill/>
          <a:ln w="9525" algn="ctr">
            <a:noFill/>
            <a:miter lim="800000"/>
            <a:headEnd/>
            <a:tailEnd/>
          </a:ln>
          <a:effectLst/>
        </p:spPr>
      </p:pic>
      <p:sp>
        <p:nvSpPr>
          <p:cNvPr id="4590598" name="Rectangle 6"/>
          <p:cNvSpPr>
            <a:spLocks noChangeArrowheads="1"/>
          </p:cNvSpPr>
          <p:nvPr/>
        </p:nvSpPr>
        <p:spPr bwMode="auto">
          <a:xfrm>
            <a:off x="838200" y="2286000"/>
            <a:ext cx="7086600" cy="4191000"/>
          </a:xfrm>
          <a:prstGeom prst="rect">
            <a:avLst/>
          </a:prstGeom>
          <a:noFill/>
          <a:ln w="57150" algn="ctr">
            <a:solidFill>
              <a:srgbClr val="FF0000"/>
            </a:solidFill>
            <a:miter lim="800000"/>
            <a:headEnd/>
            <a:tailEnd/>
          </a:ln>
          <a:effectLst/>
        </p:spPr>
        <p:txBody>
          <a:bodyPr wrap="none" anchor="ct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3240"/>
            <a:ext cx="8962737" cy="676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6"/>
          <p:cNvSpPr>
            <a:spLocks noChangeArrowheads="1"/>
          </p:cNvSpPr>
          <p:nvPr/>
        </p:nvSpPr>
        <p:spPr bwMode="auto">
          <a:xfrm>
            <a:off x="838200" y="2286000"/>
            <a:ext cx="7086600" cy="609600"/>
          </a:xfrm>
          <a:prstGeom prst="rect">
            <a:avLst/>
          </a:prstGeom>
          <a:noFill/>
          <a:ln w="57150" algn="ctr">
            <a:solidFill>
              <a:srgbClr val="FF0000"/>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6858297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4706" name="Rectangle 2"/>
          <p:cNvSpPr>
            <a:spLocks noGrp="1" noRot="1" noChangeArrowheads="1"/>
          </p:cNvSpPr>
          <p:nvPr>
            <p:ph type="title"/>
          </p:nvPr>
        </p:nvSpPr>
        <p:spPr/>
        <p:txBody>
          <a:bodyPr/>
          <a:lstStyle/>
          <a:p>
            <a:endParaRPr lang="en-US"/>
          </a:p>
        </p:txBody>
      </p:sp>
      <p:sp>
        <p:nvSpPr>
          <p:cNvPr id="3784707" name="Rectangle 3"/>
          <p:cNvSpPr>
            <a:spLocks noGrp="1" noChangeArrowheads="1"/>
          </p:cNvSpPr>
          <p:nvPr>
            <p:ph type="body" idx="1"/>
          </p:nvPr>
        </p:nvSpPr>
        <p:spPr/>
        <p:txBody>
          <a:bodyPr/>
          <a:lstStyle/>
          <a:p>
            <a:endParaRPr lang="en-US"/>
          </a:p>
        </p:txBody>
      </p:sp>
      <p:sp>
        <p:nvSpPr>
          <p:cNvPr id="3784708" name="Rectangle 4"/>
          <p:cNvSpPr>
            <a:spLocks noChangeArrowheads="1"/>
          </p:cNvSpPr>
          <p:nvPr/>
        </p:nvSpPr>
        <p:spPr bwMode="auto">
          <a:xfrm>
            <a:off x="0" y="304800"/>
            <a:ext cx="9144000" cy="6858000"/>
          </a:xfrm>
          <a:prstGeom prst="rect">
            <a:avLst/>
          </a:prstGeom>
          <a:solidFill>
            <a:schemeClr val="bg2"/>
          </a:solidFill>
          <a:ln w="9525" algn="ctr">
            <a:noFill/>
            <a:miter lim="800000"/>
            <a:headEnd/>
            <a:tailEnd/>
          </a:ln>
          <a:effectLst/>
          <a:scene3d>
            <a:camera prst="legacyObliqueTopRight"/>
            <a:lightRig rig="legacyFlat3" dir="b"/>
          </a:scene3d>
          <a:sp3d extrusionH="887400" prstMaterial="legacyMatte">
            <a:bevelT w="13500" h="13500" prst="angle"/>
            <a:bevelB w="13500" h="13500" prst="angle"/>
            <a:extrusionClr>
              <a:schemeClr val="bg2"/>
            </a:extrusionClr>
          </a:sp3d>
        </p:spPr>
        <p:txBody>
          <a:bodyPr wrap="none" anchor="ctr">
            <a:flatTx/>
          </a:bodyPr>
          <a:lstStyle/>
          <a:p>
            <a:endParaRPr lang="en-US"/>
          </a:p>
        </p:txBody>
      </p:sp>
      <p:sp>
        <p:nvSpPr>
          <p:cNvPr id="3784709"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p:spPr>
        <p:txBody>
          <a:bodyPr wrap="none" anchor="ctr"/>
          <a:lstStyle/>
          <a:p>
            <a:endParaRPr lang="en-US"/>
          </a:p>
        </p:txBody>
      </p:sp>
      <p:sp>
        <p:nvSpPr>
          <p:cNvPr id="3784710" name="Rectangle 6"/>
          <p:cNvSpPr>
            <a:spLocks noChangeArrowheads="1"/>
          </p:cNvSpPr>
          <p:nvPr/>
        </p:nvSpPr>
        <p:spPr bwMode="auto">
          <a:xfrm>
            <a:off x="609600" y="228600"/>
            <a:ext cx="8153400" cy="6324600"/>
          </a:xfrm>
          <a:prstGeom prst="rect">
            <a:avLst/>
          </a:prstGeom>
          <a:noFill/>
          <a:ln w="76200" algn="ctr">
            <a:solidFill>
              <a:schemeClr val="tx1"/>
            </a:solidFill>
            <a:miter lim="800000"/>
            <a:headEnd/>
            <a:tailEnd/>
          </a:ln>
          <a:effectLst/>
        </p:spPr>
        <p:txBody>
          <a:bodyPr wrap="none" anchor="ctr"/>
          <a:lstStyle/>
          <a:p>
            <a:endParaRPr lang="en-US"/>
          </a:p>
        </p:txBody>
      </p:sp>
      <p:sp>
        <p:nvSpPr>
          <p:cNvPr id="3784711" name="Rectangle 7"/>
          <p:cNvSpPr>
            <a:spLocks noChangeArrowheads="1"/>
          </p:cNvSpPr>
          <p:nvPr/>
        </p:nvSpPr>
        <p:spPr bwMode="auto">
          <a:xfrm>
            <a:off x="2286000" y="1905000"/>
            <a:ext cx="5257800" cy="2743200"/>
          </a:xfrm>
          <a:prstGeom prst="rect">
            <a:avLst/>
          </a:prstGeom>
          <a:noFill/>
          <a:ln w="9525" algn="ctr">
            <a:noFill/>
            <a:miter lim="800000"/>
            <a:headEnd/>
            <a:tailEnd/>
          </a:ln>
          <a:effectLst/>
        </p:spPr>
        <p:txBody>
          <a:bodyPr wrap="none" anchor="ctr"/>
          <a:lstStyle/>
          <a:p>
            <a:endParaRPr lang="en-US" sz="6600" b="0">
              <a:solidFill>
                <a:schemeClr val="tx1"/>
              </a:solidFill>
              <a:effectLst>
                <a:outerShdw blurRad="38100" dist="38100" dir="2700000" algn="tl">
                  <a:srgbClr val="000000"/>
                </a:outerShdw>
              </a:effectLst>
              <a:latin typeface="Bookman Old Style" pitchFamily="18" charset="0"/>
            </a:endParaRPr>
          </a:p>
        </p:txBody>
      </p:sp>
      <p:sp>
        <p:nvSpPr>
          <p:cNvPr id="3784712" name="Text Box 8"/>
          <p:cNvSpPr txBox="1">
            <a:spLocks noChangeArrowheads="1"/>
          </p:cNvSpPr>
          <p:nvPr/>
        </p:nvSpPr>
        <p:spPr bwMode="auto">
          <a:xfrm>
            <a:off x="1524000" y="1452563"/>
            <a:ext cx="6781800" cy="4959350"/>
          </a:xfrm>
          <a:prstGeom prst="rect">
            <a:avLst/>
          </a:prstGeom>
          <a:noFill/>
          <a:ln w="9525" algn="ctr">
            <a:noFill/>
            <a:miter lim="800000"/>
            <a:headEnd/>
            <a:tailEnd/>
          </a:ln>
          <a:effectLst/>
        </p:spPr>
        <p:txBody>
          <a:bodyPr>
            <a:spAutoFit/>
          </a:bodyPr>
          <a:lstStyle/>
          <a:p>
            <a:endParaRPr lang="en-US" sz="3200" b="0">
              <a:solidFill>
                <a:schemeClr val="tx1"/>
              </a:solidFill>
              <a:effectLst>
                <a:outerShdw blurRad="38100" dist="38100" dir="2700000" algn="tl">
                  <a:srgbClr val="000000"/>
                </a:outerShdw>
              </a:effectLst>
              <a:latin typeface="Bookman Old Style" pitchFamily="18" charset="0"/>
            </a:endParaRPr>
          </a:p>
          <a:p>
            <a:pPr algn="l"/>
            <a:r>
              <a:rPr lang="en-US" sz="3200" b="0">
                <a:solidFill>
                  <a:schemeClr val="tx1"/>
                </a:solidFill>
                <a:effectLst>
                  <a:outerShdw blurRad="38100" dist="38100" dir="2700000" algn="tl">
                    <a:srgbClr val="000000"/>
                  </a:outerShdw>
                </a:effectLst>
                <a:latin typeface="Bookman Old Style" pitchFamily="18" charset="0"/>
              </a:rPr>
              <a:t>Prescriptions are killing us…</a:t>
            </a:r>
            <a:r>
              <a:rPr lang="en-US" b="0">
                <a:solidFill>
                  <a:schemeClr val="tx1"/>
                </a:solidFill>
                <a:effectLst>
                  <a:outerShdw blurRad="38100" dist="38100" dir="2700000" algn="tl">
                    <a:srgbClr val="000000"/>
                  </a:outerShdw>
                </a:effectLst>
              </a:rPr>
              <a:t>my nurse is spending so much time on refills that </a:t>
            </a:r>
            <a:r>
              <a:rPr lang="en-US" sz="3200" b="0">
                <a:solidFill>
                  <a:schemeClr val="tx1"/>
                </a:solidFill>
                <a:effectLst>
                  <a:outerShdw blurRad="38100" dist="38100" dir="2700000" algn="tl">
                    <a:srgbClr val="000000"/>
                  </a:outerShdw>
                </a:effectLst>
                <a:latin typeface="Bookman Old Style" pitchFamily="18" charset="0"/>
              </a:rPr>
              <a:t>we can’t seem to get anything done.</a:t>
            </a:r>
          </a:p>
          <a:p>
            <a:pPr algn="l"/>
            <a:endParaRPr lang="en-US" sz="3200" b="0">
              <a:solidFill>
                <a:schemeClr val="tx1"/>
              </a:solidFill>
              <a:effectLst>
                <a:outerShdw blurRad="38100" dist="38100" dir="2700000" algn="tl">
                  <a:srgbClr val="000000"/>
                </a:outerShdw>
              </a:effectLst>
              <a:latin typeface="Bookman Old Style" pitchFamily="18" charset="0"/>
            </a:endParaRPr>
          </a:p>
          <a:p>
            <a:pPr algn="l"/>
            <a:r>
              <a:rPr lang="en-US" sz="3200" b="0">
                <a:solidFill>
                  <a:schemeClr val="tx1"/>
                </a:solidFill>
                <a:effectLst>
                  <a:outerShdw blurRad="38100" dist="38100" dir="2700000" algn="tl">
                    <a:srgbClr val="000000"/>
                  </a:outerShdw>
                </a:effectLst>
                <a:latin typeface="Bookman Old Style" pitchFamily="18" charset="0"/>
              </a:rPr>
              <a:t>		</a:t>
            </a:r>
            <a:r>
              <a:rPr lang="en-US" sz="2400" b="0">
                <a:solidFill>
                  <a:schemeClr val="tx1"/>
                </a:solidFill>
                <a:effectLst>
                  <a:outerShdw blurRad="38100" dist="38100" dir="2700000" algn="tl">
                    <a:srgbClr val="000000"/>
                  </a:outerShdw>
                </a:effectLst>
                <a:latin typeface="Bookman Old Style" pitchFamily="18" charset="0"/>
              </a:rPr>
              <a:t>Minnesota Family Physician</a:t>
            </a:r>
          </a:p>
          <a:p>
            <a:pPr algn="l"/>
            <a:r>
              <a:rPr lang="en-US" sz="2400" b="0">
                <a:solidFill>
                  <a:schemeClr val="tx1"/>
                </a:solidFill>
                <a:effectLst>
                  <a:outerShdw blurRad="38100" dist="38100" dir="2700000" algn="tl">
                    <a:srgbClr val="000000"/>
                  </a:outerShdw>
                </a:effectLst>
                <a:latin typeface="Bookman Old Style" pitchFamily="18" charset="0"/>
              </a:rPr>
              <a:t>		2007</a:t>
            </a:r>
            <a:endParaRPr lang="en-US" sz="3200" b="0">
              <a:solidFill>
                <a:schemeClr val="tx1"/>
              </a:solidFill>
              <a:effectLst>
                <a:outerShdw blurRad="38100" dist="38100" dir="2700000" algn="tl">
                  <a:srgbClr val="000000"/>
                </a:outerShdw>
              </a:effectLst>
              <a:latin typeface="Bookman Old Style" pitchFamily="18" charset="0"/>
            </a:endParaRPr>
          </a:p>
          <a:p>
            <a:pPr algn="l"/>
            <a:endParaRPr lang="en-US" sz="3200" b="0">
              <a:solidFill>
                <a:schemeClr val="tx1"/>
              </a:solidFill>
              <a:effectLst>
                <a:outerShdw blurRad="38100" dist="38100" dir="2700000" algn="tl">
                  <a:srgbClr val="000000"/>
                </a:outerShdw>
              </a:effectLst>
              <a:latin typeface="Bookman Old Style" pitchFamily="18" charset="0"/>
            </a:endParaRPr>
          </a:p>
          <a:p>
            <a:pPr algn="l"/>
            <a:endParaRPr lang="en-US" sz="3200" b="0">
              <a:solidFill>
                <a:schemeClr val="tx1"/>
              </a:solidFill>
              <a:effectLst>
                <a:outerShdw blurRad="38100" dist="38100" dir="2700000" algn="tl">
                  <a:srgbClr val="000000"/>
                </a:outerShdw>
              </a:effectLst>
              <a:latin typeface="Bookman Old Style" pitchFamily="18" charset="0"/>
            </a:endParaRPr>
          </a:p>
          <a:p>
            <a:pPr algn="l"/>
            <a:endParaRPr lang="en-US" b="0">
              <a:solidFill>
                <a:schemeClr val="tx1"/>
              </a:solidFill>
              <a:effectLst>
                <a:outerShdw blurRad="38100" dist="38100" dir="2700000" algn="tl">
                  <a:srgbClr val="000000"/>
                </a:outerShdw>
              </a:effectLst>
              <a:latin typeface="Bookman Old Style" pitchFamily="18"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6514" name="Picture 2" descr="workforce+quality_exhibit8"/>
          <p:cNvPicPr>
            <a:picLocks noChangeAspect="1" noChangeArrowheads="1"/>
          </p:cNvPicPr>
          <p:nvPr/>
        </p:nvPicPr>
        <p:blipFill>
          <a:blip r:embed="rId3" cstate="print"/>
          <a:srcRect/>
          <a:stretch>
            <a:fillRect/>
          </a:stretch>
        </p:blipFill>
        <p:spPr bwMode="auto">
          <a:xfrm>
            <a:off x="838200" y="2424113"/>
            <a:ext cx="7391400" cy="2909887"/>
          </a:xfrm>
          <a:prstGeom prst="rect">
            <a:avLst/>
          </a:prstGeom>
          <a:noFill/>
        </p:spPr>
      </p:pic>
      <p:sp>
        <p:nvSpPr>
          <p:cNvPr id="4416515" name="Text Box 3"/>
          <p:cNvSpPr txBox="1">
            <a:spLocks noChangeArrowheads="1"/>
          </p:cNvSpPr>
          <p:nvPr/>
        </p:nvSpPr>
        <p:spPr bwMode="auto">
          <a:xfrm>
            <a:off x="838200" y="4800600"/>
            <a:ext cx="7391400" cy="696913"/>
          </a:xfrm>
          <a:prstGeom prst="rect">
            <a:avLst/>
          </a:prstGeom>
          <a:solidFill>
            <a:schemeClr val="tx1"/>
          </a:solidFill>
          <a:ln w="9525" algn="ctr">
            <a:noFill/>
            <a:miter lim="800000"/>
            <a:headEnd/>
            <a:tailEnd/>
          </a:ln>
          <a:effectLst/>
        </p:spPr>
        <p:txBody>
          <a:bodyPr>
            <a:spAutoFit/>
          </a:bodyPr>
          <a:lstStyle/>
          <a:p>
            <a:pPr>
              <a:spcBef>
                <a:spcPct val="50000"/>
              </a:spcBef>
            </a:pPr>
            <a:endParaRPr lang="en-US" sz="1800" b="0">
              <a:solidFill>
                <a:schemeClr val="bg2"/>
              </a:solidFill>
              <a:effectLst>
                <a:outerShdw blurRad="38100" dist="38100" dir="2700000" algn="tl">
                  <a:srgbClr val="C0C0C0"/>
                </a:outerShdw>
              </a:effectLst>
              <a:latin typeface="Arial" charset="0"/>
            </a:endParaRPr>
          </a:p>
          <a:p>
            <a:pPr>
              <a:spcBef>
                <a:spcPct val="50000"/>
              </a:spcBef>
            </a:pPr>
            <a:endParaRPr lang="en-US" sz="1800" b="0">
              <a:solidFill>
                <a:schemeClr val="bg2"/>
              </a:solidFill>
              <a:effectLst>
                <a:outerShdw blurRad="38100" dist="38100" dir="2700000" algn="tl">
                  <a:srgbClr val="C0C0C0"/>
                </a:outerShdw>
              </a:effectLst>
              <a:latin typeface="Arial" charset="0"/>
            </a:endParaRPr>
          </a:p>
        </p:txBody>
      </p:sp>
      <p:sp>
        <p:nvSpPr>
          <p:cNvPr id="4416516" name="Rectangle 4"/>
          <p:cNvSpPr>
            <a:spLocks noChangeArrowheads="1"/>
          </p:cNvSpPr>
          <p:nvPr/>
        </p:nvSpPr>
        <p:spPr bwMode="auto">
          <a:xfrm>
            <a:off x="609600" y="2289175"/>
            <a:ext cx="5791200" cy="152400"/>
          </a:xfrm>
          <a:prstGeom prst="rect">
            <a:avLst/>
          </a:prstGeom>
          <a:solidFill>
            <a:schemeClr val="bg1"/>
          </a:solidFill>
          <a:ln w="9525">
            <a:noFill/>
            <a:miter lim="800000"/>
            <a:headEnd/>
            <a:tailEnd/>
          </a:ln>
          <a:effectLst/>
        </p:spPr>
        <p:txBody>
          <a:bodyPr wrap="none" anchor="ctr"/>
          <a:lstStyle/>
          <a:p>
            <a:endParaRPr lang="en-US"/>
          </a:p>
        </p:txBody>
      </p:sp>
      <p:sp>
        <p:nvSpPr>
          <p:cNvPr id="4416517" name="Rectangle 5"/>
          <p:cNvSpPr>
            <a:spLocks noChangeArrowheads="1"/>
          </p:cNvSpPr>
          <p:nvPr/>
        </p:nvSpPr>
        <p:spPr bwMode="auto">
          <a:xfrm>
            <a:off x="804863" y="304800"/>
            <a:ext cx="7272337" cy="1143000"/>
          </a:xfrm>
          <a:prstGeom prst="rect">
            <a:avLst/>
          </a:prstGeom>
          <a:noFill/>
          <a:ln w="9525">
            <a:noFill/>
            <a:miter lim="800000"/>
            <a:headEnd/>
            <a:tailEnd/>
          </a:ln>
          <a:effectLst/>
        </p:spPr>
        <p:txBody>
          <a:bodyPr anchor="ctr"/>
          <a:lstStyle/>
          <a:p>
            <a:pPr algn="l">
              <a:defRPr/>
            </a:pPr>
            <a:r>
              <a:rPr lang="en-US" b="1" dirty="0" smtClean="0">
                <a:solidFill>
                  <a:srgbClr val="FFFF00"/>
                </a:solidFill>
                <a:effectLst>
                  <a:outerShdw blurRad="38100" dist="38100" dir="2700000" algn="tl">
                    <a:srgbClr val="000000"/>
                  </a:outerShdw>
                </a:effectLst>
                <a:latin typeface="+mn-lt"/>
              </a:rPr>
              <a:t>Quality Increases with PCPs</a:t>
            </a:r>
            <a:endParaRPr lang="en-US" b="1" dirty="0">
              <a:solidFill>
                <a:srgbClr val="FFFF00"/>
              </a:solidFill>
              <a:effectLst>
                <a:outerShdw blurRad="38100" dist="38100" dir="2700000" algn="tl">
                  <a:srgbClr val="000000"/>
                </a:outerShdw>
              </a:effectLst>
              <a:latin typeface="+mn-lt"/>
            </a:endParaRPr>
          </a:p>
        </p:txBody>
      </p:sp>
      <p:sp>
        <p:nvSpPr>
          <p:cNvPr id="4416518" name="Text Box 6"/>
          <p:cNvSpPr txBox="1">
            <a:spLocks noChangeArrowheads="1"/>
          </p:cNvSpPr>
          <p:nvPr/>
        </p:nvSpPr>
        <p:spPr bwMode="auto">
          <a:xfrm>
            <a:off x="838200" y="5105400"/>
            <a:ext cx="7391400" cy="1368425"/>
          </a:xfrm>
          <a:prstGeom prst="rect">
            <a:avLst/>
          </a:prstGeom>
          <a:solidFill>
            <a:schemeClr val="bg1"/>
          </a:solidFill>
          <a:ln w="9525">
            <a:noFill/>
            <a:miter lim="800000"/>
            <a:headEnd/>
            <a:tailEnd/>
          </a:ln>
          <a:effectLst/>
        </p:spPr>
        <p:txBody>
          <a:bodyPr>
            <a:spAutoFit/>
          </a:bodyPr>
          <a:lstStyle/>
          <a:p>
            <a:pPr algn="l">
              <a:lnSpc>
                <a:spcPct val="100000"/>
              </a:lnSpc>
              <a:spcBef>
                <a:spcPct val="50000"/>
              </a:spcBef>
            </a:pPr>
            <a:endParaRPr lang="en-US" sz="1400">
              <a:solidFill>
                <a:schemeClr val="tx1"/>
              </a:solidFill>
              <a:effectLst/>
              <a:latin typeface="Arial" charset="0"/>
            </a:endParaRPr>
          </a:p>
          <a:p>
            <a:pPr algn="l">
              <a:lnSpc>
                <a:spcPct val="100000"/>
              </a:lnSpc>
              <a:spcBef>
                <a:spcPct val="50000"/>
              </a:spcBef>
            </a:pPr>
            <a:r>
              <a:rPr lang="en-US" sz="1400">
                <a:solidFill>
                  <a:schemeClr val="tx1"/>
                </a:solidFill>
                <a:effectLst/>
                <a:latin typeface="Verdana" pitchFamily="34" charset="0"/>
              </a:rPr>
              <a:t>Sources</a:t>
            </a:r>
            <a:r>
              <a:rPr lang="en-US" sz="1400" b="0">
                <a:solidFill>
                  <a:schemeClr val="tx1"/>
                </a:solidFill>
                <a:effectLst/>
                <a:latin typeface="Verdana" pitchFamily="34" charset="0"/>
              </a:rPr>
              <a:t>: Medicare claims data; and Area Resource File, 2003.</a:t>
            </a:r>
          </a:p>
          <a:p>
            <a:pPr algn="l">
              <a:lnSpc>
                <a:spcPct val="100000"/>
              </a:lnSpc>
              <a:spcBef>
                <a:spcPct val="50000"/>
              </a:spcBef>
            </a:pPr>
            <a:r>
              <a:rPr lang="en-US" sz="1400">
                <a:solidFill>
                  <a:schemeClr val="tx1"/>
                </a:solidFill>
                <a:effectLst/>
                <a:latin typeface="Verdana" pitchFamily="34" charset="0"/>
              </a:rPr>
              <a:t>Notes</a:t>
            </a:r>
            <a:r>
              <a:rPr lang="en-US" sz="1400" b="0">
                <a:solidFill>
                  <a:schemeClr val="tx1"/>
                </a:solidFill>
                <a:effectLst/>
                <a:latin typeface="Verdana" pitchFamily="34" charset="0"/>
              </a:rPr>
              <a:t>: For quality ranking, smaller values indicate higher quality. Based on 24 quality measures developed by the Medicare Quality Improvement Organization (for MI, breast CA, DM, CHF, pneumonia, CVA). Total physicians held constant.</a:t>
            </a:r>
          </a:p>
        </p:txBody>
      </p:sp>
      <p:sp>
        <p:nvSpPr>
          <p:cNvPr id="4416519" name="Text Box 7"/>
          <p:cNvSpPr txBox="1">
            <a:spLocks noChangeArrowheads="1"/>
          </p:cNvSpPr>
          <p:nvPr/>
        </p:nvSpPr>
        <p:spPr bwMode="auto">
          <a:xfrm>
            <a:off x="838200" y="2057400"/>
            <a:ext cx="914400" cy="696913"/>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chemeClr val="bg2"/>
                </a:solidFill>
                <a:effectLst>
                  <a:outerShdw blurRad="38100" dist="38100" dir="2700000" algn="tl">
                    <a:srgbClr val="C0C0C0"/>
                  </a:outerShdw>
                </a:effectLst>
                <a:latin typeface="Arial" charset="0"/>
              </a:rPr>
              <a:t>Quality </a:t>
            </a:r>
          </a:p>
          <a:p>
            <a:pPr>
              <a:spcBef>
                <a:spcPct val="50000"/>
              </a:spcBef>
            </a:pPr>
            <a:r>
              <a:rPr lang="en-US" sz="1800" b="0">
                <a:solidFill>
                  <a:schemeClr val="bg2"/>
                </a:solidFill>
                <a:effectLst>
                  <a:outerShdw blurRad="38100" dist="38100" dir="2700000" algn="tl">
                    <a:srgbClr val="C0C0C0"/>
                  </a:outerShdw>
                </a:effectLst>
                <a:latin typeface="Arial" charset="0"/>
              </a:rPr>
              <a:t>Rank</a:t>
            </a:r>
          </a:p>
        </p:txBody>
      </p:sp>
      <p:sp>
        <p:nvSpPr>
          <p:cNvPr id="4416520" name="Text Box 8"/>
          <p:cNvSpPr txBox="1">
            <a:spLocks noChangeArrowheads="1"/>
          </p:cNvSpPr>
          <p:nvPr/>
        </p:nvSpPr>
        <p:spPr bwMode="auto">
          <a:xfrm>
            <a:off x="1676400" y="2057400"/>
            <a:ext cx="6553200" cy="696913"/>
          </a:xfrm>
          <a:prstGeom prst="rect">
            <a:avLst/>
          </a:prstGeom>
          <a:solidFill>
            <a:schemeClr val="tx1"/>
          </a:solidFill>
          <a:ln w="9525" algn="ctr">
            <a:noFill/>
            <a:miter lim="800000"/>
            <a:headEnd/>
            <a:tailEnd/>
          </a:ln>
          <a:effectLst/>
        </p:spPr>
        <p:txBody>
          <a:bodyPr>
            <a:spAutoFit/>
          </a:bodyPr>
          <a:lstStyle/>
          <a:p>
            <a:pPr>
              <a:spcBef>
                <a:spcPct val="50000"/>
              </a:spcBef>
            </a:pPr>
            <a:endParaRPr lang="en-US" sz="1800" b="0">
              <a:solidFill>
                <a:schemeClr val="bg2"/>
              </a:solidFill>
              <a:effectLst>
                <a:outerShdw blurRad="38100" dist="38100" dir="2700000" algn="tl">
                  <a:srgbClr val="C0C0C0"/>
                </a:outerShdw>
              </a:effectLst>
              <a:latin typeface="Arial" charset="0"/>
            </a:endParaRPr>
          </a:p>
          <a:p>
            <a:pPr>
              <a:spcBef>
                <a:spcPct val="50000"/>
              </a:spcBef>
            </a:pPr>
            <a:endParaRPr lang="en-US" sz="1800" b="0">
              <a:solidFill>
                <a:schemeClr val="bg2"/>
              </a:solidFill>
              <a:effectLst>
                <a:outerShdw blurRad="38100" dist="38100" dir="2700000" algn="tl">
                  <a:srgbClr val="C0C0C0"/>
                </a:outerShdw>
              </a:effectLst>
              <a:latin typeface="Arial" charset="0"/>
            </a:endParaRPr>
          </a:p>
        </p:txBody>
      </p:sp>
      <p:sp>
        <p:nvSpPr>
          <p:cNvPr id="4416521" name="Text Box 9"/>
          <p:cNvSpPr txBox="1">
            <a:spLocks noChangeArrowheads="1"/>
          </p:cNvSpPr>
          <p:nvPr/>
        </p:nvSpPr>
        <p:spPr bwMode="auto">
          <a:xfrm>
            <a:off x="1295400" y="4419600"/>
            <a:ext cx="609600" cy="325438"/>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chemeClr val="bg2"/>
                </a:solidFill>
                <a:effectLst>
                  <a:outerShdw blurRad="38100" dist="38100" dir="2700000" algn="tl">
                    <a:srgbClr val="C0C0C0"/>
                  </a:outerShdw>
                </a:effectLst>
                <a:latin typeface="Arial" charset="0"/>
              </a:rPr>
              <a:t>1</a:t>
            </a:r>
          </a:p>
        </p:txBody>
      </p:sp>
      <p:sp>
        <p:nvSpPr>
          <p:cNvPr id="4416522" name="Text Box 10"/>
          <p:cNvSpPr txBox="1">
            <a:spLocks noChangeArrowheads="1"/>
          </p:cNvSpPr>
          <p:nvPr/>
        </p:nvSpPr>
        <p:spPr bwMode="auto">
          <a:xfrm>
            <a:off x="1295400" y="4419600"/>
            <a:ext cx="609600" cy="325438"/>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chemeClr val="bg2"/>
                </a:solidFill>
                <a:effectLst>
                  <a:outerShdw blurRad="38100" dist="38100" dir="2700000" algn="tl">
                    <a:srgbClr val="C0C0C0"/>
                  </a:outerShdw>
                </a:effectLst>
                <a:latin typeface="Arial" charset="0"/>
              </a:rPr>
              <a:t>1</a:t>
            </a:r>
          </a:p>
        </p:txBody>
      </p:sp>
      <p:sp>
        <p:nvSpPr>
          <p:cNvPr id="4416523" name="Text Box 11"/>
          <p:cNvSpPr txBox="1">
            <a:spLocks noChangeArrowheads="1"/>
          </p:cNvSpPr>
          <p:nvPr/>
        </p:nvSpPr>
        <p:spPr bwMode="auto">
          <a:xfrm>
            <a:off x="1447800" y="4419600"/>
            <a:ext cx="609600" cy="325438"/>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chemeClr val="bg2"/>
                </a:solidFill>
                <a:effectLst>
                  <a:outerShdw blurRad="38100" dist="38100" dir="2700000" algn="tl">
                    <a:srgbClr val="C0C0C0"/>
                  </a:outerShdw>
                </a:effectLst>
                <a:latin typeface="Arial" charset="0"/>
              </a:rPr>
              <a:t>1</a:t>
            </a:r>
          </a:p>
        </p:txBody>
      </p:sp>
      <p:sp>
        <p:nvSpPr>
          <p:cNvPr id="4416524" name="Text Box 12"/>
          <p:cNvSpPr txBox="1">
            <a:spLocks noChangeArrowheads="1"/>
          </p:cNvSpPr>
          <p:nvPr/>
        </p:nvSpPr>
        <p:spPr bwMode="auto">
          <a:xfrm>
            <a:off x="2743200" y="4398963"/>
            <a:ext cx="609600" cy="325437"/>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chemeClr val="bg2"/>
                </a:solidFill>
                <a:effectLst>
                  <a:outerShdw blurRad="38100" dist="38100" dir="2700000" algn="tl">
                    <a:srgbClr val="C0C0C0"/>
                  </a:outerShdw>
                </a:effectLst>
                <a:latin typeface="Arial" charset="0"/>
              </a:rPr>
              <a:t>2</a:t>
            </a:r>
          </a:p>
        </p:txBody>
      </p:sp>
      <p:sp>
        <p:nvSpPr>
          <p:cNvPr id="4416525" name="Text Box 13"/>
          <p:cNvSpPr txBox="1">
            <a:spLocks noChangeArrowheads="1"/>
          </p:cNvSpPr>
          <p:nvPr/>
        </p:nvSpPr>
        <p:spPr bwMode="auto">
          <a:xfrm>
            <a:off x="4267200" y="4398963"/>
            <a:ext cx="609600" cy="325437"/>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chemeClr val="bg2"/>
                </a:solidFill>
                <a:effectLst>
                  <a:outerShdw blurRad="38100" dist="38100" dir="2700000" algn="tl">
                    <a:srgbClr val="C0C0C0"/>
                  </a:outerShdw>
                </a:effectLst>
                <a:latin typeface="Arial" charset="0"/>
              </a:rPr>
              <a:t>3</a:t>
            </a:r>
          </a:p>
        </p:txBody>
      </p:sp>
      <p:sp>
        <p:nvSpPr>
          <p:cNvPr id="4416526" name="Text Box 14"/>
          <p:cNvSpPr txBox="1">
            <a:spLocks noChangeArrowheads="1"/>
          </p:cNvSpPr>
          <p:nvPr/>
        </p:nvSpPr>
        <p:spPr bwMode="auto">
          <a:xfrm>
            <a:off x="5715000" y="4398963"/>
            <a:ext cx="609600" cy="325437"/>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chemeClr val="bg2"/>
                </a:solidFill>
                <a:effectLst>
                  <a:outerShdw blurRad="38100" dist="38100" dir="2700000" algn="tl">
                    <a:srgbClr val="C0C0C0"/>
                  </a:outerShdw>
                </a:effectLst>
                <a:latin typeface="Arial" charset="0"/>
              </a:rPr>
              <a:t>4</a:t>
            </a:r>
          </a:p>
        </p:txBody>
      </p:sp>
      <p:sp>
        <p:nvSpPr>
          <p:cNvPr id="4416527" name="Text Box 15"/>
          <p:cNvSpPr txBox="1">
            <a:spLocks noChangeArrowheads="1"/>
          </p:cNvSpPr>
          <p:nvPr/>
        </p:nvSpPr>
        <p:spPr bwMode="auto">
          <a:xfrm>
            <a:off x="7239000" y="4419600"/>
            <a:ext cx="609600" cy="325438"/>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chemeClr val="bg2"/>
                </a:solidFill>
                <a:effectLst>
                  <a:outerShdw blurRad="38100" dist="38100" dir="2700000" algn="tl">
                    <a:srgbClr val="C0C0C0"/>
                  </a:outerShdw>
                </a:effectLst>
                <a:latin typeface="Arial" charset="0"/>
              </a:rPr>
              <a:t>5</a:t>
            </a:r>
          </a:p>
        </p:txBody>
      </p:sp>
      <p:sp>
        <p:nvSpPr>
          <p:cNvPr id="4416528" name="Text Box 16"/>
          <p:cNvSpPr txBox="1">
            <a:spLocks noChangeArrowheads="1"/>
          </p:cNvSpPr>
          <p:nvPr/>
        </p:nvSpPr>
        <p:spPr bwMode="auto">
          <a:xfrm>
            <a:off x="2209800" y="4648200"/>
            <a:ext cx="4648200" cy="325438"/>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chemeClr val="bg2"/>
                </a:solidFill>
                <a:effectLst>
                  <a:outerShdw blurRad="38100" dist="38100" dir="2700000" algn="tl">
                    <a:srgbClr val="C0C0C0"/>
                  </a:outerShdw>
                </a:effectLst>
                <a:latin typeface="Arial" charset="0"/>
              </a:rPr>
              <a:t># of Primary Care Physicians per 10,000</a:t>
            </a:r>
          </a:p>
        </p:txBody>
      </p:sp>
      <p:sp>
        <p:nvSpPr>
          <p:cNvPr id="4416529" name="Text Box 17"/>
          <p:cNvSpPr txBox="1">
            <a:spLocks noChangeArrowheads="1"/>
          </p:cNvSpPr>
          <p:nvPr/>
        </p:nvSpPr>
        <p:spPr bwMode="auto">
          <a:xfrm>
            <a:off x="838200" y="2743200"/>
            <a:ext cx="609600" cy="273050"/>
          </a:xfrm>
          <a:prstGeom prst="rect">
            <a:avLst/>
          </a:prstGeom>
          <a:solidFill>
            <a:schemeClr val="tx1"/>
          </a:solidFill>
          <a:ln w="9525" algn="ctr">
            <a:noFill/>
            <a:miter lim="800000"/>
            <a:headEnd/>
            <a:tailEnd/>
          </a:ln>
          <a:effectLst/>
        </p:spPr>
        <p:txBody>
          <a:bodyPr>
            <a:spAutoFit/>
          </a:bodyPr>
          <a:lstStyle/>
          <a:p>
            <a:pPr>
              <a:spcBef>
                <a:spcPct val="50000"/>
              </a:spcBef>
            </a:pPr>
            <a:r>
              <a:rPr lang="en-US" sz="1400" b="0">
                <a:solidFill>
                  <a:schemeClr val="bg2"/>
                </a:solidFill>
                <a:effectLst>
                  <a:outerShdw blurRad="38100" dist="38100" dir="2700000" algn="tl">
                    <a:srgbClr val="C0C0C0"/>
                  </a:outerShdw>
                </a:effectLst>
                <a:latin typeface="Arial" charset="0"/>
              </a:rPr>
              <a:t>1</a:t>
            </a:r>
          </a:p>
        </p:txBody>
      </p:sp>
      <p:sp>
        <p:nvSpPr>
          <p:cNvPr id="4416530" name="Text Box 18"/>
          <p:cNvSpPr txBox="1">
            <a:spLocks noChangeArrowheads="1"/>
          </p:cNvSpPr>
          <p:nvPr/>
        </p:nvSpPr>
        <p:spPr bwMode="auto">
          <a:xfrm>
            <a:off x="838200" y="3384550"/>
            <a:ext cx="609600" cy="273050"/>
          </a:xfrm>
          <a:prstGeom prst="rect">
            <a:avLst/>
          </a:prstGeom>
          <a:solidFill>
            <a:schemeClr val="tx1"/>
          </a:solidFill>
          <a:ln w="9525" algn="ctr">
            <a:noFill/>
            <a:miter lim="800000"/>
            <a:headEnd/>
            <a:tailEnd/>
          </a:ln>
          <a:effectLst/>
        </p:spPr>
        <p:txBody>
          <a:bodyPr>
            <a:spAutoFit/>
          </a:bodyPr>
          <a:lstStyle/>
          <a:p>
            <a:pPr>
              <a:spcBef>
                <a:spcPct val="50000"/>
              </a:spcBef>
            </a:pPr>
            <a:r>
              <a:rPr lang="en-US" sz="1400" b="0">
                <a:solidFill>
                  <a:schemeClr val="bg2"/>
                </a:solidFill>
                <a:effectLst>
                  <a:outerShdw blurRad="38100" dist="38100" dir="2700000" algn="tl">
                    <a:srgbClr val="C0C0C0"/>
                  </a:outerShdw>
                </a:effectLst>
                <a:latin typeface="Arial" charset="0"/>
              </a:rPr>
              <a:t>26</a:t>
            </a:r>
          </a:p>
        </p:txBody>
      </p:sp>
      <p:sp>
        <p:nvSpPr>
          <p:cNvPr id="4416531" name="Text Box 19"/>
          <p:cNvSpPr txBox="1">
            <a:spLocks noChangeArrowheads="1"/>
          </p:cNvSpPr>
          <p:nvPr/>
        </p:nvSpPr>
        <p:spPr bwMode="auto">
          <a:xfrm>
            <a:off x="838200" y="4038600"/>
            <a:ext cx="609600" cy="273050"/>
          </a:xfrm>
          <a:prstGeom prst="rect">
            <a:avLst/>
          </a:prstGeom>
          <a:solidFill>
            <a:schemeClr val="tx1"/>
          </a:solidFill>
          <a:ln w="9525" algn="ctr">
            <a:noFill/>
            <a:miter lim="800000"/>
            <a:headEnd/>
            <a:tailEnd/>
          </a:ln>
          <a:effectLst/>
        </p:spPr>
        <p:txBody>
          <a:bodyPr>
            <a:spAutoFit/>
          </a:bodyPr>
          <a:lstStyle/>
          <a:p>
            <a:pPr>
              <a:spcBef>
                <a:spcPct val="50000"/>
              </a:spcBef>
            </a:pPr>
            <a:r>
              <a:rPr lang="en-US" sz="1400" b="0">
                <a:solidFill>
                  <a:schemeClr val="bg2"/>
                </a:solidFill>
                <a:effectLst>
                  <a:outerShdw blurRad="38100" dist="38100" dir="2700000" algn="tl">
                    <a:srgbClr val="C0C0C0"/>
                  </a:outerShdw>
                </a:effectLst>
                <a:latin typeface="Arial" charset="0"/>
              </a:rPr>
              <a:t>51</a:t>
            </a:r>
          </a:p>
        </p:txBody>
      </p:sp>
      <p:sp>
        <p:nvSpPr>
          <p:cNvPr id="4416532" name="Line 20"/>
          <p:cNvSpPr>
            <a:spLocks noChangeShapeType="1"/>
          </p:cNvSpPr>
          <p:nvPr/>
        </p:nvSpPr>
        <p:spPr bwMode="auto">
          <a:xfrm flipV="1">
            <a:off x="2819400" y="3200400"/>
            <a:ext cx="4800600" cy="990600"/>
          </a:xfrm>
          <a:prstGeom prst="line">
            <a:avLst/>
          </a:prstGeom>
          <a:noFill/>
          <a:ln w="38100">
            <a:solidFill>
              <a:srgbClr val="FF0000"/>
            </a:solidFill>
            <a:round/>
            <a:headEnd/>
            <a:tailEnd type="triangle" w="lg" len="lg"/>
          </a:ln>
          <a:effectLst/>
        </p:spPr>
        <p:txBody>
          <a:bodyPr anchor="ct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16532"/>
                                        </p:tgtEl>
                                        <p:attrNameLst>
                                          <p:attrName>style.visibility</p:attrName>
                                        </p:attrNameLst>
                                      </p:cBhvr>
                                      <p:to>
                                        <p:strVal val="visible"/>
                                      </p:to>
                                    </p:set>
                                    <p:animEffect transition="in" filter="wipe(down)">
                                      <p:cBhvr>
                                        <p:cTn id="7" dur="1000"/>
                                        <p:tgtEl>
                                          <p:spTgt spid="4416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65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42" name="Rectangle 2"/>
          <p:cNvSpPr>
            <a:spLocks noGrp="1" noRot="1" noChangeArrowheads="1"/>
          </p:cNvSpPr>
          <p:nvPr>
            <p:ph type="title"/>
          </p:nvPr>
        </p:nvSpPr>
        <p:spPr/>
        <p:txBody>
          <a:bodyPr/>
          <a:lstStyle/>
          <a:p>
            <a:r>
              <a:rPr lang="en-US"/>
              <a:t>Prescription Management</a:t>
            </a:r>
          </a:p>
        </p:txBody>
      </p:sp>
      <p:sp>
        <p:nvSpPr>
          <p:cNvPr id="3850243"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r>
              <a:rPr lang="en-US" sz="2400">
                <a:solidFill>
                  <a:srgbClr val="00FF00"/>
                </a:solidFill>
              </a:rPr>
              <a:t>Others: </a:t>
            </a:r>
            <a:r>
              <a:rPr lang="en-US" sz="2400"/>
              <a:t>1RN: 6 MDs</a:t>
            </a:r>
          </a:p>
          <a:p>
            <a:r>
              <a:rPr lang="en-US" sz="2400">
                <a:solidFill>
                  <a:srgbClr val="00FF00"/>
                </a:solidFill>
              </a:rPr>
              <a:t>Survey:</a:t>
            </a:r>
            <a:r>
              <a:rPr lang="en-US" sz="2400"/>
              <a:t> majority calls for scripts</a:t>
            </a:r>
          </a:p>
          <a:p>
            <a:r>
              <a:rPr lang="en-US" sz="2400">
                <a:solidFill>
                  <a:srgbClr val="00FF00"/>
                </a:solidFill>
              </a:rPr>
              <a:t>Systems:</a:t>
            </a:r>
            <a:r>
              <a:rPr lang="en-US" sz="2400"/>
              <a:t> all scripts 1 yr at annual</a:t>
            </a:r>
          </a:p>
          <a:p>
            <a:r>
              <a:rPr lang="en-US" sz="2400">
                <a:solidFill>
                  <a:srgbClr val="00FF00"/>
                </a:solidFill>
                <a:cs typeface="Arial" charset="0"/>
              </a:rPr>
              <a:t>Efficiency:</a:t>
            </a:r>
            <a:r>
              <a:rPr lang="en-US" sz="2400">
                <a:cs typeface="Arial" charset="0"/>
              </a:rPr>
              <a:t> ↓ phone calls by 50%</a:t>
            </a:r>
          </a:p>
          <a:p>
            <a:pPr>
              <a:buFont typeface="Wingdings" pitchFamily="2" charset="2"/>
              <a:buNone/>
            </a:pPr>
            <a:endParaRPr lang="en-US" sz="2400"/>
          </a:p>
          <a:p>
            <a:endParaRPr lang="en-US" sz="2400">
              <a:cs typeface="Arial" charset="0"/>
            </a:endParaRPr>
          </a:p>
          <a:p>
            <a:pPr>
              <a:buFont typeface="Wingdings" pitchFamily="2" charset="2"/>
              <a:buNone/>
            </a:pPr>
            <a:endParaRPr lang="en-US" sz="2400">
              <a:cs typeface="Arial" charset="0"/>
            </a:endParaRPr>
          </a:p>
          <a:p>
            <a:pPr lvl="1">
              <a:buFont typeface="Wingdings" pitchFamily="2" charset="2"/>
              <a:buNone/>
            </a:pPr>
            <a:endParaRPr lang="en-US"/>
          </a:p>
        </p:txBody>
      </p:sp>
      <p:sp>
        <p:nvSpPr>
          <p:cNvPr id="3850244" name="Rectangle 4"/>
          <p:cNvSpPr>
            <a:spLocks noGrp="1" noChangeArrowheads="1"/>
          </p:cNvSpPr>
          <p:nvPr>
            <p:ph type="body" sz="half" idx="1"/>
          </p:nvPr>
        </p:nvSpPr>
        <p:spPr>
          <a:noFill/>
          <a:ln/>
        </p:spPr>
        <p:txBody>
          <a:bodyPr/>
          <a:lstStyle/>
          <a:p>
            <a:pPr>
              <a:lnSpc>
                <a:spcPct val="90000"/>
              </a:lnSpc>
            </a:pPr>
            <a:r>
              <a:rPr lang="en-US" sz="2400"/>
              <a:t>Planned Care Appt</a:t>
            </a:r>
          </a:p>
          <a:p>
            <a:pPr>
              <a:lnSpc>
                <a:spcPct val="90000"/>
              </a:lnSpc>
            </a:pPr>
            <a:r>
              <a:rPr lang="en-US" sz="2400"/>
              <a:t>Order sets</a:t>
            </a:r>
          </a:p>
          <a:p>
            <a:pPr>
              <a:lnSpc>
                <a:spcPct val="90000"/>
              </a:lnSpc>
            </a:pPr>
            <a:r>
              <a:rPr lang="en-US" sz="2400"/>
              <a:t>Empowered Team</a:t>
            </a:r>
          </a:p>
          <a:p>
            <a:pPr>
              <a:lnSpc>
                <a:spcPct val="90000"/>
              </a:lnSpc>
            </a:pPr>
            <a:r>
              <a:rPr lang="en-US" sz="2400"/>
              <a:t>Pt. Questionnaire</a:t>
            </a:r>
          </a:p>
          <a:p>
            <a:pPr>
              <a:lnSpc>
                <a:spcPct val="90000"/>
              </a:lnSpc>
            </a:pPr>
            <a:r>
              <a:rPr lang="en-US" sz="2400">
                <a:solidFill>
                  <a:srgbClr val="00FF00"/>
                </a:solidFill>
              </a:rPr>
              <a:t>Prescription Mgm’t</a:t>
            </a:r>
            <a:endParaRPr lang="en-US" sz="2400"/>
          </a:p>
          <a:p>
            <a:pPr>
              <a:lnSpc>
                <a:spcPct val="90000"/>
              </a:lnSpc>
            </a:pPr>
            <a:r>
              <a:rPr lang="en-US" sz="2400"/>
              <a:t>Annual Exam</a:t>
            </a:r>
          </a:p>
          <a:p>
            <a:pPr>
              <a:lnSpc>
                <a:spcPct val="90000"/>
              </a:lnSpc>
            </a:pPr>
            <a:r>
              <a:rPr lang="en-US" sz="2400"/>
              <a:t>Rapid Access</a:t>
            </a:r>
          </a:p>
          <a:p>
            <a:pPr>
              <a:lnSpc>
                <a:spcPct val="90000"/>
              </a:lnSpc>
            </a:pPr>
            <a:r>
              <a:rPr lang="en-US" sz="2400"/>
              <a:t>Intentional Behaviors</a:t>
            </a:r>
          </a:p>
        </p:txBody>
      </p:sp>
      <p:pic>
        <p:nvPicPr>
          <p:cNvPr id="3850245" name="Picture 5" descr="pill bottles1"/>
          <p:cNvPicPr>
            <a:picLocks noChangeAspect="1" noChangeArrowheads="1"/>
          </p:cNvPicPr>
          <p:nvPr/>
        </p:nvPicPr>
        <p:blipFill>
          <a:blip r:embed="rId3" cstate="print"/>
          <a:srcRect/>
          <a:stretch>
            <a:fillRect/>
          </a:stretch>
        </p:blipFill>
        <p:spPr bwMode="auto">
          <a:xfrm>
            <a:off x="5745163" y="4572000"/>
            <a:ext cx="1493837" cy="19812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5954" name="Rectangle 2"/>
          <p:cNvSpPr>
            <a:spLocks noGrp="1" noRot="1" noChangeArrowheads="1"/>
          </p:cNvSpPr>
          <p:nvPr>
            <p:ph type="title"/>
          </p:nvPr>
        </p:nvSpPr>
        <p:spPr/>
        <p:txBody>
          <a:bodyPr/>
          <a:lstStyle/>
          <a:p>
            <a:r>
              <a:rPr lang="en-US"/>
              <a:t>Prescription Management</a:t>
            </a:r>
          </a:p>
        </p:txBody>
      </p:sp>
      <p:sp>
        <p:nvSpPr>
          <p:cNvPr id="3965955"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r>
              <a:rPr lang="en-US" sz="2400" dirty="0">
                <a:solidFill>
                  <a:srgbClr val="00FF00"/>
                </a:solidFill>
              </a:rPr>
              <a:t>Synchronized, Bundled Renewals</a:t>
            </a:r>
          </a:p>
          <a:p>
            <a:pPr lvl="1"/>
            <a:r>
              <a:rPr lang="en-US" sz="2000" dirty="0"/>
              <a:t>All scripts renewed and resynchronized at annual visit</a:t>
            </a:r>
          </a:p>
          <a:p>
            <a:pPr lvl="1"/>
            <a:r>
              <a:rPr lang="en-US" sz="2000" dirty="0"/>
              <a:t>90 d + 4 refills (15 </a:t>
            </a:r>
            <a:r>
              <a:rPr lang="en-US" sz="2000" dirty="0" err="1"/>
              <a:t>mo</a:t>
            </a:r>
            <a:r>
              <a:rPr lang="en-US" sz="2000" dirty="0" smtClean="0"/>
              <a:t>)</a:t>
            </a:r>
          </a:p>
          <a:p>
            <a:pPr lvl="1"/>
            <a:r>
              <a:rPr lang="en-US" sz="2000" dirty="0" smtClean="0">
                <a:solidFill>
                  <a:srgbClr val="7F7F7F"/>
                </a:solidFill>
              </a:rPr>
              <a:t>(MI 12 </a:t>
            </a:r>
            <a:r>
              <a:rPr lang="en-US" sz="2000" dirty="0" err="1" smtClean="0">
                <a:solidFill>
                  <a:srgbClr val="7F7F7F"/>
                </a:solidFill>
              </a:rPr>
              <a:t>mo</a:t>
            </a:r>
            <a:r>
              <a:rPr lang="en-US" sz="2000" dirty="0" smtClean="0">
                <a:solidFill>
                  <a:srgbClr val="7F7F7F"/>
                </a:solidFill>
              </a:rPr>
              <a:t>)</a:t>
            </a:r>
          </a:p>
          <a:p>
            <a:endParaRPr lang="en-US" sz="2400" dirty="0">
              <a:cs typeface="Arial" charset="0"/>
            </a:endParaRPr>
          </a:p>
          <a:p>
            <a:pPr>
              <a:buFont typeface="Wingdings" pitchFamily="2" charset="2"/>
              <a:buNone/>
            </a:pPr>
            <a:endParaRPr lang="en-US" sz="2400" dirty="0">
              <a:cs typeface="Arial" charset="0"/>
            </a:endParaRPr>
          </a:p>
          <a:p>
            <a:pPr lvl="1">
              <a:buFont typeface="Wingdings" pitchFamily="2" charset="2"/>
              <a:buNone/>
            </a:pPr>
            <a:endParaRPr lang="en-US" dirty="0"/>
          </a:p>
        </p:txBody>
      </p:sp>
      <p:sp>
        <p:nvSpPr>
          <p:cNvPr id="3965956" name="Rectangle 4"/>
          <p:cNvSpPr>
            <a:spLocks noGrp="1" noChangeArrowheads="1"/>
          </p:cNvSpPr>
          <p:nvPr>
            <p:ph type="body" sz="half" idx="1"/>
          </p:nvPr>
        </p:nvSpPr>
        <p:spPr>
          <a:noFill/>
          <a:ln/>
        </p:spPr>
        <p:txBody>
          <a:bodyPr/>
          <a:lstStyle/>
          <a:p>
            <a:pPr>
              <a:lnSpc>
                <a:spcPct val="90000"/>
              </a:lnSpc>
            </a:pPr>
            <a:r>
              <a:rPr lang="en-US" sz="2400" dirty="0"/>
              <a:t>Planned Care </a:t>
            </a:r>
            <a:r>
              <a:rPr lang="en-US" sz="2400" dirty="0" err="1"/>
              <a:t>Appt</a:t>
            </a:r>
            <a:endParaRPr lang="en-US" sz="2400" dirty="0"/>
          </a:p>
          <a:p>
            <a:pPr>
              <a:lnSpc>
                <a:spcPct val="90000"/>
              </a:lnSpc>
            </a:pPr>
            <a:r>
              <a:rPr lang="en-US" sz="2400" dirty="0"/>
              <a:t>Order sets</a:t>
            </a:r>
          </a:p>
          <a:p>
            <a:pPr>
              <a:lnSpc>
                <a:spcPct val="90000"/>
              </a:lnSpc>
            </a:pPr>
            <a:r>
              <a:rPr lang="en-US" sz="2400" dirty="0"/>
              <a:t>Empowered Team</a:t>
            </a:r>
          </a:p>
          <a:p>
            <a:pPr>
              <a:lnSpc>
                <a:spcPct val="90000"/>
              </a:lnSpc>
            </a:pPr>
            <a:r>
              <a:rPr lang="en-US" sz="2400" dirty="0"/>
              <a:t>Pt. Questionnaire</a:t>
            </a:r>
          </a:p>
          <a:p>
            <a:pPr>
              <a:lnSpc>
                <a:spcPct val="90000"/>
              </a:lnSpc>
            </a:pPr>
            <a:r>
              <a:rPr lang="en-US" sz="2400" dirty="0">
                <a:solidFill>
                  <a:srgbClr val="00FF00"/>
                </a:solidFill>
              </a:rPr>
              <a:t>Prescription </a:t>
            </a:r>
            <a:r>
              <a:rPr lang="en-US" sz="2400" dirty="0" err="1">
                <a:solidFill>
                  <a:srgbClr val="00FF00"/>
                </a:solidFill>
              </a:rPr>
              <a:t>Mgm’t</a:t>
            </a:r>
            <a:endParaRPr lang="en-US" sz="2400" dirty="0"/>
          </a:p>
          <a:p>
            <a:pPr>
              <a:lnSpc>
                <a:spcPct val="90000"/>
              </a:lnSpc>
            </a:pPr>
            <a:r>
              <a:rPr lang="en-US" sz="2400" dirty="0"/>
              <a:t>Annual Exam</a:t>
            </a:r>
          </a:p>
          <a:p>
            <a:pPr>
              <a:lnSpc>
                <a:spcPct val="90000"/>
              </a:lnSpc>
            </a:pPr>
            <a:r>
              <a:rPr lang="en-US" sz="2400" dirty="0"/>
              <a:t>Rapid Access</a:t>
            </a:r>
          </a:p>
          <a:p>
            <a:pPr>
              <a:lnSpc>
                <a:spcPct val="90000"/>
              </a:lnSpc>
            </a:pPr>
            <a:r>
              <a:rPr lang="en-US" sz="2400" dirty="0"/>
              <a:t>Intentional Behaviors</a:t>
            </a:r>
          </a:p>
        </p:txBody>
      </p:sp>
      <p:pic>
        <p:nvPicPr>
          <p:cNvPr id="3965957" name="Picture 5" descr="pill bottles1"/>
          <p:cNvPicPr>
            <a:picLocks noChangeAspect="1" noChangeArrowheads="1"/>
          </p:cNvPicPr>
          <p:nvPr/>
        </p:nvPicPr>
        <p:blipFill>
          <a:blip r:embed="rId3" cstate="print"/>
          <a:srcRect/>
          <a:stretch>
            <a:fillRect/>
          </a:stretch>
        </p:blipFill>
        <p:spPr bwMode="auto">
          <a:xfrm>
            <a:off x="5745163" y="4572000"/>
            <a:ext cx="1493837" cy="19812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1266" name="Rectangle 2"/>
          <p:cNvSpPr>
            <a:spLocks noGrp="1" noRot="1" noChangeArrowheads="1"/>
          </p:cNvSpPr>
          <p:nvPr>
            <p:ph type="title"/>
          </p:nvPr>
        </p:nvSpPr>
        <p:spPr/>
        <p:txBody>
          <a:bodyPr/>
          <a:lstStyle/>
          <a:p>
            <a:r>
              <a:rPr lang="en-US"/>
              <a:t>Prescription Management</a:t>
            </a:r>
          </a:p>
        </p:txBody>
      </p:sp>
      <p:sp>
        <p:nvSpPr>
          <p:cNvPr id="3851267"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r>
              <a:rPr lang="en-US" sz="2400" dirty="0">
                <a:solidFill>
                  <a:srgbClr val="00FF00"/>
                </a:solidFill>
              </a:rPr>
              <a:t>We don’t use scripts as hook or enforcer </a:t>
            </a:r>
            <a:r>
              <a:rPr lang="en-US" sz="2400" dirty="0"/>
              <a:t> </a:t>
            </a:r>
            <a:endParaRPr lang="en-US" sz="2400" dirty="0" smtClean="0"/>
          </a:p>
          <a:p>
            <a:pPr lvl="1"/>
            <a:r>
              <a:rPr lang="en-US" sz="2000" dirty="0" smtClean="0"/>
              <a:t>Separate monitoring from renewing</a:t>
            </a:r>
            <a:endParaRPr lang="en-US" sz="2000" dirty="0"/>
          </a:p>
          <a:p>
            <a:r>
              <a:rPr lang="en-US" sz="2400" dirty="0" smtClean="0"/>
              <a:t>Avoid </a:t>
            </a:r>
            <a:r>
              <a:rPr lang="en-US" sz="2400" dirty="0"/>
              <a:t>loading interval visits with unnecessary, redundant work</a:t>
            </a:r>
          </a:p>
          <a:p>
            <a:pPr>
              <a:buFont typeface="Wingdings" pitchFamily="2" charset="2"/>
              <a:buNone/>
            </a:pPr>
            <a:endParaRPr lang="en-US" sz="2400" dirty="0"/>
          </a:p>
          <a:p>
            <a:pPr>
              <a:buFont typeface="Wingdings" pitchFamily="2" charset="2"/>
              <a:buNone/>
            </a:pPr>
            <a:endParaRPr lang="en-US" sz="2400" dirty="0"/>
          </a:p>
          <a:p>
            <a:pPr>
              <a:buFont typeface="Wingdings" pitchFamily="2" charset="2"/>
              <a:buNone/>
            </a:pPr>
            <a:endParaRPr lang="en-US" dirty="0">
              <a:cs typeface="Arial" charset="0"/>
            </a:endParaRPr>
          </a:p>
          <a:p>
            <a:pPr lvl="1">
              <a:buFont typeface="Wingdings" pitchFamily="2" charset="2"/>
              <a:buNone/>
            </a:pPr>
            <a:endParaRPr lang="en-US" sz="2800" dirty="0"/>
          </a:p>
        </p:txBody>
      </p:sp>
      <p:sp>
        <p:nvSpPr>
          <p:cNvPr id="3851268" name="Rectangle 4"/>
          <p:cNvSpPr>
            <a:spLocks noGrp="1" noChangeArrowheads="1"/>
          </p:cNvSpPr>
          <p:nvPr>
            <p:ph type="body" sz="half" idx="1"/>
          </p:nvPr>
        </p:nvSpPr>
        <p:spPr>
          <a:noFill/>
          <a:ln/>
        </p:spPr>
        <p:txBody>
          <a:bodyPr/>
          <a:lstStyle/>
          <a:p>
            <a:pPr>
              <a:lnSpc>
                <a:spcPct val="90000"/>
              </a:lnSpc>
            </a:pPr>
            <a:r>
              <a:rPr lang="en-US" sz="2400"/>
              <a:t>Planned Care Appt</a:t>
            </a:r>
          </a:p>
          <a:p>
            <a:pPr>
              <a:lnSpc>
                <a:spcPct val="90000"/>
              </a:lnSpc>
            </a:pPr>
            <a:r>
              <a:rPr lang="en-US" sz="2400"/>
              <a:t>Order sets</a:t>
            </a:r>
          </a:p>
          <a:p>
            <a:pPr>
              <a:lnSpc>
                <a:spcPct val="90000"/>
              </a:lnSpc>
            </a:pPr>
            <a:r>
              <a:rPr lang="en-US" sz="2400"/>
              <a:t>Empowered Team</a:t>
            </a:r>
          </a:p>
          <a:p>
            <a:pPr>
              <a:lnSpc>
                <a:spcPct val="90000"/>
              </a:lnSpc>
            </a:pPr>
            <a:r>
              <a:rPr lang="en-US" sz="2400"/>
              <a:t>Pt. Questionnaire</a:t>
            </a:r>
          </a:p>
          <a:p>
            <a:pPr>
              <a:lnSpc>
                <a:spcPct val="90000"/>
              </a:lnSpc>
            </a:pPr>
            <a:r>
              <a:rPr lang="en-US" sz="2400">
                <a:solidFill>
                  <a:srgbClr val="00FF00"/>
                </a:solidFill>
              </a:rPr>
              <a:t>Prescription Mgm’t</a:t>
            </a:r>
          </a:p>
          <a:p>
            <a:pPr>
              <a:lnSpc>
                <a:spcPct val="90000"/>
              </a:lnSpc>
            </a:pPr>
            <a:r>
              <a:rPr lang="en-US" sz="2400"/>
              <a:t>Annual Exam</a:t>
            </a:r>
          </a:p>
          <a:p>
            <a:pPr>
              <a:lnSpc>
                <a:spcPct val="90000"/>
              </a:lnSpc>
            </a:pPr>
            <a:r>
              <a:rPr lang="en-US" sz="2400"/>
              <a:t>Rapid Access</a:t>
            </a:r>
          </a:p>
          <a:p>
            <a:pPr>
              <a:lnSpc>
                <a:spcPct val="90000"/>
              </a:lnSpc>
            </a:pPr>
            <a:r>
              <a:rPr lang="en-US" sz="2400"/>
              <a:t>Intentional Behaviors</a:t>
            </a:r>
          </a:p>
        </p:txBody>
      </p:sp>
      <p:pic>
        <p:nvPicPr>
          <p:cNvPr id="3851269" name="Picture 5" descr="pill bottles1"/>
          <p:cNvPicPr>
            <a:picLocks noChangeAspect="1" noChangeArrowheads="1"/>
          </p:cNvPicPr>
          <p:nvPr/>
        </p:nvPicPr>
        <p:blipFill>
          <a:blip r:embed="rId3" cstate="print"/>
          <a:srcRect/>
          <a:stretch>
            <a:fillRect/>
          </a:stretch>
        </p:blipFill>
        <p:spPr bwMode="auto">
          <a:xfrm>
            <a:off x="5745163" y="4572000"/>
            <a:ext cx="1493837" cy="19812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Prescription Management</a:t>
            </a:r>
            <a:r>
              <a:rPr lang="en-US" dirty="0" smtClean="0">
                <a:solidFill>
                  <a:schemeClr val="tx1">
                    <a:lumMod val="65000"/>
                  </a:schemeClr>
                </a:solidFill>
                <a:effectLst/>
              </a:rPr>
              <a:t/>
            </a:r>
            <a:br>
              <a:rPr lang="en-US" dirty="0" smtClean="0">
                <a:solidFill>
                  <a:schemeClr val="tx1">
                    <a:lumMod val="65000"/>
                  </a:schemeClr>
                </a:solidFill>
                <a:effectLst/>
              </a:rPr>
            </a:br>
            <a:r>
              <a:rPr lang="en-US" sz="1800" b="0" i="1" dirty="0" err="1">
                <a:solidFill>
                  <a:schemeClr val="tx1">
                    <a:lumMod val="65000"/>
                  </a:schemeClr>
                </a:solidFill>
                <a:effectLst/>
              </a:rPr>
              <a:t>Fam</a:t>
            </a:r>
            <a:r>
              <a:rPr lang="en-US" sz="1800" b="0" i="1" dirty="0">
                <a:solidFill>
                  <a:schemeClr val="tx1">
                    <a:lumMod val="65000"/>
                  </a:schemeClr>
                </a:solidFill>
                <a:effectLst/>
              </a:rPr>
              <a:t> </a:t>
            </a:r>
            <a:r>
              <a:rPr lang="en-US" sz="1800" b="0" i="1" dirty="0" err="1">
                <a:solidFill>
                  <a:schemeClr val="tx1">
                    <a:lumMod val="65000"/>
                  </a:schemeClr>
                </a:solidFill>
                <a:effectLst/>
              </a:rPr>
              <a:t>Pract</a:t>
            </a:r>
            <a:r>
              <a:rPr lang="en-US" sz="1800" b="0" i="1" dirty="0">
                <a:solidFill>
                  <a:schemeClr val="tx1">
                    <a:lumMod val="65000"/>
                  </a:schemeClr>
                </a:solidFill>
                <a:effectLst/>
              </a:rPr>
              <a:t> </a:t>
            </a:r>
            <a:r>
              <a:rPr lang="en-US" sz="1800" b="0" i="1" dirty="0" err="1">
                <a:solidFill>
                  <a:schemeClr val="tx1">
                    <a:lumMod val="65000"/>
                  </a:schemeClr>
                </a:solidFill>
                <a:effectLst/>
              </a:rPr>
              <a:t>Manag</a:t>
            </a:r>
            <a:r>
              <a:rPr lang="en-US" sz="1800" b="0" i="1" dirty="0">
                <a:solidFill>
                  <a:schemeClr val="tx1">
                    <a:lumMod val="65000"/>
                  </a:schemeClr>
                </a:solidFill>
                <a:effectLst/>
              </a:rPr>
              <a:t>.</a:t>
            </a:r>
            <a:r>
              <a:rPr lang="en-US" sz="1800" b="0" dirty="0">
                <a:solidFill>
                  <a:schemeClr val="tx1">
                    <a:lumMod val="65000"/>
                  </a:schemeClr>
                </a:solidFill>
                <a:effectLst/>
              </a:rPr>
              <a:t> 2012 Nov-Dec;19(11):11-15</a:t>
            </a:r>
          </a:p>
        </p:txBody>
      </p:sp>
      <p:sp>
        <p:nvSpPr>
          <p:cNvPr id="3" name="Content Placeholder 2"/>
          <p:cNvSpPr>
            <a:spLocks noGrp="1"/>
          </p:cNvSpPr>
          <p:nvPr>
            <p:ph idx="1"/>
          </p:nvPr>
        </p:nvSpPr>
        <p:spPr/>
        <p:txBody>
          <a:bodyPr/>
          <a:lstStyle/>
          <a:p>
            <a:pPr>
              <a:defRPr/>
            </a:pP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86401"/>
            <a:ext cx="5097187" cy="5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91814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Prescription Management</a:t>
            </a:r>
            <a:br>
              <a:rPr lang="en-US" dirty="0" smtClean="0"/>
            </a:br>
            <a:r>
              <a:rPr lang="en-US" sz="2800" b="0" dirty="0" smtClean="0">
                <a:solidFill>
                  <a:schemeClr val="tx1">
                    <a:lumMod val="65000"/>
                  </a:schemeClr>
                </a:solidFill>
                <a:effectLst/>
              </a:rPr>
              <a:t>Refill consolidation </a:t>
            </a:r>
            <a:r>
              <a:rPr lang="en-US" sz="2800" b="0" dirty="0" smtClean="0">
                <a:solidFill>
                  <a:schemeClr val="tx1">
                    <a:lumMod val="65000"/>
                  </a:schemeClr>
                </a:solidFill>
                <a:effectLst/>
                <a:sym typeface="Wingdings" pitchFamily="2" charset="2"/>
              </a:rPr>
              <a:t></a:t>
            </a:r>
            <a:r>
              <a:rPr lang="en-US" sz="2800" b="0" dirty="0" smtClean="0">
                <a:solidFill>
                  <a:schemeClr val="tx1">
                    <a:lumMod val="65000"/>
                  </a:schemeClr>
                </a:solidFill>
                <a:effectLst/>
              </a:rPr>
              <a:t>greater adherence</a:t>
            </a:r>
            <a:r>
              <a:rPr lang="en-US" dirty="0" smtClean="0">
                <a:solidFill>
                  <a:schemeClr val="tx1">
                    <a:lumMod val="65000"/>
                  </a:schemeClr>
                </a:solidFill>
                <a:effectLst/>
              </a:rPr>
              <a:t/>
            </a:r>
            <a:br>
              <a:rPr lang="en-US" dirty="0" smtClean="0">
                <a:solidFill>
                  <a:schemeClr val="tx1">
                    <a:lumMod val="65000"/>
                  </a:schemeClr>
                </a:solidFill>
                <a:effectLst/>
              </a:rPr>
            </a:br>
            <a:r>
              <a:rPr lang="en-US" sz="1800" b="0" i="1" dirty="0">
                <a:solidFill>
                  <a:schemeClr val="tx1">
                    <a:lumMod val="65000"/>
                  </a:schemeClr>
                </a:solidFill>
                <a:effectLst/>
              </a:rPr>
              <a:t>Arch Intern Med. 2011;171(9):814-822.</a:t>
            </a:r>
            <a:endParaRPr lang="en-US" sz="1800" dirty="0">
              <a:solidFill>
                <a:schemeClr val="tx1">
                  <a:lumMod val="65000"/>
                </a:schemeClr>
              </a:solidFill>
              <a:effectLst/>
            </a:endParaRPr>
          </a:p>
        </p:txBody>
      </p:sp>
      <p:sp>
        <p:nvSpPr>
          <p:cNvPr id="3" name="Content Placeholder 2"/>
          <p:cNvSpPr>
            <a:spLocks noGrp="1"/>
          </p:cNvSpPr>
          <p:nvPr>
            <p:ph idx="1"/>
          </p:nvPr>
        </p:nvSpPr>
        <p:spPr/>
        <p:txBody>
          <a:bodyPr/>
          <a:lstStyle/>
          <a:p>
            <a:pPr>
              <a:defRPr/>
            </a:pPr>
            <a:endParaRPr lang="en-US"/>
          </a:p>
        </p:txBody>
      </p:sp>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55" y="1828800"/>
            <a:ext cx="863758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1821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Prescription Management</a:t>
            </a:r>
            <a:br>
              <a:rPr lang="en-US" dirty="0" smtClean="0"/>
            </a:br>
            <a:r>
              <a:rPr lang="en-US" sz="3200" b="0" dirty="0" smtClean="0">
                <a:solidFill>
                  <a:schemeClr val="tx1">
                    <a:lumMod val="65000"/>
                  </a:schemeClr>
                </a:solidFill>
                <a:effectLst/>
              </a:rPr>
              <a:t>(eliminate waste, improve access)</a:t>
            </a:r>
            <a:endParaRPr lang="en-US" sz="2400" dirty="0">
              <a:solidFill>
                <a:schemeClr val="tx1">
                  <a:lumMod val="65000"/>
                </a:schemeClr>
              </a:solidFill>
              <a:effectLst/>
            </a:endParaRPr>
          </a:p>
        </p:txBody>
      </p:sp>
      <p:sp>
        <p:nvSpPr>
          <p:cNvPr id="3" name="Content Placeholder 2"/>
          <p:cNvSpPr>
            <a:spLocks noGrp="1"/>
          </p:cNvSpPr>
          <p:nvPr>
            <p:ph idx="1"/>
          </p:nvPr>
        </p:nvSpPr>
        <p:spPr>
          <a:xfrm>
            <a:off x="457200" y="1600200"/>
            <a:ext cx="7620000" cy="4525963"/>
          </a:xfrm>
        </p:spPr>
        <p:txBody>
          <a:bodyPr/>
          <a:lstStyle/>
          <a:p>
            <a:pPr>
              <a:defRPr/>
            </a:pPr>
            <a:r>
              <a:rPr lang="en-US" dirty="0" smtClean="0"/>
              <a:t>Physician time</a:t>
            </a:r>
          </a:p>
          <a:p>
            <a:pPr lvl="1">
              <a:defRPr/>
            </a:pPr>
            <a:r>
              <a:rPr lang="en-US" dirty="0" smtClean="0"/>
              <a:t>0.5 hour/day</a:t>
            </a:r>
          </a:p>
          <a:p>
            <a:pPr lvl="1">
              <a:buFont typeface="Wingdings" pitchFamily="2" charset="2"/>
              <a:buNone/>
              <a:defRPr/>
            </a:pPr>
            <a:endParaRPr lang="en-US" dirty="0" smtClean="0"/>
          </a:p>
          <a:p>
            <a:pPr>
              <a:defRPr/>
            </a:pPr>
            <a:r>
              <a:rPr lang="en-US" dirty="0" smtClean="0"/>
              <a:t>Nursing time</a:t>
            </a:r>
          </a:p>
          <a:p>
            <a:pPr lvl="1">
              <a:defRPr/>
            </a:pPr>
            <a:r>
              <a:rPr lang="en-US" dirty="0" smtClean="0"/>
              <a:t>1 hour/day per physician</a:t>
            </a:r>
          </a:p>
          <a:p>
            <a:pPr marL="457200" lvl="1" indent="0">
              <a:buFont typeface="Wingdings" pitchFamily="2" charset="2"/>
              <a:buNone/>
              <a:defRPr/>
            </a:pPr>
            <a:endParaRPr lang="en-US" dirty="0" smtClean="0"/>
          </a:p>
          <a:p>
            <a:pPr>
              <a:defRPr/>
            </a:pPr>
            <a:r>
              <a:rPr lang="en-US" dirty="0"/>
              <a:t>80 million </a:t>
            </a:r>
            <a:r>
              <a:rPr lang="en-US" dirty="0" smtClean="0"/>
              <a:t>PC visits/year</a:t>
            </a:r>
          </a:p>
          <a:p>
            <a:pPr>
              <a:defRPr/>
            </a:pPr>
            <a:endParaRPr lang="en-US" dirty="0"/>
          </a:p>
          <a:p>
            <a:pPr>
              <a:defRPr/>
            </a:pPr>
            <a:endParaRPr lang="en-US" dirty="0" smtClean="0"/>
          </a:p>
          <a:p>
            <a:pPr lvl="1">
              <a:buFont typeface="Wingdings" pitchFamily="2" charset="2"/>
              <a:buNone/>
              <a:defRPr/>
            </a:pPr>
            <a:endParaRPr lang="en-US" dirty="0" smtClean="0"/>
          </a:p>
          <a:p>
            <a:pPr>
              <a:buFont typeface="Wingdings" pitchFamily="2" charset="2"/>
              <a:buNone/>
              <a:defRPr/>
            </a:pPr>
            <a:endParaRPr lang="en-US" dirty="0" smtClean="0"/>
          </a:p>
        </p:txBody>
      </p:sp>
      <p:pic>
        <p:nvPicPr>
          <p:cNvPr id="16388" name="Picture 5" descr="pill bottl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84338"/>
            <a:ext cx="3441700" cy="45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14400" y="5562600"/>
            <a:ext cx="4495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350,000 PCPs x 220d/yr x1 visit/d</a:t>
            </a:r>
          </a:p>
        </p:txBody>
      </p:sp>
    </p:spTree>
    <p:extLst>
      <p:ext uri="{BB962C8B-B14F-4D97-AF65-F5344CB8AC3E}">
        <p14:creationId xmlns:p14="http://schemas.microsoft.com/office/powerpoint/2010/main" val="319092457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1346" name="Rectangle 2"/>
          <p:cNvSpPr>
            <a:spLocks noGrp="1" noRot="1" noChangeArrowheads="1"/>
          </p:cNvSpPr>
          <p:nvPr>
            <p:ph type="title"/>
          </p:nvPr>
        </p:nvSpPr>
        <p:spPr/>
        <p:txBody>
          <a:bodyPr/>
          <a:lstStyle/>
          <a:p>
            <a:r>
              <a:rPr lang="en-US"/>
              <a:t>Annual Comprehensive Care Visit</a:t>
            </a:r>
          </a:p>
        </p:txBody>
      </p:sp>
      <p:sp>
        <p:nvSpPr>
          <p:cNvPr id="4281347"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r>
              <a:rPr lang="en-US">
                <a:solidFill>
                  <a:srgbClr val="00FF00"/>
                </a:solidFill>
              </a:rPr>
              <a:t>Dedicated appt</a:t>
            </a:r>
            <a:r>
              <a:rPr lang="en-US"/>
              <a:t> </a:t>
            </a:r>
          </a:p>
          <a:p>
            <a:pPr lvl="1"/>
            <a:r>
              <a:rPr lang="en-US"/>
              <a:t>prevention/annual chronic dz</a:t>
            </a:r>
          </a:p>
          <a:p>
            <a:pPr lvl="1"/>
            <a:r>
              <a:rPr lang="en-US"/>
              <a:t>synchronize and renew meds</a:t>
            </a:r>
            <a:endParaRPr lang="en-US">
              <a:solidFill>
                <a:srgbClr val="00FF00"/>
              </a:solidFill>
            </a:endParaRPr>
          </a:p>
          <a:p>
            <a:r>
              <a:rPr lang="en-US">
                <a:solidFill>
                  <a:srgbClr val="00FF00"/>
                </a:solidFill>
              </a:rPr>
              <a:t>Customized</a:t>
            </a:r>
          </a:p>
          <a:p>
            <a:pPr lvl="1"/>
            <a:r>
              <a:rPr lang="en-US"/>
              <a:t>not one-size-fits-all</a:t>
            </a:r>
          </a:p>
          <a:p>
            <a:pPr lvl="1">
              <a:buFont typeface="Wingdings" pitchFamily="2" charset="2"/>
              <a:buNone/>
            </a:pPr>
            <a:endParaRPr lang="en-US"/>
          </a:p>
          <a:p>
            <a:pPr>
              <a:buFont typeface="Wingdings" pitchFamily="2" charset="2"/>
              <a:buNone/>
            </a:pPr>
            <a:endParaRPr lang="en-US"/>
          </a:p>
          <a:p>
            <a:pPr>
              <a:buFont typeface="Wingdings" pitchFamily="2" charset="2"/>
              <a:buNone/>
            </a:pPr>
            <a:endParaRPr lang="en-US">
              <a:cs typeface="Arial" charset="0"/>
            </a:endParaRPr>
          </a:p>
          <a:p>
            <a:pPr lvl="1">
              <a:buFont typeface="Wingdings" pitchFamily="2" charset="2"/>
              <a:buNone/>
            </a:pPr>
            <a:endParaRPr lang="en-US" sz="2800"/>
          </a:p>
        </p:txBody>
      </p:sp>
      <p:sp>
        <p:nvSpPr>
          <p:cNvPr id="4281348" name="Rectangle 4"/>
          <p:cNvSpPr>
            <a:spLocks noGrp="1" noChangeArrowheads="1"/>
          </p:cNvSpPr>
          <p:nvPr>
            <p:ph type="body" sz="half" idx="1"/>
          </p:nvPr>
        </p:nvSpPr>
        <p:spPr>
          <a:noFill/>
          <a:ln/>
        </p:spPr>
        <p:txBody>
          <a:bodyPr/>
          <a:lstStyle/>
          <a:p>
            <a:pPr>
              <a:lnSpc>
                <a:spcPct val="90000"/>
              </a:lnSpc>
            </a:pPr>
            <a:r>
              <a:rPr lang="en-US" sz="2400"/>
              <a:t>Planned Care Appt</a:t>
            </a:r>
          </a:p>
          <a:p>
            <a:pPr>
              <a:lnSpc>
                <a:spcPct val="90000"/>
              </a:lnSpc>
            </a:pPr>
            <a:r>
              <a:rPr lang="en-US" sz="2400"/>
              <a:t>Order sets</a:t>
            </a:r>
          </a:p>
          <a:p>
            <a:pPr>
              <a:lnSpc>
                <a:spcPct val="90000"/>
              </a:lnSpc>
            </a:pPr>
            <a:r>
              <a:rPr lang="en-US" sz="2400"/>
              <a:t>Empowered Team</a:t>
            </a:r>
          </a:p>
          <a:p>
            <a:pPr>
              <a:lnSpc>
                <a:spcPct val="90000"/>
              </a:lnSpc>
            </a:pPr>
            <a:r>
              <a:rPr lang="en-US" sz="2400"/>
              <a:t>Pt. Questionnaire</a:t>
            </a:r>
          </a:p>
          <a:p>
            <a:pPr>
              <a:lnSpc>
                <a:spcPct val="90000"/>
              </a:lnSpc>
            </a:pPr>
            <a:r>
              <a:rPr lang="en-US" sz="2400"/>
              <a:t>Prescription Mgm’t</a:t>
            </a:r>
          </a:p>
          <a:p>
            <a:pPr>
              <a:lnSpc>
                <a:spcPct val="90000"/>
              </a:lnSpc>
            </a:pPr>
            <a:r>
              <a:rPr lang="en-US" sz="2400">
                <a:solidFill>
                  <a:srgbClr val="00FF00"/>
                </a:solidFill>
              </a:rPr>
              <a:t>Annual Exam</a:t>
            </a:r>
          </a:p>
          <a:p>
            <a:pPr>
              <a:lnSpc>
                <a:spcPct val="90000"/>
              </a:lnSpc>
            </a:pPr>
            <a:r>
              <a:rPr lang="en-US" sz="2400"/>
              <a:t>Rapid Access</a:t>
            </a:r>
          </a:p>
          <a:p>
            <a:pPr>
              <a:lnSpc>
                <a:spcPct val="90000"/>
              </a:lnSpc>
            </a:pPr>
            <a:r>
              <a:rPr lang="en-US" sz="2400"/>
              <a:t>Intentional Behaviors</a:t>
            </a:r>
          </a:p>
        </p:txBody>
      </p:sp>
      <p:pic>
        <p:nvPicPr>
          <p:cNvPr id="4281350" name="Picture 6" descr="elderly solemn3"/>
          <p:cNvPicPr>
            <a:picLocks noChangeAspect="1" noChangeArrowheads="1"/>
          </p:cNvPicPr>
          <p:nvPr/>
        </p:nvPicPr>
        <p:blipFill>
          <a:blip r:embed="rId3" cstate="print"/>
          <a:srcRect/>
          <a:stretch>
            <a:fillRect/>
          </a:stretch>
        </p:blipFill>
        <p:spPr bwMode="auto">
          <a:xfrm>
            <a:off x="5765800" y="4648200"/>
            <a:ext cx="1270000" cy="19050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4338" name="Rectangle 2"/>
          <p:cNvSpPr>
            <a:spLocks noGrp="1" noRot="1" noChangeArrowheads="1"/>
          </p:cNvSpPr>
          <p:nvPr>
            <p:ph type="title"/>
          </p:nvPr>
        </p:nvSpPr>
        <p:spPr/>
        <p:txBody>
          <a:bodyPr/>
          <a:lstStyle/>
          <a:p>
            <a:r>
              <a:rPr lang="en-US"/>
              <a:t>Rapid Access</a:t>
            </a:r>
          </a:p>
        </p:txBody>
      </p:sp>
      <p:sp>
        <p:nvSpPr>
          <p:cNvPr id="3854339"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pPr>
              <a:lnSpc>
                <a:spcPct val="80000"/>
              </a:lnSpc>
            </a:pPr>
            <a:r>
              <a:rPr lang="en-US" sz="2400" dirty="0"/>
              <a:t>Scheduling for same day access</a:t>
            </a:r>
          </a:p>
          <a:p>
            <a:pPr>
              <a:lnSpc>
                <a:spcPct val="80000"/>
              </a:lnSpc>
            </a:pPr>
            <a:r>
              <a:rPr lang="en-US" sz="2400" dirty="0">
                <a:solidFill>
                  <a:srgbClr val="00FF00"/>
                </a:solidFill>
              </a:rPr>
              <a:t>Today not Triage</a:t>
            </a:r>
          </a:p>
          <a:p>
            <a:pPr>
              <a:lnSpc>
                <a:spcPct val="80000"/>
              </a:lnSpc>
            </a:pPr>
            <a:r>
              <a:rPr lang="en-US" sz="2400" dirty="0"/>
              <a:t>Triage takes time</a:t>
            </a:r>
          </a:p>
          <a:p>
            <a:pPr lvl="1">
              <a:lnSpc>
                <a:spcPct val="80000"/>
              </a:lnSpc>
            </a:pPr>
            <a:r>
              <a:rPr lang="en-US" sz="2000" dirty="0"/>
              <a:t>30 sec “yes”, 5 min “no” “later”</a:t>
            </a:r>
          </a:p>
          <a:p>
            <a:pPr>
              <a:lnSpc>
                <a:spcPct val="80000"/>
              </a:lnSpc>
            </a:pPr>
            <a:r>
              <a:rPr lang="en-US" sz="2400" dirty="0" err="1"/>
              <a:t>Pt’s</a:t>
            </a:r>
            <a:r>
              <a:rPr lang="en-US" sz="2400" dirty="0"/>
              <a:t> don’t have to plead case</a:t>
            </a:r>
          </a:p>
          <a:p>
            <a:pPr>
              <a:lnSpc>
                <a:spcPct val="80000"/>
              </a:lnSpc>
              <a:buFont typeface="Wingdings" pitchFamily="2" charset="2"/>
              <a:buNone/>
            </a:pPr>
            <a:endParaRPr lang="en-US" sz="2400" dirty="0"/>
          </a:p>
          <a:p>
            <a:pPr lvl="1">
              <a:lnSpc>
                <a:spcPct val="80000"/>
              </a:lnSpc>
            </a:pPr>
            <a:endParaRPr lang="en-US" sz="2000" dirty="0">
              <a:solidFill>
                <a:srgbClr val="00FF00"/>
              </a:solidFill>
            </a:endParaRPr>
          </a:p>
          <a:p>
            <a:pPr>
              <a:lnSpc>
                <a:spcPct val="80000"/>
              </a:lnSpc>
              <a:buFont typeface="Wingdings" pitchFamily="2" charset="2"/>
              <a:buNone/>
            </a:pPr>
            <a:endParaRPr lang="en-US" sz="2400" dirty="0"/>
          </a:p>
          <a:p>
            <a:pPr>
              <a:lnSpc>
                <a:spcPct val="80000"/>
              </a:lnSpc>
              <a:buFont typeface="Wingdings" pitchFamily="2" charset="2"/>
              <a:buNone/>
            </a:pPr>
            <a:endParaRPr lang="en-US" sz="2400" dirty="0"/>
          </a:p>
          <a:p>
            <a:pPr>
              <a:lnSpc>
                <a:spcPct val="80000"/>
              </a:lnSpc>
              <a:buFont typeface="Wingdings" pitchFamily="2" charset="2"/>
              <a:buNone/>
            </a:pPr>
            <a:endParaRPr lang="en-US" dirty="0"/>
          </a:p>
        </p:txBody>
      </p:sp>
      <p:sp>
        <p:nvSpPr>
          <p:cNvPr id="3854340" name="Rectangle 4"/>
          <p:cNvSpPr>
            <a:spLocks noGrp="1" noChangeArrowheads="1"/>
          </p:cNvSpPr>
          <p:nvPr>
            <p:ph type="body" sz="half" idx="1"/>
          </p:nvPr>
        </p:nvSpPr>
        <p:spPr>
          <a:noFill/>
          <a:ln/>
        </p:spPr>
        <p:txBody>
          <a:bodyPr/>
          <a:lstStyle/>
          <a:p>
            <a:pPr>
              <a:lnSpc>
                <a:spcPct val="90000"/>
              </a:lnSpc>
            </a:pPr>
            <a:r>
              <a:rPr lang="en-US" sz="2400"/>
              <a:t>Planned Care Appt</a:t>
            </a:r>
          </a:p>
          <a:p>
            <a:pPr>
              <a:lnSpc>
                <a:spcPct val="90000"/>
              </a:lnSpc>
            </a:pPr>
            <a:r>
              <a:rPr lang="en-US" sz="2400"/>
              <a:t>Order sets</a:t>
            </a:r>
          </a:p>
          <a:p>
            <a:pPr>
              <a:lnSpc>
                <a:spcPct val="90000"/>
              </a:lnSpc>
            </a:pPr>
            <a:r>
              <a:rPr lang="en-US" sz="2400"/>
              <a:t>Empowered Team</a:t>
            </a:r>
          </a:p>
          <a:p>
            <a:pPr>
              <a:lnSpc>
                <a:spcPct val="90000"/>
              </a:lnSpc>
            </a:pPr>
            <a:r>
              <a:rPr lang="en-US" sz="2400"/>
              <a:t>Pt. Questionnaire</a:t>
            </a:r>
          </a:p>
          <a:p>
            <a:pPr>
              <a:lnSpc>
                <a:spcPct val="90000"/>
              </a:lnSpc>
            </a:pPr>
            <a:r>
              <a:rPr lang="en-US" sz="2400"/>
              <a:t>Prescription Mgm’t</a:t>
            </a:r>
          </a:p>
          <a:p>
            <a:pPr>
              <a:lnSpc>
                <a:spcPct val="90000"/>
              </a:lnSpc>
            </a:pPr>
            <a:r>
              <a:rPr lang="en-US" sz="2400"/>
              <a:t>Annual Exam</a:t>
            </a:r>
          </a:p>
          <a:p>
            <a:pPr>
              <a:lnSpc>
                <a:spcPct val="90000"/>
              </a:lnSpc>
            </a:pPr>
            <a:r>
              <a:rPr lang="en-US" sz="2400">
                <a:solidFill>
                  <a:srgbClr val="00FF00"/>
                </a:solidFill>
              </a:rPr>
              <a:t>Rapid Access</a:t>
            </a:r>
          </a:p>
          <a:p>
            <a:pPr>
              <a:lnSpc>
                <a:spcPct val="90000"/>
              </a:lnSpc>
            </a:pPr>
            <a:r>
              <a:rPr lang="en-US" sz="2400"/>
              <a:t>Intentional Behaviors</a:t>
            </a:r>
          </a:p>
        </p:txBody>
      </p:sp>
      <p:pic>
        <p:nvPicPr>
          <p:cNvPr id="3854341" name="Picture 5" descr="Dr  today"/>
          <p:cNvPicPr>
            <a:picLocks noChangeAspect="1" noChangeArrowheads="1"/>
          </p:cNvPicPr>
          <p:nvPr/>
        </p:nvPicPr>
        <p:blipFill>
          <a:blip r:embed="rId3" cstate="print"/>
          <a:srcRect/>
          <a:stretch>
            <a:fillRect/>
          </a:stretch>
        </p:blipFill>
        <p:spPr bwMode="auto">
          <a:xfrm>
            <a:off x="4051300" y="4300538"/>
            <a:ext cx="4864100" cy="1947862"/>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6786" name="Rectangle 2"/>
          <p:cNvSpPr>
            <a:spLocks noGrp="1" noRot="1" noChangeArrowheads="1"/>
          </p:cNvSpPr>
          <p:nvPr>
            <p:ph type="title"/>
          </p:nvPr>
        </p:nvSpPr>
        <p:spPr/>
        <p:txBody>
          <a:bodyPr/>
          <a:lstStyle/>
          <a:p>
            <a:endParaRPr lang="en-US"/>
          </a:p>
        </p:txBody>
      </p:sp>
      <p:sp>
        <p:nvSpPr>
          <p:cNvPr id="4086787" name="Rectangle 3"/>
          <p:cNvSpPr>
            <a:spLocks noGrp="1" noChangeArrowheads="1"/>
          </p:cNvSpPr>
          <p:nvPr>
            <p:ph type="body" idx="1"/>
          </p:nvPr>
        </p:nvSpPr>
        <p:spPr/>
        <p:txBody>
          <a:bodyPr/>
          <a:lstStyle/>
          <a:p>
            <a:endParaRPr lang="en-US"/>
          </a:p>
        </p:txBody>
      </p:sp>
      <p:sp>
        <p:nvSpPr>
          <p:cNvPr id="4086788"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086789"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86790" name="Rectangle 6"/>
          <p:cNvSpPr>
            <a:spLocks noChangeArrowheads="1"/>
          </p:cNvSpPr>
          <p:nvPr/>
        </p:nvSpPr>
        <p:spPr bwMode="auto">
          <a:xfrm>
            <a:off x="6096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86791" name="Rectangle 7"/>
          <p:cNvSpPr>
            <a:spLocks noChangeArrowheads="1"/>
          </p:cNvSpPr>
          <p:nvPr/>
        </p:nvSpPr>
        <p:spPr bwMode="auto">
          <a:xfrm>
            <a:off x="2286000" y="1905000"/>
            <a:ext cx="5257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600" b="0">
                <a:solidFill>
                  <a:schemeClr val="tx1"/>
                </a:solidFill>
                <a:effectLst>
                  <a:outerShdw blurRad="38100" dist="38100" dir="2700000" algn="tl">
                    <a:srgbClr val="000000"/>
                  </a:outerShdw>
                </a:effectLst>
                <a:latin typeface="Bookman Old Style" pitchFamily="18" charset="0"/>
              </a:rPr>
              <a:t>Questions </a:t>
            </a:r>
          </a:p>
          <a:p>
            <a:pPr algn="ctr"/>
            <a:r>
              <a:rPr lang="en-US" sz="6600" b="0">
                <a:solidFill>
                  <a:schemeClr val="tx1"/>
                </a:solidFill>
                <a:effectLst>
                  <a:outerShdw blurRad="38100" dist="38100" dir="2700000" algn="tl">
                    <a:srgbClr val="000000"/>
                  </a:outerShdw>
                </a:effectLst>
                <a:latin typeface="Bookman Old Style" pitchFamily="18" charset="0"/>
              </a:rPr>
              <a:t>or </a:t>
            </a:r>
          </a:p>
          <a:p>
            <a:pPr algn="ctr"/>
            <a:r>
              <a:rPr lang="en-US" sz="6600" b="0">
                <a:solidFill>
                  <a:schemeClr val="tx1"/>
                </a:solidFill>
                <a:effectLst>
                  <a:outerShdw blurRad="38100" dist="38100" dir="2700000" algn="tl">
                    <a:srgbClr val="000000"/>
                  </a:outerShdw>
                </a:effectLst>
                <a:latin typeface="Bookman Old Style" pitchFamily="18" charset="0"/>
              </a:rPr>
              <a:t>Comments?</a:t>
            </a:r>
          </a:p>
        </p:txBody>
      </p:sp>
    </p:spTree>
    <p:extLst>
      <p:ext uri="{BB962C8B-B14F-4D97-AF65-F5344CB8AC3E}">
        <p14:creationId xmlns:p14="http://schemas.microsoft.com/office/powerpoint/2010/main" val="32062102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4034" name="Oval 2"/>
          <p:cNvSpPr>
            <a:spLocks noChangeArrowheads="1"/>
          </p:cNvSpPr>
          <p:nvPr/>
        </p:nvSpPr>
        <p:spPr bwMode="auto">
          <a:xfrm>
            <a:off x="609600" y="1371600"/>
            <a:ext cx="7924800" cy="5105400"/>
          </a:xfrm>
          <a:prstGeom prst="ellipse">
            <a:avLst/>
          </a:prstGeom>
          <a:solidFill>
            <a:srgbClr val="3366CC"/>
          </a:solidFill>
          <a:ln w="76200" algn="ctr">
            <a:solidFill>
              <a:schemeClr val="tx1"/>
            </a:solidFill>
            <a:round/>
            <a:headEnd/>
            <a:tailEnd/>
          </a:ln>
          <a:effectLst/>
        </p:spPr>
        <p:txBody>
          <a:bodyPr anchor="ctr">
            <a:spAutoFit/>
          </a:bodyPr>
          <a:lstStyle/>
          <a:p>
            <a:endParaRPr lang="en-US">
              <a:effectLst>
                <a:outerShdw blurRad="38100" dist="38100" dir="2700000" algn="tl">
                  <a:srgbClr val="000000"/>
                </a:outerShdw>
              </a:effectLst>
            </a:endParaRPr>
          </a:p>
        </p:txBody>
      </p:sp>
      <p:sp>
        <p:nvSpPr>
          <p:cNvPr id="3884035" name="Line 3"/>
          <p:cNvSpPr>
            <a:spLocks noChangeShapeType="1"/>
          </p:cNvSpPr>
          <p:nvPr/>
        </p:nvSpPr>
        <p:spPr bwMode="auto">
          <a:xfrm flipV="1">
            <a:off x="609600" y="3429000"/>
            <a:ext cx="152400" cy="152400"/>
          </a:xfrm>
          <a:prstGeom prst="line">
            <a:avLst/>
          </a:prstGeom>
          <a:noFill/>
          <a:ln w="9525">
            <a:noFill/>
            <a:round/>
            <a:headEnd/>
            <a:tailEnd type="triangle" w="med" len="med"/>
          </a:ln>
          <a:effectLst/>
        </p:spPr>
        <p:txBody>
          <a:bodyPr anchor="ctr"/>
          <a:lstStyle/>
          <a:p>
            <a:endParaRPr lang="en-US"/>
          </a:p>
        </p:txBody>
      </p:sp>
      <p:sp>
        <p:nvSpPr>
          <p:cNvPr id="3884036" name="Line 4"/>
          <p:cNvSpPr>
            <a:spLocks noChangeShapeType="1"/>
          </p:cNvSpPr>
          <p:nvPr/>
        </p:nvSpPr>
        <p:spPr bwMode="auto">
          <a:xfrm flipH="1">
            <a:off x="7162800" y="5638800"/>
            <a:ext cx="3048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4037" name="Line 5"/>
          <p:cNvSpPr>
            <a:spLocks noChangeShapeType="1"/>
          </p:cNvSpPr>
          <p:nvPr/>
        </p:nvSpPr>
        <p:spPr bwMode="auto">
          <a:xfrm flipH="1">
            <a:off x="8153400" y="4800600"/>
            <a:ext cx="1524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4038" name="Line 6"/>
          <p:cNvSpPr>
            <a:spLocks noChangeShapeType="1"/>
          </p:cNvSpPr>
          <p:nvPr/>
        </p:nvSpPr>
        <p:spPr bwMode="auto">
          <a:xfrm flipH="1" flipV="1">
            <a:off x="1828800" y="5791200"/>
            <a:ext cx="381000" cy="152400"/>
          </a:xfrm>
          <a:prstGeom prst="line">
            <a:avLst/>
          </a:prstGeom>
          <a:noFill/>
          <a:ln w="76200">
            <a:solidFill>
              <a:schemeClr val="tx1"/>
            </a:solidFill>
            <a:round/>
            <a:headEnd/>
            <a:tailEnd type="triangle" w="med" len="med"/>
          </a:ln>
          <a:effectLst/>
        </p:spPr>
        <p:txBody>
          <a:bodyPr anchor="ctr"/>
          <a:lstStyle/>
          <a:p>
            <a:endParaRPr lang="en-US"/>
          </a:p>
        </p:txBody>
      </p:sp>
      <p:sp>
        <p:nvSpPr>
          <p:cNvPr id="3884039" name="Line 7"/>
          <p:cNvSpPr>
            <a:spLocks noChangeShapeType="1"/>
          </p:cNvSpPr>
          <p:nvPr/>
        </p:nvSpPr>
        <p:spPr bwMode="auto">
          <a:xfrm flipV="1">
            <a:off x="2133600" y="1752600"/>
            <a:ext cx="304800" cy="152400"/>
          </a:xfrm>
          <a:prstGeom prst="line">
            <a:avLst/>
          </a:prstGeom>
          <a:noFill/>
          <a:ln w="76200">
            <a:solidFill>
              <a:schemeClr val="tx1"/>
            </a:solidFill>
            <a:round/>
            <a:headEnd/>
            <a:tailEnd type="triangle" w="med" len="med"/>
          </a:ln>
          <a:effectLst/>
        </p:spPr>
        <p:txBody>
          <a:bodyPr anchor="ctr"/>
          <a:lstStyle/>
          <a:p>
            <a:endParaRPr lang="en-US"/>
          </a:p>
        </p:txBody>
      </p:sp>
      <p:sp>
        <p:nvSpPr>
          <p:cNvPr id="3884040" name="Line 8"/>
          <p:cNvSpPr>
            <a:spLocks noChangeShapeType="1"/>
          </p:cNvSpPr>
          <p:nvPr/>
        </p:nvSpPr>
        <p:spPr bwMode="auto">
          <a:xfrm>
            <a:off x="5257800" y="1371600"/>
            <a:ext cx="381000" cy="76200"/>
          </a:xfrm>
          <a:prstGeom prst="line">
            <a:avLst/>
          </a:prstGeom>
          <a:noFill/>
          <a:ln w="76200">
            <a:solidFill>
              <a:schemeClr val="tx1"/>
            </a:solidFill>
            <a:round/>
            <a:headEnd/>
            <a:tailEnd type="triangle" w="med" len="med"/>
          </a:ln>
          <a:effectLst/>
        </p:spPr>
        <p:txBody>
          <a:bodyPr anchor="ctr"/>
          <a:lstStyle/>
          <a:p>
            <a:endParaRPr lang="en-US"/>
          </a:p>
        </p:txBody>
      </p:sp>
      <p:sp>
        <p:nvSpPr>
          <p:cNvPr id="3884041" name="Line 9"/>
          <p:cNvSpPr>
            <a:spLocks noChangeShapeType="1"/>
          </p:cNvSpPr>
          <p:nvPr/>
        </p:nvSpPr>
        <p:spPr bwMode="auto">
          <a:xfrm flipH="1" flipV="1">
            <a:off x="1219200" y="5257800"/>
            <a:ext cx="2286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4042" name="Line 10"/>
          <p:cNvSpPr>
            <a:spLocks noChangeShapeType="1"/>
          </p:cNvSpPr>
          <p:nvPr/>
        </p:nvSpPr>
        <p:spPr bwMode="auto">
          <a:xfrm flipV="1">
            <a:off x="1371600" y="2209800"/>
            <a:ext cx="2286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4043" name="Line 11"/>
          <p:cNvSpPr>
            <a:spLocks noChangeShapeType="1"/>
          </p:cNvSpPr>
          <p:nvPr/>
        </p:nvSpPr>
        <p:spPr bwMode="auto">
          <a:xfrm>
            <a:off x="6477000" y="1676400"/>
            <a:ext cx="4572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4044" name="Rectangle 12"/>
          <p:cNvSpPr>
            <a:spLocks noChangeArrowheads="1"/>
          </p:cNvSpPr>
          <p:nvPr/>
        </p:nvSpPr>
        <p:spPr bwMode="auto">
          <a:xfrm>
            <a:off x="701675" y="6146800"/>
            <a:ext cx="228600" cy="254000"/>
          </a:xfrm>
          <a:prstGeom prst="rect">
            <a:avLst/>
          </a:prstGeom>
          <a:noFill/>
          <a:ln w="9525" algn="ctr">
            <a:noFill/>
            <a:miter lim="800000"/>
            <a:headEnd/>
            <a:tailEnd/>
          </a:ln>
          <a:effectLst/>
        </p:spPr>
        <p:txBody>
          <a:bodyPr wrap="none" anchor="ctr"/>
          <a:lstStyle/>
          <a:p>
            <a:endParaRPr lang="en-US" sz="3200">
              <a:effectLst>
                <a:outerShdw blurRad="38100" dist="38100" dir="2700000" algn="tl">
                  <a:srgbClr val="000000"/>
                </a:outerShdw>
              </a:effectLst>
            </a:endParaRPr>
          </a:p>
        </p:txBody>
      </p:sp>
      <p:sp>
        <p:nvSpPr>
          <p:cNvPr id="3884045" name="Text Box 13"/>
          <p:cNvSpPr txBox="1">
            <a:spLocks noChangeArrowheads="1"/>
          </p:cNvSpPr>
          <p:nvPr/>
        </p:nvSpPr>
        <p:spPr bwMode="auto">
          <a:xfrm>
            <a:off x="4267200" y="4273550"/>
            <a:ext cx="1828800" cy="282575"/>
          </a:xfrm>
          <a:prstGeom prst="rect">
            <a:avLst/>
          </a:prstGeom>
          <a:noFill/>
          <a:ln w="9525" algn="ctr">
            <a:solidFill>
              <a:schemeClr val="tx1"/>
            </a:solidFill>
            <a:miter lim="800000"/>
            <a:headEnd/>
            <a:tailEnd/>
          </a:ln>
          <a:effectLst/>
        </p:spPr>
        <p:txBody>
          <a:bodyPr>
            <a:spAutoFit/>
          </a:bodyPr>
          <a:lstStyle/>
          <a:p>
            <a:pPr algn="l">
              <a:spcBef>
                <a:spcPct val="50000"/>
              </a:spcBef>
            </a:pPr>
            <a:r>
              <a:rPr lang="en-US" sz="1400" b="0">
                <a:solidFill>
                  <a:schemeClr val="tx1"/>
                </a:solidFill>
                <a:effectLst/>
                <a:latin typeface="Arial" charset="0"/>
              </a:rPr>
              <a:t>Nurse-MD Team</a:t>
            </a:r>
          </a:p>
        </p:txBody>
      </p:sp>
      <p:sp>
        <p:nvSpPr>
          <p:cNvPr id="3884046" name="Rectangle 14"/>
          <p:cNvSpPr>
            <a:spLocks noChangeArrowheads="1"/>
          </p:cNvSpPr>
          <p:nvPr/>
        </p:nvSpPr>
        <p:spPr bwMode="auto">
          <a:xfrm>
            <a:off x="547688" y="3395663"/>
            <a:ext cx="987425" cy="1252537"/>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lstStyle/>
          <a:p>
            <a:pPr marL="342900" indent="-342900" algn="l"/>
            <a:r>
              <a:rPr lang="en-US" sz="1200" b="0">
                <a:solidFill>
                  <a:schemeClr val="tx1"/>
                </a:solidFill>
                <a:effectLst>
                  <a:outerShdw blurRad="38100" dist="38100" dir="2700000" algn="tl">
                    <a:srgbClr val="000000"/>
                  </a:outerShdw>
                </a:effectLst>
                <a:latin typeface="Arial" charset="0"/>
              </a:rPr>
              <a:t>HTN  </a:t>
            </a:r>
          </a:p>
          <a:p>
            <a:pPr marL="342900" indent="-342900" algn="l"/>
            <a:r>
              <a:rPr lang="en-US" sz="1200" b="0">
                <a:solidFill>
                  <a:schemeClr val="tx1"/>
                </a:solidFill>
                <a:effectLst>
                  <a:outerShdw blurRad="38100" dist="38100" dir="2700000" algn="tl">
                    <a:srgbClr val="000000"/>
                  </a:outerShdw>
                </a:effectLst>
                <a:latin typeface="Arial" charset="0"/>
                <a:cs typeface="Arial" charset="0"/>
              </a:rPr>
              <a:t>⁭</a:t>
            </a:r>
            <a:r>
              <a:rPr lang="en-US" sz="1200" b="0">
                <a:solidFill>
                  <a:schemeClr val="tx1"/>
                </a:solidFill>
                <a:effectLst>
                  <a:outerShdw blurRad="38100" dist="38100" dir="2700000" algn="tl">
                    <a:srgbClr val="000000"/>
                  </a:outerShdw>
                </a:effectLst>
                <a:latin typeface="Arial" charset="0"/>
              </a:rPr>
              <a:t>  Chol</a:t>
            </a:r>
          </a:p>
          <a:p>
            <a:pPr marL="342900" indent="-342900" algn="l"/>
            <a:r>
              <a:rPr lang="en-US" sz="1200" b="0">
                <a:solidFill>
                  <a:schemeClr val="tx1"/>
                </a:solidFill>
                <a:effectLst>
                  <a:outerShdw blurRad="38100" dist="38100" dir="2700000" algn="tl">
                    <a:srgbClr val="000000"/>
                  </a:outerShdw>
                </a:effectLst>
                <a:latin typeface="Arial" charset="0"/>
              </a:rPr>
              <a:t>⁭  Glucose</a:t>
            </a:r>
          </a:p>
          <a:p>
            <a:pPr marL="342900" indent="-342900" algn="l"/>
            <a:r>
              <a:rPr lang="en-US" sz="1200" b="0">
                <a:solidFill>
                  <a:schemeClr val="tx1"/>
                </a:solidFill>
                <a:effectLst>
                  <a:outerShdw blurRad="38100" dist="38100" dir="2700000" algn="tl">
                    <a:srgbClr val="000000"/>
                  </a:outerShdw>
                </a:effectLst>
                <a:latin typeface="Arial" charset="0"/>
              </a:rPr>
              <a:t>Osteoporosis</a:t>
            </a:r>
          </a:p>
          <a:p>
            <a:pPr marL="342900" indent="-342900" algn="l"/>
            <a:r>
              <a:rPr lang="en-US" sz="1200" b="0">
                <a:solidFill>
                  <a:schemeClr val="tx1"/>
                </a:solidFill>
                <a:effectLst>
                  <a:outerShdw blurRad="38100" dist="38100" dir="2700000" algn="tl">
                    <a:srgbClr val="000000"/>
                  </a:outerShdw>
                </a:effectLst>
                <a:latin typeface="Arial" charset="0"/>
              </a:rPr>
              <a:t>Depression</a:t>
            </a:r>
          </a:p>
          <a:p>
            <a:pPr marL="342900" indent="-342900" algn="l"/>
            <a:endParaRPr lang="en-US" sz="1200" b="0">
              <a:solidFill>
                <a:schemeClr val="tx1"/>
              </a:solidFill>
              <a:effectLst>
                <a:outerShdw blurRad="38100" dist="38100" dir="2700000" algn="tl">
                  <a:srgbClr val="000000"/>
                </a:outerShdw>
              </a:effectLst>
              <a:latin typeface="Arial" charset="0"/>
            </a:endParaRPr>
          </a:p>
        </p:txBody>
      </p:sp>
      <p:sp>
        <p:nvSpPr>
          <p:cNvPr id="3884047" name="Rectangle 15"/>
          <p:cNvSpPr>
            <a:spLocks noChangeArrowheads="1"/>
          </p:cNvSpPr>
          <p:nvPr/>
        </p:nvSpPr>
        <p:spPr bwMode="auto">
          <a:xfrm>
            <a:off x="304800" y="3395663"/>
            <a:ext cx="279400" cy="1252537"/>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endParaRPr lang="en-US" sz="1400" b="0">
              <a:solidFill>
                <a:srgbClr val="FFFF00"/>
              </a:solidFill>
              <a:effectLst>
                <a:outerShdw blurRad="38100" dist="38100" dir="2700000" algn="tl">
                  <a:srgbClr val="000000"/>
                </a:outerShdw>
              </a:effectLst>
              <a:latin typeface="Arial" charset="0"/>
            </a:endParaRPr>
          </a:p>
          <a:p>
            <a:r>
              <a:rPr lang="en-US" sz="1400" b="0">
                <a:solidFill>
                  <a:srgbClr val="FFFF00"/>
                </a:solidFill>
                <a:effectLst>
                  <a:outerShdw blurRad="38100" dist="38100" dir="2700000" algn="tl">
                    <a:srgbClr val="000000"/>
                  </a:outerShdw>
                </a:effectLst>
                <a:latin typeface="Arial" charset="0"/>
              </a:rPr>
              <a:t>L</a:t>
            </a:r>
          </a:p>
          <a:p>
            <a:r>
              <a:rPr lang="en-US" sz="1400" b="0">
                <a:solidFill>
                  <a:srgbClr val="FFFF00"/>
                </a:solidFill>
                <a:effectLst>
                  <a:outerShdw blurRad="38100" dist="38100" dir="2700000" algn="tl">
                    <a:srgbClr val="000000"/>
                  </a:outerShdw>
                </a:effectLst>
                <a:latin typeface="Arial" charset="0"/>
              </a:rPr>
              <a:t>A</a:t>
            </a:r>
          </a:p>
          <a:p>
            <a:r>
              <a:rPr lang="en-US" sz="1400" b="0">
                <a:solidFill>
                  <a:srgbClr val="FFFF00"/>
                </a:solidFill>
                <a:effectLst>
                  <a:outerShdw blurRad="38100" dist="38100" dir="2700000" algn="tl">
                    <a:srgbClr val="000000"/>
                  </a:outerShdw>
                </a:effectLst>
                <a:latin typeface="Arial" charset="0"/>
              </a:rPr>
              <a:t>B</a:t>
            </a:r>
          </a:p>
          <a:p>
            <a:endParaRPr lang="en-US" sz="1400" b="0">
              <a:solidFill>
                <a:schemeClr val="tx1"/>
              </a:solidFill>
              <a:effectLst>
                <a:outerShdw blurRad="38100" dist="38100" dir="2700000" algn="tl">
                  <a:srgbClr val="000000"/>
                </a:outerShdw>
              </a:effectLst>
              <a:latin typeface="Arial" charset="0"/>
            </a:endParaRPr>
          </a:p>
        </p:txBody>
      </p:sp>
      <p:sp>
        <p:nvSpPr>
          <p:cNvPr id="3884048" name="Rectangle 16"/>
          <p:cNvSpPr>
            <a:spLocks noChangeArrowheads="1"/>
          </p:cNvSpPr>
          <p:nvPr/>
        </p:nvSpPr>
        <p:spPr bwMode="auto">
          <a:xfrm>
            <a:off x="1524000" y="3395663"/>
            <a:ext cx="228600" cy="1250950"/>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200" b="0">
                <a:effectLst>
                  <a:outerShdw blurRad="38100" dist="38100" dir="2700000" algn="tl">
                    <a:srgbClr val="000000"/>
                  </a:outerShdw>
                </a:effectLst>
                <a:latin typeface="Arial" charset="0"/>
              </a:rPr>
              <a:t>O</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D</a:t>
            </a:r>
          </a:p>
          <a:p>
            <a:r>
              <a:rPr lang="en-US" sz="1200" b="0">
                <a:effectLst>
                  <a:outerShdw blurRad="38100" dist="38100" dir="2700000" algn="tl">
                    <a:srgbClr val="000000"/>
                  </a:outerShdw>
                </a:effectLst>
                <a:latin typeface="Arial" charset="0"/>
              </a:rPr>
              <a:t>E</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S</a:t>
            </a:r>
          </a:p>
        </p:txBody>
      </p:sp>
      <p:sp>
        <p:nvSpPr>
          <p:cNvPr id="3884049" name="Rectangle 17"/>
          <p:cNvSpPr>
            <a:spLocks noChangeArrowheads="1"/>
          </p:cNvSpPr>
          <p:nvPr/>
        </p:nvSpPr>
        <p:spPr bwMode="auto">
          <a:xfrm>
            <a:off x="304800" y="3048000"/>
            <a:ext cx="1447800" cy="347663"/>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400">
                <a:effectLst>
                  <a:outerShdw blurRad="38100" dist="38100" dir="2700000" algn="tl">
                    <a:srgbClr val="000000"/>
                  </a:outerShdw>
                </a:effectLst>
                <a:latin typeface="Arial" charset="0"/>
              </a:rPr>
              <a:t>Planned Care</a:t>
            </a:r>
          </a:p>
        </p:txBody>
      </p:sp>
      <p:pic>
        <p:nvPicPr>
          <p:cNvPr id="3884050" name="Picture 18" descr="fit man 60"/>
          <p:cNvPicPr>
            <a:picLocks noChangeAspect="1" noChangeArrowheads="1"/>
          </p:cNvPicPr>
          <p:nvPr/>
        </p:nvPicPr>
        <p:blipFill>
          <a:blip r:embed="rId4" cstate="print"/>
          <a:srcRect l="59091" t="27660"/>
          <a:stretch>
            <a:fillRect/>
          </a:stretch>
        </p:blipFill>
        <p:spPr bwMode="auto">
          <a:xfrm>
            <a:off x="3276600" y="2667000"/>
            <a:ext cx="796925" cy="2006600"/>
          </a:xfrm>
          <a:prstGeom prst="rect">
            <a:avLst/>
          </a:prstGeom>
          <a:noFill/>
        </p:spPr>
      </p:pic>
      <p:sp>
        <p:nvSpPr>
          <p:cNvPr id="3884051" name="Rectangle 19"/>
          <p:cNvSpPr>
            <a:spLocks noChangeArrowheads="1"/>
          </p:cNvSpPr>
          <p:nvPr/>
        </p:nvSpPr>
        <p:spPr bwMode="auto">
          <a:xfrm>
            <a:off x="7239000" y="4953000"/>
            <a:ext cx="1676400" cy="609600"/>
          </a:xfrm>
          <a:prstGeom prst="rect">
            <a:avLst/>
          </a:prstGeom>
          <a:solidFill>
            <a:srgbClr val="000080"/>
          </a:solidFill>
          <a:ln w="12700" algn="ctr">
            <a:solidFill>
              <a:srgbClr val="FF6600"/>
            </a:solidFill>
            <a:miter lim="800000"/>
            <a:headEnd/>
            <a:tailEnd/>
          </a:ln>
          <a:effectLst/>
        </p:spPr>
        <p:txBody>
          <a:bodyPr wrap="none" anchor="ctr"/>
          <a:lstStyle/>
          <a:p>
            <a:r>
              <a:rPr lang="en-US" sz="1400">
                <a:solidFill>
                  <a:srgbClr val="FF6600"/>
                </a:solidFill>
                <a:effectLst>
                  <a:outerShdw blurRad="38100" dist="38100" dir="2700000" algn="tl">
                    <a:srgbClr val="000000"/>
                  </a:outerShdw>
                </a:effectLst>
                <a:latin typeface="Arial" charset="0"/>
              </a:rPr>
              <a:t>Same Day </a:t>
            </a:r>
          </a:p>
          <a:p>
            <a:r>
              <a:rPr lang="en-US" sz="1400">
                <a:solidFill>
                  <a:srgbClr val="FF6600"/>
                </a:solidFill>
                <a:effectLst>
                  <a:outerShdw blurRad="38100" dist="38100" dir="2700000" algn="tl">
                    <a:srgbClr val="000000"/>
                  </a:outerShdw>
                </a:effectLst>
                <a:latin typeface="Arial" charset="0"/>
              </a:rPr>
              <a:t>Surgery Appt</a:t>
            </a:r>
          </a:p>
        </p:txBody>
      </p:sp>
      <p:sp>
        <p:nvSpPr>
          <p:cNvPr id="3884052" name="Rectangle 20"/>
          <p:cNvSpPr>
            <a:spLocks noGrp="1" noRot="1" noChangeArrowheads="1"/>
          </p:cNvSpPr>
          <p:nvPr>
            <p:ph type="title"/>
          </p:nvPr>
        </p:nvSpPr>
        <p:spPr>
          <a:xfrm>
            <a:off x="457200" y="0"/>
            <a:ext cx="8229600" cy="1143000"/>
          </a:xfrm>
          <a:noFill/>
          <a:ln/>
        </p:spPr>
        <p:txBody>
          <a:bodyPr/>
          <a:lstStyle/>
          <a:p>
            <a:r>
              <a:rPr lang="en-US"/>
              <a:t>Integrated, Continuous Care</a:t>
            </a:r>
          </a:p>
        </p:txBody>
      </p:sp>
      <p:sp>
        <p:nvSpPr>
          <p:cNvPr id="3884053" name="Text Box 21"/>
          <p:cNvSpPr txBox="1">
            <a:spLocks noChangeArrowheads="1"/>
          </p:cNvSpPr>
          <p:nvPr/>
        </p:nvSpPr>
        <p:spPr bwMode="auto">
          <a:xfrm>
            <a:off x="533400" y="4191000"/>
            <a:ext cx="1143000" cy="495300"/>
          </a:xfrm>
          <a:prstGeom prst="rect">
            <a:avLst/>
          </a:prstGeom>
          <a:noFill/>
          <a:ln w="9525" algn="ctr">
            <a:noFill/>
            <a:miter lim="800000"/>
            <a:headEnd/>
            <a:tailEnd/>
          </a:ln>
          <a:effectLst/>
        </p:spPr>
        <p:txBody>
          <a:bodyPr>
            <a:spAutoFit/>
          </a:bodyPr>
          <a:lstStyle/>
          <a:p>
            <a:pPr algn="l">
              <a:spcBef>
                <a:spcPct val="50000"/>
              </a:spcBef>
            </a:pPr>
            <a:r>
              <a:rPr lang="en-US" sz="1200">
                <a:effectLst>
                  <a:outerShdw blurRad="38100" dist="38100" dir="2700000" algn="tl">
                    <a:srgbClr val="000000"/>
                  </a:outerShdw>
                </a:effectLst>
                <a:latin typeface="Arial" charset="0"/>
              </a:rPr>
              <a:t>LDL 75, </a:t>
            </a:r>
          </a:p>
          <a:p>
            <a:pPr algn="l">
              <a:spcBef>
                <a:spcPct val="50000"/>
              </a:spcBef>
            </a:pPr>
            <a:r>
              <a:rPr lang="en-US" sz="1200">
                <a:effectLst>
                  <a:outerShdw blurRad="38100" dist="38100" dir="2700000" algn="tl">
                    <a:srgbClr val="000000"/>
                  </a:outerShdw>
                </a:effectLst>
                <a:latin typeface="Arial" charset="0"/>
              </a:rPr>
              <a:t>A1c 6.2</a:t>
            </a:r>
          </a:p>
        </p:txBody>
      </p:sp>
      <p:sp>
        <p:nvSpPr>
          <p:cNvPr id="3884054" name="Oval 22"/>
          <p:cNvSpPr>
            <a:spLocks noChangeArrowheads="1"/>
          </p:cNvSpPr>
          <p:nvPr/>
        </p:nvSpPr>
        <p:spPr bwMode="auto">
          <a:xfrm>
            <a:off x="7467600" y="2133600"/>
            <a:ext cx="685800" cy="685800"/>
          </a:xfrm>
          <a:prstGeom prst="ellipse">
            <a:avLst/>
          </a:prstGeom>
          <a:solidFill>
            <a:srgbClr val="000080"/>
          </a:solidFill>
          <a:ln w="38100" algn="ctr">
            <a:solidFill>
              <a:srgbClr val="00CCFF"/>
            </a:solidFill>
            <a:round/>
            <a:headEnd/>
            <a:tailEnd/>
          </a:ln>
          <a:effectLst/>
        </p:spPr>
        <p:txBody>
          <a:bodyPr wrap="none" anchor="ctr"/>
          <a:lstStyle/>
          <a:p>
            <a:r>
              <a:rPr lang="en-US" sz="1200">
                <a:effectLst>
                  <a:outerShdw blurRad="38100" dist="38100" dir="2700000" algn="tl">
                    <a:srgbClr val="000000"/>
                  </a:outerShdw>
                </a:effectLst>
                <a:latin typeface="Arial" charset="0"/>
              </a:rPr>
              <a:t>Lab</a:t>
            </a:r>
          </a:p>
          <a:p>
            <a:r>
              <a:rPr lang="en-US" sz="1200">
                <a:effectLst>
                  <a:outerShdw blurRad="38100" dist="38100" dir="2700000" algn="tl">
                    <a:srgbClr val="000000"/>
                  </a:outerShdw>
                </a:effectLst>
                <a:latin typeface="Arial" charset="0"/>
              </a:rPr>
              <a:t>Mammo</a:t>
            </a:r>
          </a:p>
        </p:txBody>
      </p:sp>
      <p:sp>
        <p:nvSpPr>
          <p:cNvPr id="3884055" name="Line 23"/>
          <p:cNvSpPr>
            <a:spLocks noChangeShapeType="1"/>
          </p:cNvSpPr>
          <p:nvPr/>
        </p:nvSpPr>
        <p:spPr bwMode="auto">
          <a:xfrm flipH="1">
            <a:off x="6096000" y="6172200"/>
            <a:ext cx="304800" cy="76200"/>
          </a:xfrm>
          <a:prstGeom prst="line">
            <a:avLst/>
          </a:prstGeom>
          <a:noFill/>
          <a:ln w="76200">
            <a:solidFill>
              <a:schemeClr val="tx1"/>
            </a:solidFill>
            <a:round/>
            <a:headEnd/>
            <a:tailEnd type="triangle" w="med" len="med"/>
          </a:ln>
          <a:effectLst/>
        </p:spPr>
        <p:txBody>
          <a:bodyPr anchor="ctr"/>
          <a:lstStyle/>
          <a:p>
            <a:endParaRPr lang="en-US"/>
          </a:p>
        </p:txBody>
      </p:sp>
      <p:sp>
        <p:nvSpPr>
          <p:cNvPr id="3884056" name="Rectangle 24"/>
          <p:cNvSpPr>
            <a:spLocks noChangeArrowheads="1"/>
          </p:cNvSpPr>
          <p:nvPr/>
        </p:nvSpPr>
        <p:spPr bwMode="auto">
          <a:xfrm>
            <a:off x="228600" y="2743200"/>
            <a:ext cx="762000" cy="228600"/>
          </a:xfrm>
          <a:prstGeom prst="rect">
            <a:avLst/>
          </a:prstGeom>
          <a:noFill/>
          <a:ln w="9525" algn="ctr">
            <a:noFill/>
            <a:miter lim="800000"/>
            <a:headEnd/>
            <a:tailEnd/>
          </a:ln>
          <a:effectLst/>
        </p:spPr>
        <p:txBody>
          <a:bodyPr wrap="none" anchor="ctr"/>
          <a:lstStyle/>
          <a:p>
            <a:r>
              <a:rPr lang="en-US" sz="1400">
                <a:solidFill>
                  <a:srgbClr val="FFFF00"/>
                </a:solidFill>
                <a:effectLst>
                  <a:outerShdw blurRad="38100" dist="38100" dir="2700000" algn="tl">
                    <a:srgbClr val="000000"/>
                  </a:outerShdw>
                </a:effectLst>
                <a:latin typeface="Arial" charset="0"/>
              </a:rPr>
              <a:t>Sept</a:t>
            </a:r>
          </a:p>
        </p:txBody>
      </p:sp>
      <p:grpSp>
        <p:nvGrpSpPr>
          <p:cNvPr id="3884057" name="Group 25"/>
          <p:cNvGrpSpPr>
            <a:grpSpLocks/>
          </p:cNvGrpSpPr>
          <p:nvPr/>
        </p:nvGrpSpPr>
        <p:grpSpPr bwMode="auto">
          <a:xfrm>
            <a:off x="7239000" y="2667000"/>
            <a:ext cx="1676400" cy="2286000"/>
            <a:chOff x="4560" y="1680"/>
            <a:chExt cx="1056" cy="1440"/>
          </a:xfrm>
        </p:grpSpPr>
        <p:sp>
          <p:nvSpPr>
            <p:cNvPr id="3884058" name="Rectangle 26"/>
            <p:cNvSpPr>
              <a:spLocks noChangeArrowheads="1"/>
            </p:cNvSpPr>
            <p:nvPr/>
          </p:nvSpPr>
          <p:spPr bwMode="auto">
            <a:xfrm>
              <a:off x="4560" y="2901"/>
              <a:ext cx="1056" cy="219"/>
            </a:xfrm>
            <a:prstGeom prst="rect">
              <a:avLst/>
            </a:prstGeom>
            <a:gradFill rotWithShape="1">
              <a:gsLst>
                <a:gs pos="0">
                  <a:srgbClr val="000080">
                    <a:gamma/>
                    <a:shade val="46275"/>
                    <a:invGamma/>
                  </a:srgbClr>
                </a:gs>
                <a:gs pos="100000">
                  <a:srgbClr val="000080"/>
                </a:gs>
              </a:gsLst>
              <a:lin ang="5400000" scaled="1"/>
            </a:gradFill>
            <a:ln w="57150" algn="ctr">
              <a:solidFill>
                <a:srgbClr val="00CCFF"/>
              </a:solidFill>
              <a:miter lim="800000"/>
              <a:headEnd/>
              <a:tailEnd/>
            </a:ln>
            <a:effectLst/>
          </p:spPr>
          <p:txBody>
            <a:bodyPr wrap="none" anchor="ctr"/>
            <a:lstStyle/>
            <a:p>
              <a:r>
                <a:rPr lang="en-US" sz="1400">
                  <a:effectLst>
                    <a:outerShdw blurRad="38100" dist="38100" dir="2700000" algn="tl">
                      <a:srgbClr val="000000"/>
                    </a:outerShdw>
                  </a:effectLst>
                  <a:latin typeface="Arial" charset="0"/>
                </a:rPr>
                <a:t>Prevention</a:t>
              </a:r>
            </a:p>
          </p:txBody>
        </p:sp>
        <p:sp>
          <p:nvSpPr>
            <p:cNvPr id="3884059" name="Rectangle 27"/>
            <p:cNvSpPr>
              <a:spLocks noChangeArrowheads="1"/>
            </p:cNvSpPr>
            <p:nvPr/>
          </p:nvSpPr>
          <p:spPr bwMode="auto">
            <a:xfrm>
              <a:off x="4713" y="2091"/>
              <a:ext cx="622" cy="78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lstStyle/>
            <a:p>
              <a:pPr marL="342900" indent="-342900" algn="l"/>
              <a:r>
                <a:rPr lang="en-US" sz="1200" b="0">
                  <a:solidFill>
                    <a:schemeClr val="tx1"/>
                  </a:solidFill>
                  <a:effectLst>
                    <a:outerShdw blurRad="38100" dist="38100" dir="2700000" algn="tl">
                      <a:srgbClr val="000000"/>
                    </a:outerShdw>
                  </a:effectLst>
                  <a:latin typeface="Arial" charset="0"/>
                </a:rPr>
                <a:t>HTN  </a:t>
              </a:r>
            </a:p>
            <a:p>
              <a:pPr marL="342900" indent="-342900" algn="l"/>
              <a:r>
                <a:rPr lang="en-US" sz="1200" b="0">
                  <a:solidFill>
                    <a:schemeClr val="tx1"/>
                  </a:solidFill>
                  <a:effectLst>
                    <a:outerShdw blurRad="38100" dist="38100" dir="2700000" algn="tl">
                      <a:srgbClr val="000000"/>
                    </a:outerShdw>
                  </a:effectLst>
                  <a:latin typeface="Arial" charset="0"/>
                </a:rPr>
                <a:t>⁭  Chol</a:t>
              </a:r>
            </a:p>
            <a:p>
              <a:pPr marL="342900" indent="-342900" algn="l"/>
              <a:r>
                <a:rPr lang="en-US" sz="1200" b="0">
                  <a:solidFill>
                    <a:schemeClr val="tx1"/>
                  </a:solidFill>
                  <a:effectLst>
                    <a:outerShdw blurRad="38100" dist="38100" dir="2700000" algn="tl">
                      <a:srgbClr val="000000"/>
                    </a:outerShdw>
                  </a:effectLst>
                  <a:latin typeface="Arial" charset="0"/>
                </a:rPr>
                <a:t>⁭  Glucose</a:t>
              </a:r>
            </a:p>
            <a:p>
              <a:pPr marL="342900" indent="-342900" algn="l"/>
              <a:r>
                <a:rPr lang="en-US" sz="1200" b="0">
                  <a:solidFill>
                    <a:schemeClr val="tx1"/>
                  </a:solidFill>
                  <a:effectLst>
                    <a:outerShdw blurRad="38100" dist="38100" dir="2700000" algn="tl">
                      <a:srgbClr val="000000"/>
                    </a:outerShdw>
                  </a:effectLst>
                  <a:latin typeface="Arial" charset="0"/>
                </a:rPr>
                <a:t>Osteoporosis</a:t>
              </a:r>
            </a:p>
            <a:p>
              <a:pPr marL="342900" indent="-342900" algn="l"/>
              <a:r>
                <a:rPr lang="en-US" sz="1200" b="0">
                  <a:solidFill>
                    <a:schemeClr val="tx1"/>
                  </a:solidFill>
                  <a:effectLst>
                    <a:outerShdw blurRad="38100" dist="38100" dir="2700000" algn="tl">
                      <a:srgbClr val="000000"/>
                    </a:outerShdw>
                  </a:effectLst>
                  <a:latin typeface="Arial" charset="0"/>
                </a:rPr>
                <a:t>Depression</a:t>
              </a:r>
            </a:p>
            <a:p>
              <a:pPr marL="342900" indent="-342900" algn="l"/>
              <a:r>
                <a:rPr lang="en-US" sz="1200">
                  <a:effectLst>
                    <a:outerShdw blurRad="38100" dist="38100" dir="2700000" algn="tl">
                      <a:srgbClr val="000000"/>
                    </a:outerShdw>
                  </a:effectLst>
                  <a:latin typeface="Arial" charset="0"/>
                </a:rPr>
                <a:t>Lipids,FBS</a:t>
              </a:r>
            </a:p>
            <a:p>
              <a:pPr marL="342900" indent="-342900" algn="l"/>
              <a:r>
                <a:rPr lang="en-US" sz="1200">
                  <a:effectLst>
                    <a:outerShdw blurRad="38100" dist="38100" dir="2700000" algn="tl">
                      <a:srgbClr val="000000"/>
                    </a:outerShdw>
                  </a:effectLst>
                  <a:latin typeface="Arial" charset="0"/>
                </a:rPr>
                <a:t>Cr, K, Mam</a:t>
              </a:r>
            </a:p>
          </p:txBody>
        </p:sp>
        <p:sp>
          <p:nvSpPr>
            <p:cNvPr id="3884060" name="Rectangle 28"/>
            <p:cNvSpPr>
              <a:spLocks noChangeArrowheads="1"/>
            </p:cNvSpPr>
            <p:nvPr/>
          </p:nvSpPr>
          <p:spPr bwMode="auto">
            <a:xfrm>
              <a:off x="4560" y="2091"/>
              <a:ext cx="176" cy="78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endParaRPr lang="en-US" sz="1400" b="0">
                <a:solidFill>
                  <a:srgbClr val="FFFF00"/>
                </a:solidFill>
                <a:effectLst>
                  <a:outerShdw blurRad="38100" dist="38100" dir="2700000" algn="tl">
                    <a:srgbClr val="000000"/>
                  </a:outerShdw>
                </a:effectLst>
                <a:latin typeface="Arial" charset="0"/>
              </a:endParaRPr>
            </a:p>
            <a:p>
              <a:r>
                <a:rPr lang="en-US" sz="1400" b="0">
                  <a:solidFill>
                    <a:srgbClr val="FFFF00"/>
                  </a:solidFill>
                  <a:effectLst>
                    <a:outerShdw blurRad="38100" dist="38100" dir="2700000" algn="tl">
                      <a:srgbClr val="000000"/>
                    </a:outerShdw>
                  </a:effectLst>
                  <a:latin typeface="Arial" charset="0"/>
                </a:rPr>
                <a:t>L</a:t>
              </a:r>
            </a:p>
            <a:p>
              <a:r>
                <a:rPr lang="en-US" sz="1400" b="0">
                  <a:solidFill>
                    <a:srgbClr val="FFFF00"/>
                  </a:solidFill>
                  <a:effectLst>
                    <a:outerShdw blurRad="38100" dist="38100" dir="2700000" algn="tl">
                      <a:srgbClr val="000000"/>
                    </a:outerShdw>
                  </a:effectLst>
                  <a:latin typeface="Arial" charset="0"/>
                </a:rPr>
                <a:t>A</a:t>
              </a:r>
            </a:p>
            <a:p>
              <a:r>
                <a:rPr lang="en-US" sz="1400" b="0">
                  <a:solidFill>
                    <a:srgbClr val="FFFF00"/>
                  </a:solidFill>
                  <a:effectLst>
                    <a:outerShdw blurRad="38100" dist="38100" dir="2700000" algn="tl">
                      <a:srgbClr val="000000"/>
                    </a:outerShdw>
                  </a:effectLst>
                  <a:latin typeface="Arial" charset="0"/>
                </a:rPr>
                <a:t>B</a:t>
              </a:r>
            </a:p>
            <a:p>
              <a:endParaRPr lang="en-US" sz="1400" b="0">
                <a:solidFill>
                  <a:schemeClr val="tx1"/>
                </a:solidFill>
                <a:effectLst>
                  <a:outerShdw blurRad="38100" dist="38100" dir="2700000" algn="tl">
                    <a:srgbClr val="000000"/>
                  </a:outerShdw>
                </a:effectLst>
                <a:latin typeface="Arial" charset="0"/>
              </a:endParaRPr>
            </a:p>
          </p:txBody>
        </p:sp>
        <p:sp>
          <p:nvSpPr>
            <p:cNvPr id="3884061" name="Rectangle 29"/>
            <p:cNvSpPr>
              <a:spLocks noChangeArrowheads="1"/>
            </p:cNvSpPr>
            <p:nvPr/>
          </p:nvSpPr>
          <p:spPr bwMode="auto">
            <a:xfrm>
              <a:off x="5328" y="2091"/>
              <a:ext cx="144" cy="788"/>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200" b="0">
                  <a:effectLst>
                    <a:outerShdw blurRad="38100" dist="38100" dir="2700000" algn="tl">
                      <a:srgbClr val="000000"/>
                    </a:outerShdw>
                  </a:effectLst>
                  <a:latin typeface="Arial" charset="0"/>
                </a:rPr>
                <a:t>O</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D</a:t>
              </a:r>
            </a:p>
            <a:p>
              <a:r>
                <a:rPr lang="en-US" sz="1200" b="0">
                  <a:effectLst>
                    <a:outerShdw blurRad="38100" dist="38100" dir="2700000" algn="tl">
                      <a:srgbClr val="000000"/>
                    </a:outerShdw>
                  </a:effectLst>
                  <a:latin typeface="Arial" charset="0"/>
                </a:rPr>
                <a:t>E</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S</a:t>
              </a:r>
            </a:p>
          </p:txBody>
        </p:sp>
        <p:sp>
          <p:nvSpPr>
            <p:cNvPr id="3884062" name="Rectangle 30"/>
            <p:cNvSpPr>
              <a:spLocks noChangeArrowheads="1"/>
            </p:cNvSpPr>
            <p:nvPr/>
          </p:nvSpPr>
          <p:spPr bwMode="auto">
            <a:xfrm>
              <a:off x="4560" y="1872"/>
              <a:ext cx="1056" cy="219"/>
            </a:xfrm>
            <a:prstGeom prst="rect">
              <a:avLst/>
            </a:prstGeom>
            <a:gradFill rotWithShape="1">
              <a:gsLst>
                <a:gs pos="0">
                  <a:srgbClr val="000080">
                    <a:gamma/>
                    <a:shade val="46275"/>
                    <a:invGamma/>
                  </a:srgbClr>
                </a:gs>
                <a:gs pos="100000">
                  <a:srgbClr val="000080"/>
                </a:gs>
              </a:gsLst>
              <a:lin ang="5400000" scaled="1"/>
            </a:gradFill>
            <a:ln w="57150" algn="ctr">
              <a:solidFill>
                <a:srgbClr val="00CCFF"/>
              </a:solidFill>
              <a:miter lim="800000"/>
              <a:headEnd/>
              <a:tailEnd/>
            </a:ln>
            <a:effectLst/>
          </p:spPr>
          <p:txBody>
            <a:bodyPr wrap="none" anchor="ctr"/>
            <a:lstStyle/>
            <a:p>
              <a:r>
                <a:rPr lang="en-US" sz="1400">
                  <a:effectLst>
                    <a:outerShdw blurRad="38100" dist="38100" dir="2700000" algn="tl">
                      <a:srgbClr val="000000"/>
                    </a:outerShdw>
                  </a:effectLst>
                  <a:latin typeface="Arial" charset="0"/>
                </a:rPr>
                <a:t>Comprehensive</a:t>
              </a:r>
            </a:p>
          </p:txBody>
        </p:sp>
        <p:sp>
          <p:nvSpPr>
            <p:cNvPr id="3884063" name="Rectangle 31"/>
            <p:cNvSpPr>
              <a:spLocks noChangeArrowheads="1"/>
            </p:cNvSpPr>
            <p:nvPr/>
          </p:nvSpPr>
          <p:spPr bwMode="auto">
            <a:xfrm>
              <a:off x="5040" y="1680"/>
              <a:ext cx="480" cy="144"/>
            </a:xfrm>
            <a:prstGeom prst="rect">
              <a:avLst/>
            </a:prstGeom>
            <a:noFill/>
            <a:ln w="9525" algn="ctr">
              <a:noFill/>
              <a:miter lim="800000"/>
              <a:headEnd/>
              <a:tailEnd/>
            </a:ln>
            <a:effectLst/>
          </p:spPr>
          <p:txBody>
            <a:bodyPr wrap="none" anchor="ctr"/>
            <a:lstStyle/>
            <a:p>
              <a:r>
                <a:rPr lang="en-US" sz="1400">
                  <a:solidFill>
                    <a:srgbClr val="FFFF00"/>
                  </a:solidFill>
                  <a:effectLst>
                    <a:outerShdw blurRad="38100" dist="38100" dir="2700000" algn="tl">
                      <a:srgbClr val="000000"/>
                    </a:outerShdw>
                  </a:effectLst>
                  <a:latin typeface="Arial" charset="0"/>
                </a:rPr>
                <a:t>Mar</a:t>
              </a:r>
            </a:p>
          </p:txBody>
        </p:sp>
      </p:grpSp>
      <p:sp>
        <p:nvSpPr>
          <p:cNvPr id="3884064" name="Text Box 32"/>
          <p:cNvSpPr txBox="1">
            <a:spLocks noChangeArrowheads="1"/>
          </p:cNvSpPr>
          <p:nvPr/>
        </p:nvSpPr>
        <p:spPr bwMode="auto">
          <a:xfrm>
            <a:off x="3429000" y="4918075"/>
            <a:ext cx="1219200" cy="644525"/>
          </a:xfrm>
          <a:prstGeom prst="rect">
            <a:avLst/>
          </a:prstGeom>
          <a:noFill/>
          <a:ln w="9525" algn="ctr">
            <a:solidFill>
              <a:schemeClr val="tx1"/>
            </a:solidFill>
            <a:miter lim="800000"/>
            <a:headEnd/>
            <a:tailEnd/>
          </a:ln>
          <a:effectLst/>
        </p:spPr>
        <p:txBody>
          <a:bodyPr>
            <a:spAutoFit/>
          </a:bodyPr>
          <a:lstStyle/>
          <a:p>
            <a:pPr algn="l">
              <a:spcBef>
                <a:spcPct val="50000"/>
              </a:spcBef>
            </a:pPr>
            <a:r>
              <a:rPr lang="en-US" sz="1400" b="0">
                <a:solidFill>
                  <a:schemeClr val="tx1"/>
                </a:solidFill>
                <a:effectLst/>
                <a:latin typeface="Arial" charset="0"/>
              </a:rPr>
              <a:t>Efficiencies and care coordination</a:t>
            </a:r>
          </a:p>
        </p:txBody>
      </p:sp>
      <p:cxnSp>
        <p:nvCxnSpPr>
          <p:cNvPr id="3884065" name="AutoShape 33"/>
          <p:cNvCxnSpPr>
            <a:cxnSpLocks noChangeShapeType="1"/>
            <a:stCxn id="3884064" idx="0"/>
            <a:endCxn id="3884045" idx="2"/>
          </p:cNvCxnSpPr>
          <p:nvPr/>
        </p:nvCxnSpPr>
        <p:spPr bwMode="auto">
          <a:xfrm rot="16200000">
            <a:off x="4429125" y="4165600"/>
            <a:ext cx="361950" cy="1143000"/>
          </a:xfrm>
          <a:prstGeom prst="curvedConnector3">
            <a:avLst>
              <a:gd name="adj1" fmla="val 50000"/>
            </a:avLst>
          </a:prstGeom>
          <a:noFill/>
          <a:ln w="9525">
            <a:solidFill>
              <a:schemeClr val="tx1"/>
            </a:solidFill>
            <a:round/>
            <a:headEnd/>
            <a:tailEnd type="triangle" w="med" len="med"/>
          </a:ln>
          <a:effectLst/>
        </p:spPr>
      </p:cxnSp>
      <p:sp>
        <p:nvSpPr>
          <p:cNvPr id="3884066" name="Oval 34"/>
          <p:cNvSpPr>
            <a:spLocks noChangeArrowheads="1"/>
          </p:cNvSpPr>
          <p:nvPr/>
        </p:nvSpPr>
        <p:spPr bwMode="auto">
          <a:xfrm>
            <a:off x="7467600" y="2133600"/>
            <a:ext cx="685800" cy="685800"/>
          </a:xfrm>
          <a:prstGeom prst="ellipse">
            <a:avLst/>
          </a:prstGeom>
          <a:solidFill>
            <a:srgbClr val="FF6600"/>
          </a:solidFill>
          <a:ln w="38100" algn="ctr">
            <a:solidFill>
              <a:srgbClr val="FF0000"/>
            </a:solidFill>
            <a:round/>
            <a:headEnd/>
            <a:tailEnd/>
          </a:ln>
          <a:effectLst/>
        </p:spPr>
        <p:txBody>
          <a:bodyPr wrap="none" anchor="ctr"/>
          <a:lstStyle/>
          <a:p>
            <a:r>
              <a:rPr lang="en-US" sz="1200">
                <a:effectLst>
                  <a:outerShdw blurRad="38100" dist="38100" dir="2700000" algn="tl">
                    <a:srgbClr val="000000"/>
                  </a:outerShdw>
                </a:effectLst>
                <a:latin typeface="Arial" charset="0"/>
              </a:rPr>
              <a:t>Mammo</a:t>
            </a:r>
          </a:p>
        </p:txBody>
      </p:sp>
      <p:cxnSp>
        <p:nvCxnSpPr>
          <p:cNvPr id="3884067" name="AutoShape 35"/>
          <p:cNvCxnSpPr>
            <a:cxnSpLocks noChangeShapeType="1"/>
            <a:stCxn id="3884064" idx="0"/>
            <a:endCxn id="0" idx="2"/>
          </p:cNvCxnSpPr>
          <p:nvPr/>
        </p:nvCxnSpPr>
        <p:spPr bwMode="auto">
          <a:xfrm rot="5400000" flipH="1">
            <a:off x="3734594" y="4614069"/>
            <a:ext cx="244475" cy="363537"/>
          </a:xfrm>
          <a:prstGeom prst="curvedConnector3">
            <a:avLst>
              <a:gd name="adj1" fmla="val 50000"/>
            </a:avLst>
          </a:prstGeom>
          <a:noFill/>
          <a:ln w="9525">
            <a:solidFill>
              <a:schemeClr val="tx1"/>
            </a:solidFill>
            <a:round/>
            <a:headEnd/>
            <a:tailEnd type="triangle" w="med" len="med"/>
          </a:ln>
          <a:effectLst/>
        </p:spPr>
      </p:cxnSp>
      <p:sp>
        <p:nvSpPr>
          <p:cNvPr id="3884068" name="Rectangle 36"/>
          <p:cNvSpPr>
            <a:spLocks noChangeArrowheads="1"/>
          </p:cNvSpPr>
          <p:nvPr/>
        </p:nvSpPr>
        <p:spPr bwMode="auto">
          <a:xfrm flipH="1">
            <a:off x="8686800" y="3352800"/>
            <a:ext cx="228600" cy="1219200"/>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200" b="0">
                <a:effectLst>
                  <a:outerShdw blurRad="38100" dist="38100" dir="2700000" algn="tl">
                    <a:srgbClr val="000000"/>
                  </a:outerShdw>
                </a:effectLst>
                <a:latin typeface="Arial" charset="0"/>
              </a:rPr>
              <a:t>S</a:t>
            </a:r>
          </a:p>
          <a:p>
            <a:r>
              <a:rPr lang="en-US" sz="1200" b="0">
                <a:effectLst>
                  <a:outerShdw blurRad="38100" dist="38100" dir="2700000" algn="tl">
                    <a:srgbClr val="000000"/>
                  </a:outerShdw>
                </a:effectLst>
                <a:latin typeface="Arial" charset="0"/>
              </a:rPr>
              <a:t>C</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I</a:t>
            </a:r>
          </a:p>
          <a:p>
            <a:r>
              <a:rPr lang="en-US" sz="1200" b="0">
                <a:effectLst>
                  <a:outerShdw blurRad="38100" dist="38100" dir="2700000" algn="tl">
                    <a:srgbClr val="000000"/>
                  </a:outerShdw>
                </a:effectLst>
                <a:latin typeface="Arial" charset="0"/>
              </a:rPr>
              <a:t>P</a:t>
            </a:r>
          </a:p>
          <a:p>
            <a:r>
              <a:rPr lang="en-US" sz="1200" b="0">
                <a:effectLst>
                  <a:outerShdw blurRad="38100" dist="38100" dir="2700000" algn="tl">
                    <a:srgbClr val="000000"/>
                  </a:outerShdw>
                </a:effectLst>
                <a:latin typeface="Arial" charset="0"/>
              </a:rPr>
              <a:t>T</a:t>
            </a:r>
          </a:p>
          <a:p>
            <a:r>
              <a:rPr lang="en-US" sz="1200" b="0">
                <a:effectLst>
                  <a:outerShdw blurRad="38100" dist="38100" dir="2700000" algn="tl">
                    <a:srgbClr val="000000"/>
                  </a:outerShdw>
                </a:effectLst>
                <a:latin typeface="Arial" charset="0"/>
              </a:rPr>
              <a:t>S</a:t>
            </a:r>
          </a:p>
        </p:txBody>
      </p:sp>
      <p:pic>
        <p:nvPicPr>
          <p:cNvPr id="3884069" name="Picture 37" descr="Dr"/>
          <p:cNvPicPr>
            <a:picLocks noChangeAspect="1" noChangeArrowheads="1"/>
          </p:cNvPicPr>
          <p:nvPr/>
        </p:nvPicPr>
        <p:blipFill>
          <a:blip r:embed="rId5" cstate="print"/>
          <a:srcRect/>
          <a:stretch>
            <a:fillRect/>
          </a:stretch>
        </p:blipFill>
        <p:spPr bwMode="auto">
          <a:xfrm>
            <a:off x="4267200" y="2827338"/>
            <a:ext cx="1828800" cy="1439862"/>
          </a:xfrm>
          <a:prstGeom prst="rect">
            <a:avLst/>
          </a:prstGeom>
          <a:noFill/>
        </p:spPr>
      </p:pic>
      <p:grpSp>
        <p:nvGrpSpPr>
          <p:cNvPr id="3884070" name="Group 38"/>
          <p:cNvGrpSpPr>
            <a:grpSpLocks/>
          </p:cNvGrpSpPr>
          <p:nvPr/>
        </p:nvGrpSpPr>
        <p:grpSpPr bwMode="auto">
          <a:xfrm>
            <a:off x="7010400" y="762000"/>
            <a:ext cx="1981200" cy="990600"/>
            <a:chOff x="3744" y="144"/>
            <a:chExt cx="1248" cy="624"/>
          </a:xfrm>
        </p:grpSpPr>
        <p:sp>
          <p:nvSpPr>
            <p:cNvPr id="3884071" name="Oval 39"/>
            <p:cNvSpPr>
              <a:spLocks noChangeArrowheads="1"/>
            </p:cNvSpPr>
            <p:nvPr/>
          </p:nvSpPr>
          <p:spPr bwMode="auto">
            <a:xfrm>
              <a:off x="3744" y="144"/>
              <a:ext cx="1104" cy="624"/>
            </a:xfrm>
            <a:prstGeom prst="ellipse">
              <a:avLst/>
            </a:prstGeom>
            <a:solidFill>
              <a:srgbClr val="993366"/>
            </a:solidFill>
            <a:ln w="9525" algn="ctr">
              <a:solidFill>
                <a:schemeClr val="hlink"/>
              </a:solidFill>
              <a:round/>
              <a:headEnd/>
              <a:tailEnd/>
            </a:ln>
            <a:effectLst/>
          </p:spPr>
          <p:txBody>
            <a:bodyPr wrap="none" anchor="ctr"/>
            <a:lstStyle/>
            <a:p>
              <a:endParaRPr lang="en-US"/>
            </a:p>
          </p:txBody>
        </p:sp>
        <p:sp>
          <p:nvSpPr>
            <p:cNvPr id="3884072" name="Text Box 40"/>
            <p:cNvSpPr txBox="1">
              <a:spLocks noChangeArrowheads="1"/>
            </p:cNvSpPr>
            <p:nvPr/>
          </p:nvSpPr>
          <p:spPr bwMode="auto">
            <a:xfrm>
              <a:off x="3851" y="298"/>
              <a:ext cx="1141" cy="326"/>
            </a:xfrm>
            <a:prstGeom prst="rect">
              <a:avLst/>
            </a:prstGeom>
            <a:noFill/>
            <a:ln w="9525">
              <a:noFill/>
              <a:miter lim="800000"/>
              <a:headEnd/>
              <a:tailEnd/>
            </a:ln>
            <a:effectLst/>
          </p:spPr>
          <p:txBody>
            <a:bodyPr>
              <a:spAutoFit/>
            </a:bodyPr>
            <a:lstStyle/>
            <a:p>
              <a:pPr algn="l">
                <a:lnSpc>
                  <a:spcPct val="100000"/>
                </a:lnSpc>
              </a:pPr>
              <a:r>
                <a:rPr lang="en-US" sz="1400">
                  <a:solidFill>
                    <a:schemeClr val="tx1"/>
                  </a:solidFill>
                  <a:effectLst/>
                  <a:latin typeface="Arial" charset="0"/>
                </a:rPr>
                <a:t>Patient Centered Medical Home</a:t>
              </a:r>
            </a:p>
          </p:txBody>
        </p:sp>
      </p:grpSp>
    </p:spTree>
    <p:custDataLst>
      <p:tags r:id="rId1"/>
    </p:custData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840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840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84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840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840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840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840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840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84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840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840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840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840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8406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8406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884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4046" grpId="0" animBg="1"/>
      <p:bldP spid="3884047" grpId="0" animBg="1"/>
      <p:bldP spid="3884048" grpId="0" animBg="1"/>
      <p:bldP spid="3884049" grpId="0" animBg="1"/>
      <p:bldP spid="3884051" grpId="0" animBg="1"/>
      <p:bldP spid="3884053" grpId="0"/>
      <p:bldP spid="3884054" grpId="0" animBg="1"/>
      <p:bldP spid="3884056" grpId="0"/>
      <p:bldP spid="3884064" grpId="0" animBg="1"/>
      <p:bldP spid="3884066" grpId="0" animBg="1"/>
      <p:bldP spid="38840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8562" name="Picture 2" descr="workforce+quality_exhibit9"/>
          <p:cNvPicPr>
            <a:picLocks noChangeAspect="1" noChangeArrowheads="1"/>
          </p:cNvPicPr>
          <p:nvPr/>
        </p:nvPicPr>
        <p:blipFill>
          <a:blip r:embed="rId3" cstate="print"/>
          <a:srcRect/>
          <a:stretch>
            <a:fillRect/>
          </a:stretch>
        </p:blipFill>
        <p:spPr bwMode="auto">
          <a:xfrm>
            <a:off x="762000" y="2427288"/>
            <a:ext cx="7772400" cy="3592512"/>
          </a:xfrm>
          <a:prstGeom prst="rect">
            <a:avLst/>
          </a:prstGeom>
          <a:noFill/>
        </p:spPr>
      </p:pic>
      <p:sp>
        <p:nvSpPr>
          <p:cNvPr id="4418563" name="Rectangle 3"/>
          <p:cNvSpPr>
            <a:spLocks noChangeArrowheads="1"/>
          </p:cNvSpPr>
          <p:nvPr/>
        </p:nvSpPr>
        <p:spPr bwMode="auto">
          <a:xfrm>
            <a:off x="609600" y="2347913"/>
            <a:ext cx="5791200" cy="152400"/>
          </a:xfrm>
          <a:prstGeom prst="rect">
            <a:avLst/>
          </a:prstGeom>
          <a:solidFill>
            <a:schemeClr val="bg1"/>
          </a:solidFill>
          <a:ln w="9525">
            <a:noFill/>
            <a:miter lim="800000"/>
            <a:headEnd/>
            <a:tailEnd/>
          </a:ln>
          <a:effectLst/>
        </p:spPr>
        <p:txBody>
          <a:bodyPr wrap="none" anchor="ctr"/>
          <a:lstStyle/>
          <a:p>
            <a:endParaRPr lang="en-US"/>
          </a:p>
        </p:txBody>
      </p:sp>
      <p:sp>
        <p:nvSpPr>
          <p:cNvPr id="4418564" name="Rectangle 4"/>
          <p:cNvSpPr>
            <a:spLocks noChangeArrowheads="1"/>
          </p:cNvSpPr>
          <p:nvPr/>
        </p:nvSpPr>
        <p:spPr bwMode="auto">
          <a:xfrm>
            <a:off x="823913" y="304800"/>
            <a:ext cx="7786687" cy="1143000"/>
          </a:xfrm>
          <a:prstGeom prst="rect">
            <a:avLst/>
          </a:prstGeom>
          <a:noFill/>
          <a:ln w="9525">
            <a:noFill/>
            <a:miter lim="800000"/>
            <a:headEnd/>
            <a:tailEnd/>
          </a:ln>
          <a:effectLst/>
        </p:spPr>
        <p:txBody>
          <a:bodyPr anchor="ctr"/>
          <a:lstStyle/>
          <a:p>
            <a:pPr algn="l"/>
            <a:r>
              <a:rPr lang="en-US" dirty="0">
                <a:solidFill>
                  <a:srgbClr val="FFFF00"/>
                </a:solidFill>
                <a:effectLst>
                  <a:outerShdw blurRad="38100" dist="38100" dir="2700000" algn="tl">
                    <a:srgbClr val="000000"/>
                  </a:outerShdw>
                </a:effectLst>
                <a:latin typeface="Arial"/>
              </a:rPr>
              <a:t>Costs Decrease with PCPs</a:t>
            </a:r>
          </a:p>
        </p:txBody>
      </p:sp>
      <p:sp>
        <p:nvSpPr>
          <p:cNvPr id="4418565" name="Text Box 5"/>
          <p:cNvSpPr txBox="1">
            <a:spLocks noChangeArrowheads="1"/>
          </p:cNvSpPr>
          <p:nvPr/>
        </p:nvSpPr>
        <p:spPr bwMode="auto">
          <a:xfrm>
            <a:off x="857250" y="5762625"/>
            <a:ext cx="7391400" cy="954107"/>
          </a:xfrm>
          <a:prstGeom prst="rect">
            <a:avLst/>
          </a:prstGeom>
          <a:solidFill>
            <a:schemeClr val="bg1"/>
          </a:solidFill>
          <a:ln w="9525">
            <a:noFill/>
            <a:miter lim="800000"/>
            <a:headEnd/>
            <a:tailEnd/>
          </a:ln>
          <a:effectLst/>
        </p:spPr>
        <p:txBody>
          <a:bodyPr>
            <a:spAutoFit/>
          </a:bodyPr>
          <a:lstStyle/>
          <a:p>
            <a:pPr algn="l">
              <a:lnSpc>
                <a:spcPct val="100000"/>
              </a:lnSpc>
              <a:spcBef>
                <a:spcPct val="50000"/>
              </a:spcBef>
            </a:pPr>
            <a:endParaRPr lang="en-US" sz="1400" dirty="0">
              <a:solidFill>
                <a:srgbClr val="FFFFFF"/>
              </a:solidFill>
              <a:effectLst/>
              <a:latin typeface="Arial" charset="0"/>
            </a:endParaRPr>
          </a:p>
          <a:p>
            <a:pPr algn="l">
              <a:lnSpc>
                <a:spcPct val="100000"/>
              </a:lnSpc>
              <a:spcBef>
                <a:spcPct val="50000"/>
              </a:spcBef>
            </a:pPr>
            <a:r>
              <a:rPr lang="en-US" sz="1400" dirty="0">
                <a:solidFill>
                  <a:srgbClr val="FFFFFF"/>
                </a:solidFill>
                <a:effectLst/>
                <a:latin typeface="Verdana" pitchFamily="34" charset="0"/>
              </a:rPr>
              <a:t>Sources</a:t>
            </a:r>
            <a:r>
              <a:rPr lang="en-US" sz="1400" b="0" dirty="0">
                <a:solidFill>
                  <a:srgbClr val="FFFFFF"/>
                </a:solidFill>
                <a:effectLst/>
                <a:latin typeface="Verdana" pitchFamily="34" charset="0"/>
              </a:rPr>
              <a:t>: Medicare claims data; and Area Resource File, 2003.</a:t>
            </a:r>
          </a:p>
          <a:p>
            <a:pPr algn="l">
              <a:lnSpc>
                <a:spcPct val="100000"/>
              </a:lnSpc>
              <a:spcBef>
                <a:spcPct val="50000"/>
              </a:spcBef>
            </a:pPr>
            <a:r>
              <a:rPr lang="en-US" sz="1400" dirty="0">
                <a:solidFill>
                  <a:srgbClr val="FFFFFF"/>
                </a:solidFill>
                <a:effectLst/>
                <a:latin typeface="Verdana" pitchFamily="34" charset="0"/>
              </a:rPr>
              <a:t>Notes</a:t>
            </a:r>
            <a:r>
              <a:rPr lang="en-US" sz="1400" b="0" dirty="0">
                <a:solidFill>
                  <a:srgbClr val="FFFFFF"/>
                </a:solidFill>
                <a:effectLst/>
                <a:latin typeface="Verdana" pitchFamily="34" charset="0"/>
              </a:rPr>
              <a:t>: Total physicians held constant.</a:t>
            </a:r>
          </a:p>
        </p:txBody>
      </p:sp>
      <p:sp>
        <p:nvSpPr>
          <p:cNvPr id="4418566" name="Text Box 6"/>
          <p:cNvSpPr txBox="1">
            <a:spLocks noChangeArrowheads="1"/>
          </p:cNvSpPr>
          <p:nvPr/>
        </p:nvSpPr>
        <p:spPr bwMode="auto">
          <a:xfrm>
            <a:off x="838200" y="5334000"/>
            <a:ext cx="7696200" cy="696913"/>
          </a:xfrm>
          <a:prstGeom prst="rect">
            <a:avLst/>
          </a:prstGeom>
          <a:solidFill>
            <a:schemeClr val="tx1"/>
          </a:solidFill>
          <a:ln w="9525" algn="ctr">
            <a:noFill/>
            <a:miter lim="800000"/>
            <a:headEnd/>
            <a:tailEnd/>
          </a:ln>
          <a:effectLst/>
        </p:spPr>
        <p:txBody>
          <a:bodyPr>
            <a:spAutoFit/>
          </a:bodyPr>
          <a:lstStyle/>
          <a:p>
            <a:pPr>
              <a:spcBef>
                <a:spcPct val="50000"/>
              </a:spcBef>
            </a:pPr>
            <a:endParaRPr lang="en-US" sz="1800" b="0">
              <a:solidFill>
                <a:srgbClr val="000514"/>
              </a:solidFill>
              <a:effectLst>
                <a:outerShdw blurRad="38100" dist="38100" dir="2700000" algn="tl">
                  <a:srgbClr val="C0C0C0"/>
                </a:outerShdw>
              </a:effectLst>
              <a:latin typeface="Arial" charset="0"/>
            </a:endParaRPr>
          </a:p>
          <a:p>
            <a:pPr>
              <a:spcBef>
                <a:spcPct val="50000"/>
              </a:spcBef>
            </a:pPr>
            <a:endParaRPr lang="en-US" sz="1800" b="0">
              <a:solidFill>
                <a:srgbClr val="000514"/>
              </a:solidFill>
              <a:effectLst>
                <a:outerShdw blurRad="38100" dist="38100" dir="2700000" algn="tl">
                  <a:srgbClr val="C0C0C0"/>
                </a:outerShdw>
              </a:effectLst>
              <a:latin typeface="Arial" charset="0"/>
            </a:endParaRPr>
          </a:p>
        </p:txBody>
      </p:sp>
      <p:sp>
        <p:nvSpPr>
          <p:cNvPr id="4418567" name="Text Box 7"/>
          <p:cNvSpPr txBox="1">
            <a:spLocks noChangeArrowheads="1"/>
          </p:cNvSpPr>
          <p:nvPr/>
        </p:nvSpPr>
        <p:spPr bwMode="auto">
          <a:xfrm>
            <a:off x="762000" y="2133600"/>
            <a:ext cx="2362200" cy="558800"/>
          </a:xfrm>
          <a:prstGeom prst="rect">
            <a:avLst/>
          </a:prstGeom>
          <a:solidFill>
            <a:schemeClr val="tx1"/>
          </a:solidFill>
          <a:ln w="9525" algn="ctr">
            <a:noFill/>
            <a:miter lim="800000"/>
            <a:headEnd/>
            <a:tailEnd/>
          </a:ln>
          <a:effectLst/>
        </p:spPr>
        <p:txBody>
          <a:bodyPr>
            <a:spAutoFit/>
          </a:bodyPr>
          <a:lstStyle/>
          <a:p>
            <a:pPr algn="l">
              <a:spcBef>
                <a:spcPct val="50000"/>
              </a:spcBef>
            </a:pPr>
            <a:r>
              <a:rPr lang="en-US" sz="1800" b="0" dirty="0">
                <a:solidFill>
                  <a:srgbClr val="000514"/>
                </a:solidFill>
                <a:effectLst>
                  <a:outerShdw blurRad="38100" dist="38100" dir="2700000" algn="tl">
                    <a:srgbClr val="C0C0C0"/>
                  </a:outerShdw>
                </a:effectLst>
                <a:latin typeface="Arial" charset="0"/>
              </a:rPr>
              <a:t>Spending per beneficiary</a:t>
            </a:r>
          </a:p>
        </p:txBody>
      </p:sp>
      <p:sp>
        <p:nvSpPr>
          <p:cNvPr id="4418568" name="Text Box 8"/>
          <p:cNvSpPr txBox="1">
            <a:spLocks noChangeArrowheads="1"/>
          </p:cNvSpPr>
          <p:nvPr/>
        </p:nvSpPr>
        <p:spPr bwMode="auto">
          <a:xfrm>
            <a:off x="1447800" y="5160963"/>
            <a:ext cx="609600" cy="325437"/>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rgbClr val="000514"/>
                </a:solidFill>
                <a:effectLst>
                  <a:outerShdw blurRad="38100" dist="38100" dir="2700000" algn="tl">
                    <a:srgbClr val="C0C0C0"/>
                  </a:outerShdw>
                </a:effectLst>
                <a:latin typeface="Arial" charset="0"/>
              </a:rPr>
              <a:t>1</a:t>
            </a:r>
          </a:p>
        </p:txBody>
      </p:sp>
      <p:sp>
        <p:nvSpPr>
          <p:cNvPr id="4418569" name="Text Box 9"/>
          <p:cNvSpPr txBox="1">
            <a:spLocks noChangeArrowheads="1"/>
          </p:cNvSpPr>
          <p:nvPr/>
        </p:nvSpPr>
        <p:spPr bwMode="auto">
          <a:xfrm>
            <a:off x="2743200" y="5140325"/>
            <a:ext cx="609600" cy="325438"/>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rgbClr val="000514"/>
                </a:solidFill>
                <a:effectLst>
                  <a:outerShdw blurRad="38100" dist="38100" dir="2700000" algn="tl">
                    <a:srgbClr val="C0C0C0"/>
                  </a:outerShdw>
                </a:effectLst>
                <a:latin typeface="Arial" charset="0"/>
              </a:rPr>
              <a:t>2</a:t>
            </a:r>
          </a:p>
        </p:txBody>
      </p:sp>
      <p:sp>
        <p:nvSpPr>
          <p:cNvPr id="4418570" name="Text Box 10"/>
          <p:cNvSpPr txBox="1">
            <a:spLocks noChangeArrowheads="1"/>
          </p:cNvSpPr>
          <p:nvPr/>
        </p:nvSpPr>
        <p:spPr bwMode="auto">
          <a:xfrm>
            <a:off x="4267200" y="5140325"/>
            <a:ext cx="609600" cy="325438"/>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rgbClr val="000514"/>
                </a:solidFill>
                <a:effectLst>
                  <a:outerShdw blurRad="38100" dist="38100" dir="2700000" algn="tl">
                    <a:srgbClr val="C0C0C0"/>
                  </a:outerShdw>
                </a:effectLst>
                <a:latin typeface="Arial" charset="0"/>
              </a:rPr>
              <a:t>3</a:t>
            </a:r>
          </a:p>
        </p:txBody>
      </p:sp>
      <p:sp>
        <p:nvSpPr>
          <p:cNvPr id="4418571" name="Text Box 11"/>
          <p:cNvSpPr txBox="1">
            <a:spLocks noChangeArrowheads="1"/>
          </p:cNvSpPr>
          <p:nvPr/>
        </p:nvSpPr>
        <p:spPr bwMode="auto">
          <a:xfrm>
            <a:off x="5715000" y="5140325"/>
            <a:ext cx="609600" cy="325438"/>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rgbClr val="000514"/>
                </a:solidFill>
                <a:effectLst>
                  <a:outerShdw blurRad="38100" dist="38100" dir="2700000" algn="tl">
                    <a:srgbClr val="C0C0C0"/>
                  </a:outerShdw>
                </a:effectLst>
                <a:latin typeface="Arial" charset="0"/>
              </a:rPr>
              <a:t>4</a:t>
            </a:r>
          </a:p>
        </p:txBody>
      </p:sp>
      <p:sp>
        <p:nvSpPr>
          <p:cNvPr id="4418572" name="Text Box 12"/>
          <p:cNvSpPr txBox="1">
            <a:spLocks noChangeArrowheads="1"/>
          </p:cNvSpPr>
          <p:nvPr/>
        </p:nvSpPr>
        <p:spPr bwMode="auto">
          <a:xfrm>
            <a:off x="7239000" y="5160963"/>
            <a:ext cx="609600" cy="325437"/>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rgbClr val="000514"/>
                </a:solidFill>
                <a:effectLst>
                  <a:outerShdw blurRad="38100" dist="38100" dir="2700000" algn="tl">
                    <a:srgbClr val="C0C0C0"/>
                  </a:outerShdw>
                </a:effectLst>
                <a:latin typeface="Arial" charset="0"/>
              </a:rPr>
              <a:t>5</a:t>
            </a:r>
          </a:p>
        </p:txBody>
      </p:sp>
      <p:sp>
        <p:nvSpPr>
          <p:cNvPr id="4418573" name="Text Box 13"/>
          <p:cNvSpPr txBox="1">
            <a:spLocks noChangeArrowheads="1"/>
          </p:cNvSpPr>
          <p:nvPr/>
        </p:nvSpPr>
        <p:spPr bwMode="auto">
          <a:xfrm>
            <a:off x="2514600" y="5541963"/>
            <a:ext cx="4648200" cy="325437"/>
          </a:xfrm>
          <a:prstGeom prst="rect">
            <a:avLst/>
          </a:prstGeom>
          <a:solidFill>
            <a:schemeClr val="tx1"/>
          </a:solidFill>
          <a:ln w="9525" algn="ctr">
            <a:noFill/>
            <a:miter lim="800000"/>
            <a:headEnd/>
            <a:tailEnd/>
          </a:ln>
          <a:effectLst/>
        </p:spPr>
        <p:txBody>
          <a:bodyPr>
            <a:spAutoFit/>
          </a:bodyPr>
          <a:lstStyle/>
          <a:p>
            <a:pPr>
              <a:spcBef>
                <a:spcPct val="50000"/>
              </a:spcBef>
            </a:pPr>
            <a:r>
              <a:rPr lang="en-US" sz="1800" b="0">
                <a:solidFill>
                  <a:srgbClr val="000514"/>
                </a:solidFill>
                <a:effectLst>
                  <a:outerShdw blurRad="38100" dist="38100" dir="2700000" algn="tl">
                    <a:srgbClr val="C0C0C0"/>
                  </a:outerShdw>
                </a:effectLst>
                <a:latin typeface="Arial" charset="0"/>
              </a:rPr>
              <a:t># of Primary Care Physicians per 10,000</a:t>
            </a:r>
          </a:p>
        </p:txBody>
      </p:sp>
      <p:sp>
        <p:nvSpPr>
          <p:cNvPr id="4418574" name="Text Box 14"/>
          <p:cNvSpPr txBox="1">
            <a:spLocks noChangeArrowheads="1"/>
          </p:cNvSpPr>
          <p:nvPr/>
        </p:nvSpPr>
        <p:spPr bwMode="auto">
          <a:xfrm>
            <a:off x="838200" y="2743200"/>
            <a:ext cx="762000" cy="273050"/>
          </a:xfrm>
          <a:prstGeom prst="rect">
            <a:avLst/>
          </a:prstGeom>
          <a:solidFill>
            <a:schemeClr val="tx1"/>
          </a:solidFill>
          <a:ln w="9525" algn="ctr">
            <a:noFill/>
            <a:miter lim="800000"/>
            <a:headEnd/>
            <a:tailEnd/>
          </a:ln>
          <a:effectLst/>
        </p:spPr>
        <p:txBody>
          <a:bodyPr>
            <a:spAutoFit/>
          </a:bodyPr>
          <a:lstStyle/>
          <a:p>
            <a:pPr>
              <a:spcBef>
                <a:spcPct val="50000"/>
              </a:spcBef>
            </a:pPr>
            <a:r>
              <a:rPr lang="en-US" sz="1400" b="0">
                <a:solidFill>
                  <a:srgbClr val="000514"/>
                </a:solidFill>
                <a:effectLst>
                  <a:outerShdw blurRad="38100" dist="38100" dir="2700000" algn="tl">
                    <a:srgbClr val="C0C0C0"/>
                  </a:outerShdw>
                </a:effectLst>
                <a:latin typeface="Arial" charset="0"/>
              </a:rPr>
              <a:t>8,000</a:t>
            </a:r>
          </a:p>
        </p:txBody>
      </p:sp>
      <p:sp>
        <p:nvSpPr>
          <p:cNvPr id="4418575" name="Text Box 15"/>
          <p:cNvSpPr txBox="1">
            <a:spLocks noChangeArrowheads="1"/>
          </p:cNvSpPr>
          <p:nvPr/>
        </p:nvSpPr>
        <p:spPr bwMode="auto">
          <a:xfrm>
            <a:off x="838200" y="3232150"/>
            <a:ext cx="762000" cy="273050"/>
          </a:xfrm>
          <a:prstGeom prst="rect">
            <a:avLst/>
          </a:prstGeom>
          <a:solidFill>
            <a:schemeClr val="tx1"/>
          </a:solidFill>
          <a:ln w="9525" algn="ctr">
            <a:noFill/>
            <a:miter lim="800000"/>
            <a:headEnd/>
            <a:tailEnd/>
          </a:ln>
          <a:effectLst/>
        </p:spPr>
        <p:txBody>
          <a:bodyPr>
            <a:spAutoFit/>
          </a:bodyPr>
          <a:lstStyle/>
          <a:p>
            <a:pPr>
              <a:spcBef>
                <a:spcPct val="50000"/>
              </a:spcBef>
            </a:pPr>
            <a:r>
              <a:rPr lang="en-US" sz="1400" b="0">
                <a:solidFill>
                  <a:srgbClr val="000514"/>
                </a:solidFill>
                <a:effectLst>
                  <a:outerShdw blurRad="38100" dist="38100" dir="2700000" algn="tl">
                    <a:srgbClr val="C0C0C0"/>
                  </a:outerShdw>
                </a:effectLst>
                <a:latin typeface="Arial" charset="0"/>
              </a:rPr>
              <a:t>7,000</a:t>
            </a:r>
          </a:p>
        </p:txBody>
      </p:sp>
      <p:sp>
        <p:nvSpPr>
          <p:cNvPr id="4418576" name="Text Box 16"/>
          <p:cNvSpPr txBox="1">
            <a:spLocks noChangeArrowheads="1"/>
          </p:cNvSpPr>
          <p:nvPr/>
        </p:nvSpPr>
        <p:spPr bwMode="auto">
          <a:xfrm>
            <a:off x="838200" y="3810000"/>
            <a:ext cx="762000" cy="273050"/>
          </a:xfrm>
          <a:prstGeom prst="rect">
            <a:avLst/>
          </a:prstGeom>
          <a:solidFill>
            <a:schemeClr val="tx1"/>
          </a:solidFill>
          <a:ln w="9525" algn="ctr">
            <a:noFill/>
            <a:miter lim="800000"/>
            <a:headEnd/>
            <a:tailEnd/>
          </a:ln>
          <a:effectLst/>
        </p:spPr>
        <p:txBody>
          <a:bodyPr>
            <a:spAutoFit/>
          </a:bodyPr>
          <a:lstStyle/>
          <a:p>
            <a:pPr>
              <a:spcBef>
                <a:spcPct val="50000"/>
              </a:spcBef>
            </a:pPr>
            <a:r>
              <a:rPr lang="en-US" sz="1400" b="0">
                <a:solidFill>
                  <a:srgbClr val="000514"/>
                </a:solidFill>
                <a:effectLst>
                  <a:outerShdw blurRad="38100" dist="38100" dir="2700000" algn="tl">
                    <a:srgbClr val="C0C0C0"/>
                  </a:outerShdw>
                </a:effectLst>
                <a:latin typeface="Arial" charset="0"/>
              </a:rPr>
              <a:t>6,000</a:t>
            </a:r>
          </a:p>
        </p:txBody>
      </p:sp>
      <p:sp>
        <p:nvSpPr>
          <p:cNvPr id="4418577" name="Text Box 17"/>
          <p:cNvSpPr txBox="1">
            <a:spLocks noChangeArrowheads="1"/>
          </p:cNvSpPr>
          <p:nvPr/>
        </p:nvSpPr>
        <p:spPr bwMode="auto">
          <a:xfrm>
            <a:off x="838200" y="4298950"/>
            <a:ext cx="762000" cy="273050"/>
          </a:xfrm>
          <a:prstGeom prst="rect">
            <a:avLst/>
          </a:prstGeom>
          <a:solidFill>
            <a:schemeClr val="tx1"/>
          </a:solidFill>
          <a:ln w="9525" algn="ctr">
            <a:noFill/>
            <a:miter lim="800000"/>
            <a:headEnd/>
            <a:tailEnd/>
          </a:ln>
          <a:effectLst/>
        </p:spPr>
        <p:txBody>
          <a:bodyPr>
            <a:spAutoFit/>
          </a:bodyPr>
          <a:lstStyle/>
          <a:p>
            <a:pPr>
              <a:spcBef>
                <a:spcPct val="50000"/>
              </a:spcBef>
            </a:pPr>
            <a:r>
              <a:rPr lang="en-US" sz="1400" b="0">
                <a:solidFill>
                  <a:srgbClr val="000514"/>
                </a:solidFill>
                <a:effectLst>
                  <a:outerShdw blurRad="38100" dist="38100" dir="2700000" algn="tl">
                    <a:srgbClr val="C0C0C0"/>
                  </a:outerShdw>
                </a:effectLst>
                <a:latin typeface="Arial" charset="0"/>
              </a:rPr>
              <a:t>5,000</a:t>
            </a:r>
          </a:p>
        </p:txBody>
      </p:sp>
      <p:sp>
        <p:nvSpPr>
          <p:cNvPr id="4418578" name="Text Box 18"/>
          <p:cNvSpPr txBox="1">
            <a:spLocks noChangeArrowheads="1"/>
          </p:cNvSpPr>
          <p:nvPr/>
        </p:nvSpPr>
        <p:spPr bwMode="auto">
          <a:xfrm>
            <a:off x="2667000" y="2133600"/>
            <a:ext cx="5867400" cy="696913"/>
          </a:xfrm>
          <a:prstGeom prst="rect">
            <a:avLst/>
          </a:prstGeom>
          <a:solidFill>
            <a:schemeClr val="tx1"/>
          </a:solidFill>
          <a:ln w="9525" algn="ctr">
            <a:noFill/>
            <a:miter lim="800000"/>
            <a:headEnd/>
            <a:tailEnd/>
          </a:ln>
          <a:effectLst/>
        </p:spPr>
        <p:txBody>
          <a:bodyPr>
            <a:spAutoFit/>
          </a:bodyPr>
          <a:lstStyle/>
          <a:p>
            <a:pPr>
              <a:spcBef>
                <a:spcPct val="50000"/>
              </a:spcBef>
            </a:pPr>
            <a:endParaRPr lang="en-US" sz="1800" b="0">
              <a:solidFill>
                <a:srgbClr val="FFFFFF"/>
              </a:solidFill>
              <a:effectLst>
                <a:outerShdw blurRad="38100" dist="38100" dir="2700000" algn="tl">
                  <a:srgbClr val="C0C0C0"/>
                </a:outerShdw>
              </a:effectLst>
              <a:latin typeface="Arial" charset="0"/>
            </a:endParaRPr>
          </a:p>
          <a:p>
            <a:pPr>
              <a:spcBef>
                <a:spcPct val="50000"/>
              </a:spcBef>
            </a:pPr>
            <a:endParaRPr lang="en-US" sz="1800" b="0">
              <a:solidFill>
                <a:srgbClr val="FFFFFF"/>
              </a:solidFill>
              <a:effectLst>
                <a:outerShdw blurRad="38100" dist="38100" dir="2700000" algn="tl">
                  <a:srgbClr val="C0C0C0"/>
                </a:outerShdw>
              </a:effectLst>
              <a:latin typeface="Arial" charset="0"/>
            </a:endParaRPr>
          </a:p>
        </p:txBody>
      </p:sp>
      <p:sp>
        <p:nvSpPr>
          <p:cNvPr id="4418579" name="Text Box 19"/>
          <p:cNvSpPr txBox="1">
            <a:spLocks noChangeArrowheads="1"/>
          </p:cNvSpPr>
          <p:nvPr/>
        </p:nvSpPr>
        <p:spPr bwMode="auto">
          <a:xfrm>
            <a:off x="838200" y="4832350"/>
            <a:ext cx="762000" cy="273050"/>
          </a:xfrm>
          <a:prstGeom prst="rect">
            <a:avLst/>
          </a:prstGeom>
          <a:solidFill>
            <a:schemeClr val="tx1"/>
          </a:solidFill>
          <a:ln w="9525" algn="ctr">
            <a:noFill/>
            <a:miter lim="800000"/>
            <a:headEnd/>
            <a:tailEnd/>
          </a:ln>
          <a:effectLst/>
        </p:spPr>
        <p:txBody>
          <a:bodyPr>
            <a:spAutoFit/>
          </a:bodyPr>
          <a:lstStyle/>
          <a:p>
            <a:pPr>
              <a:spcBef>
                <a:spcPct val="50000"/>
              </a:spcBef>
            </a:pPr>
            <a:r>
              <a:rPr lang="en-US" sz="1400" b="0">
                <a:solidFill>
                  <a:srgbClr val="000514"/>
                </a:solidFill>
                <a:effectLst>
                  <a:outerShdw blurRad="38100" dist="38100" dir="2700000" algn="tl">
                    <a:srgbClr val="C0C0C0"/>
                  </a:outerShdw>
                </a:effectLst>
                <a:latin typeface="Arial" charset="0"/>
              </a:rPr>
              <a:t>4,000</a:t>
            </a:r>
          </a:p>
        </p:txBody>
      </p:sp>
      <p:sp>
        <p:nvSpPr>
          <p:cNvPr id="4418580" name="Line 20"/>
          <p:cNvSpPr>
            <a:spLocks noChangeShapeType="1"/>
          </p:cNvSpPr>
          <p:nvPr/>
        </p:nvSpPr>
        <p:spPr bwMode="auto">
          <a:xfrm>
            <a:off x="2667000" y="3352800"/>
            <a:ext cx="4953000" cy="1295400"/>
          </a:xfrm>
          <a:prstGeom prst="line">
            <a:avLst/>
          </a:prstGeom>
          <a:noFill/>
          <a:ln w="38100">
            <a:solidFill>
              <a:srgbClr val="FF0000"/>
            </a:solidFill>
            <a:round/>
            <a:headEnd/>
            <a:tailEnd type="triangle" w="lg" len="lg"/>
          </a:ln>
          <a:effectLst/>
        </p:spPr>
        <p:txBody>
          <a:bodyPr anchor="ctr"/>
          <a:lstStyle/>
          <a:p>
            <a:endParaRPr lang="en-US"/>
          </a:p>
        </p:txBody>
      </p:sp>
    </p:spTree>
    <p:extLst>
      <p:ext uri="{BB962C8B-B14F-4D97-AF65-F5344CB8AC3E}">
        <p14:creationId xmlns:p14="http://schemas.microsoft.com/office/powerpoint/2010/main" val="220462272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18580"/>
                                        </p:tgtEl>
                                        <p:attrNameLst>
                                          <p:attrName>style.visibility</p:attrName>
                                        </p:attrNameLst>
                                      </p:cBhvr>
                                      <p:to>
                                        <p:strVal val="visible"/>
                                      </p:to>
                                    </p:set>
                                    <p:animEffect transition="in" filter="wipe(up)">
                                      <p:cBhvr>
                                        <p:cTn id="7" dur="1000"/>
                                        <p:tgtEl>
                                          <p:spTgt spid="441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858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6082" name="Oval 2"/>
          <p:cNvSpPr>
            <a:spLocks noChangeArrowheads="1"/>
          </p:cNvSpPr>
          <p:nvPr/>
        </p:nvSpPr>
        <p:spPr bwMode="auto">
          <a:xfrm>
            <a:off x="609600" y="1371600"/>
            <a:ext cx="7924800" cy="5105400"/>
          </a:xfrm>
          <a:prstGeom prst="ellipse">
            <a:avLst/>
          </a:prstGeom>
          <a:solidFill>
            <a:srgbClr val="3366CC"/>
          </a:solidFill>
          <a:ln w="76200" algn="ctr">
            <a:solidFill>
              <a:schemeClr val="tx1"/>
            </a:solidFill>
            <a:round/>
            <a:headEnd/>
            <a:tailEnd/>
          </a:ln>
          <a:effectLst/>
        </p:spPr>
        <p:txBody>
          <a:bodyPr anchor="ctr">
            <a:spAutoFit/>
          </a:bodyPr>
          <a:lstStyle/>
          <a:p>
            <a:endParaRPr lang="en-US">
              <a:effectLst>
                <a:outerShdw blurRad="38100" dist="38100" dir="2700000" algn="tl">
                  <a:srgbClr val="000000"/>
                </a:outerShdw>
              </a:effectLst>
            </a:endParaRPr>
          </a:p>
        </p:txBody>
      </p:sp>
      <p:sp>
        <p:nvSpPr>
          <p:cNvPr id="3886083" name="Line 3"/>
          <p:cNvSpPr>
            <a:spLocks noChangeShapeType="1"/>
          </p:cNvSpPr>
          <p:nvPr/>
        </p:nvSpPr>
        <p:spPr bwMode="auto">
          <a:xfrm flipV="1">
            <a:off x="609600" y="3429000"/>
            <a:ext cx="152400" cy="152400"/>
          </a:xfrm>
          <a:prstGeom prst="line">
            <a:avLst/>
          </a:prstGeom>
          <a:noFill/>
          <a:ln w="9525">
            <a:noFill/>
            <a:round/>
            <a:headEnd/>
            <a:tailEnd type="triangle" w="med" len="med"/>
          </a:ln>
          <a:effectLst/>
        </p:spPr>
        <p:txBody>
          <a:bodyPr anchor="ctr"/>
          <a:lstStyle/>
          <a:p>
            <a:endParaRPr lang="en-US"/>
          </a:p>
        </p:txBody>
      </p:sp>
      <p:sp>
        <p:nvSpPr>
          <p:cNvPr id="3886084" name="Line 4"/>
          <p:cNvSpPr>
            <a:spLocks noChangeShapeType="1"/>
          </p:cNvSpPr>
          <p:nvPr/>
        </p:nvSpPr>
        <p:spPr bwMode="auto">
          <a:xfrm flipH="1">
            <a:off x="7162800" y="5638800"/>
            <a:ext cx="3048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6085" name="Line 5"/>
          <p:cNvSpPr>
            <a:spLocks noChangeShapeType="1"/>
          </p:cNvSpPr>
          <p:nvPr/>
        </p:nvSpPr>
        <p:spPr bwMode="auto">
          <a:xfrm flipH="1">
            <a:off x="7696200" y="5257800"/>
            <a:ext cx="2286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6086" name="Line 6"/>
          <p:cNvSpPr>
            <a:spLocks noChangeShapeType="1"/>
          </p:cNvSpPr>
          <p:nvPr/>
        </p:nvSpPr>
        <p:spPr bwMode="auto">
          <a:xfrm flipH="1" flipV="1">
            <a:off x="1828800" y="5791200"/>
            <a:ext cx="381000" cy="152400"/>
          </a:xfrm>
          <a:prstGeom prst="line">
            <a:avLst/>
          </a:prstGeom>
          <a:noFill/>
          <a:ln w="76200">
            <a:solidFill>
              <a:schemeClr val="tx1"/>
            </a:solidFill>
            <a:round/>
            <a:headEnd/>
            <a:tailEnd type="triangle" w="med" len="med"/>
          </a:ln>
          <a:effectLst/>
        </p:spPr>
        <p:txBody>
          <a:bodyPr anchor="ctr"/>
          <a:lstStyle/>
          <a:p>
            <a:endParaRPr lang="en-US"/>
          </a:p>
        </p:txBody>
      </p:sp>
      <p:sp>
        <p:nvSpPr>
          <p:cNvPr id="3886087" name="Line 7"/>
          <p:cNvSpPr>
            <a:spLocks noChangeShapeType="1"/>
          </p:cNvSpPr>
          <p:nvPr/>
        </p:nvSpPr>
        <p:spPr bwMode="auto">
          <a:xfrm flipV="1">
            <a:off x="2133600" y="1752600"/>
            <a:ext cx="304800" cy="152400"/>
          </a:xfrm>
          <a:prstGeom prst="line">
            <a:avLst/>
          </a:prstGeom>
          <a:noFill/>
          <a:ln w="76200">
            <a:solidFill>
              <a:schemeClr val="tx1"/>
            </a:solidFill>
            <a:round/>
            <a:headEnd/>
            <a:tailEnd type="triangle" w="med" len="med"/>
          </a:ln>
          <a:effectLst/>
        </p:spPr>
        <p:txBody>
          <a:bodyPr anchor="ctr"/>
          <a:lstStyle/>
          <a:p>
            <a:endParaRPr lang="en-US"/>
          </a:p>
        </p:txBody>
      </p:sp>
      <p:sp>
        <p:nvSpPr>
          <p:cNvPr id="3886088" name="Line 8"/>
          <p:cNvSpPr>
            <a:spLocks noChangeShapeType="1"/>
          </p:cNvSpPr>
          <p:nvPr/>
        </p:nvSpPr>
        <p:spPr bwMode="auto">
          <a:xfrm>
            <a:off x="7848600" y="2514600"/>
            <a:ext cx="3048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6089" name="Line 9"/>
          <p:cNvSpPr>
            <a:spLocks noChangeShapeType="1"/>
          </p:cNvSpPr>
          <p:nvPr/>
        </p:nvSpPr>
        <p:spPr bwMode="auto">
          <a:xfrm flipH="1" flipV="1">
            <a:off x="1219200" y="5257800"/>
            <a:ext cx="2286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6090" name="Line 10"/>
          <p:cNvSpPr>
            <a:spLocks noChangeShapeType="1"/>
          </p:cNvSpPr>
          <p:nvPr/>
        </p:nvSpPr>
        <p:spPr bwMode="auto">
          <a:xfrm flipV="1">
            <a:off x="1371600" y="2209800"/>
            <a:ext cx="2286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6091" name="Line 11"/>
          <p:cNvSpPr>
            <a:spLocks noChangeShapeType="1"/>
          </p:cNvSpPr>
          <p:nvPr/>
        </p:nvSpPr>
        <p:spPr bwMode="auto">
          <a:xfrm>
            <a:off x="6858000" y="1828800"/>
            <a:ext cx="381000" cy="228600"/>
          </a:xfrm>
          <a:prstGeom prst="line">
            <a:avLst/>
          </a:prstGeom>
          <a:noFill/>
          <a:ln w="76200">
            <a:solidFill>
              <a:schemeClr val="tx1"/>
            </a:solidFill>
            <a:round/>
            <a:headEnd/>
            <a:tailEnd type="triangle" w="med" len="med"/>
          </a:ln>
          <a:effectLst/>
        </p:spPr>
        <p:txBody>
          <a:bodyPr anchor="ctr"/>
          <a:lstStyle/>
          <a:p>
            <a:endParaRPr lang="en-US"/>
          </a:p>
        </p:txBody>
      </p:sp>
      <p:sp>
        <p:nvSpPr>
          <p:cNvPr id="3886092" name="Text Box 12"/>
          <p:cNvSpPr txBox="1">
            <a:spLocks noChangeArrowheads="1"/>
          </p:cNvSpPr>
          <p:nvPr/>
        </p:nvSpPr>
        <p:spPr bwMode="auto">
          <a:xfrm>
            <a:off x="4495800" y="4198938"/>
            <a:ext cx="1600200" cy="257175"/>
          </a:xfrm>
          <a:prstGeom prst="rect">
            <a:avLst/>
          </a:prstGeom>
          <a:noFill/>
          <a:ln w="9525" algn="ctr">
            <a:solidFill>
              <a:schemeClr val="tx1"/>
            </a:solidFill>
            <a:miter lim="800000"/>
            <a:headEnd/>
            <a:tailEnd/>
          </a:ln>
          <a:effectLst/>
        </p:spPr>
        <p:txBody>
          <a:bodyPr>
            <a:spAutoFit/>
          </a:bodyPr>
          <a:lstStyle/>
          <a:p>
            <a:pPr algn="l">
              <a:spcBef>
                <a:spcPct val="50000"/>
              </a:spcBef>
            </a:pPr>
            <a:r>
              <a:rPr lang="en-US" sz="1200" b="0">
                <a:solidFill>
                  <a:schemeClr val="tx1"/>
                </a:solidFill>
                <a:effectLst/>
                <a:latin typeface="Arial" charset="0"/>
              </a:rPr>
              <a:t>Nurse-MD Team</a:t>
            </a:r>
          </a:p>
        </p:txBody>
      </p:sp>
      <p:sp>
        <p:nvSpPr>
          <p:cNvPr id="3886093" name="Rectangle 13"/>
          <p:cNvSpPr>
            <a:spLocks noChangeArrowheads="1"/>
          </p:cNvSpPr>
          <p:nvPr/>
        </p:nvSpPr>
        <p:spPr bwMode="auto">
          <a:xfrm>
            <a:off x="7315200" y="3471863"/>
            <a:ext cx="279400" cy="1252537"/>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endParaRPr lang="en-US" sz="1400" b="0">
              <a:solidFill>
                <a:srgbClr val="FFFF00"/>
              </a:solidFill>
              <a:effectLst>
                <a:outerShdw blurRad="38100" dist="38100" dir="2700000" algn="tl">
                  <a:srgbClr val="000000"/>
                </a:outerShdw>
              </a:effectLst>
              <a:latin typeface="Arial" charset="0"/>
            </a:endParaRPr>
          </a:p>
          <a:p>
            <a:r>
              <a:rPr lang="en-US" sz="1400" b="0">
                <a:solidFill>
                  <a:srgbClr val="FFFF00"/>
                </a:solidFill>
                <a:effectLst>
                  <a:outerShdw blurRad="38100" dist="38100" dir="2700000" algn="tl">
                    <a:srgbClr val="000000"/>
                  </a:outerShdw>
                </a:effectLst>
                <a:latin typeface="Arial" charset="0"/>
              </a:rPr>
              <a:t>L</a:t>
            </a:r>
          </a:p>
          <a:p>
            <a:r>
              <a:rPr lang="en-US" sz="1400" b="0">
                <a:solidFill>
                  <a:srgbClr val="FFFF00"/>
                </a:solidFill>
                <a:effectLst>
                  <a:outerShdw blurRad="38100" dist="38100" dir="2700000" algn="tl">
                    <a:srgbClr val="000000"/>
                  </a:outerShdw>
                </a:effectLst>
                <a:latin typeface="Arial" charset="0"/>
              </a:rPr>
              <a:t>A</a:t>
            </a:r>
          </a:p>
          <a:p>
            <a:r>
              <a:rPr lang="en-US" sz="1400" b="0">
                <a:solidFill>
                  <a:srgbClr val="FFFF00"/>
                </a:solidFill>
                <a:effectLst>
                  <a:outerShdw blurRad="38100" dist="38100" dir="2700000" algn="tl">
                    <a:srgbClr val="000000"/>
                  </a:outerShdw>
                </a:effectLst>
                <a:latin typeface="Arial" charset="0"/>
              </a:rPr>
              <a:t>B</a:t>
            </a:r>
          </a:p>
          <a:p>
            <a:endParaRPr lang="en-US" sz="1400" b="0">
              <a:solidFill>
                <a:schemeClr val="tx1"/>
              </a:solidFill>
              <a:effectLst>
                <a:outerShdw blurRad="38100" dist="38100" dir="2700000" algn="tl">
                  <a:srgbClr val="000000"/>
                </a:outerShdw>
              </a:effectLst>
              <a:latin typeface="Arial" charset="0"/>
            </a:endParaRPr>
          </a:p>
        </p:txBody>
      </p:sp>
      <p:sp>
        <p:nvSpPr>
          <p:cNvPr id="3886094" name="Rectangle 14"/>
          <p:cNvSpPr>
            <a:spLocks noChangeArrowheads="1"/>
          </p:cNvSpPr>
          <p:nvPr/>
        </p:nvSpPr>
        <p:spPr bwMode="auto">
          <a:xfrm>
            <a:off x="8534400" y="3473450"/>
            <a:ext cx="228600" cy="1250950"/>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200" b="0">
                <a:effectLst>
                  <a:outerShdw blurRad="38100" dist="38100" dir="2700000" algn="tl">
                    <a:srgbClr val="000000"/>
                  </a:outerShdw>
                </a:effectLst>
                <a:latin typeface="Arial" charset="0"/>
              </a:rPr>
              <a:t>O</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D</a:t>
            </a:r>
          </a:p>
          <a:p>
            <a:r>
              <a:rPr lang="en-US" sz="1200" b="0">
                <a:effectLst>
                  <a:outerShdw blurRad="38100" dist="38100" dir="2700000" algn="tl">
                    <a:srgbClr val="000000"/>
                  </a:outerShdw>
                </a:effectLst>
                <a:latin typeface="Arial" charset="0"/>
              </a:rPr>
              <a:t>E</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S</a:t>
            </a:r>
          </a:p>
        </p:txBody>
      </p:sp>
      <p:sp>
        <p:nvSpPr>
          <p:cNvPr id="3886095" name="Rectangle 15"/>
          <p:cNvSpPr>
            <a:spLocks noChangeArrowheads="1"/>
          </p:cNvSpPr>
          <p:nvPr/>
        </p:nvSpPr>
        <p:spPr bwMode="auto">
          <a:xfrm>
            <a:off x="5029200" y="4876800"/>
            <a:ext cx="228600" cy="254000"/>
          </a:xfrm>
          <a:prstGeom prst="rect">
            <a:avLst/>
          </a:prstGeom>
          <a:noFill/>
          <a:ln w="9525" algn="ctr">
            <a:noFill/>
            <a:miter lim="800000"/>
            <a:headEnd/>
            <a:tailEnd/>
          </a:ln>
          <a:effectLst/>
        </p:spPr>
        <p:txBody>
          <a:bodyPr wrap="none" anchor="ctr"/>
          <a:lstStyle/>
          <a:p>
            <a:r>
              <a:rPr lang="en-US" sz="1400">
                <a:effectLst>
                  <a:outerShdw blurRad="38100" dist="38100" dir="2700000" algn="tl">
                    <a:srgbClr val="000000"/>
                  </a:outerShdw>
                </a:effectLst>
                <a:latin typeface="Arial" charset="0"/>
              </a:rPr>
              <a:t>Jun</a:t>
            </a:r>
          </a:p>
        </p:txBody>
      </p:sp>
      <p:grpSp>
        <p:nvGrpSpPr>
          <p:cNvPr id="3886096" name="Group 16"/>
          <p:cNvGrpSpPr>
            <a:grpSpLocks/>
          </p:cNvGrpSpPr>
          <p:nvPr/>
        </p:nvGrpSpPr>
        <p:grpSpPr bwMode="auto">
          <a:xfrm>
            <a:off x="4038600" y="5257800"/>
            <a:ext cx="1447800" cy="1600200"/>
            <a:chOff x="3072" y="768"/>
            <a:chExt cx="912" cy="1008"/>
          </a:xfrm>
        </p:grpSpPr>
        <p:sp>
          <p:nvSpPr>
            <p:cNvPr id="3886097" name="Rectangle 17"/>
            <p:cNvSpPr>
              <a:spLocks noChangeArrowheads="1"/>
            </p:cNvSpPr>
            <p:nvPr/>
          </p:nvSpPr>
          <p:spPr bwMode="auto">
            <a:xfrm>
              <a:off x="3225" y="987"/>
              <a:ext cx="622" cy="78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lstStyle/>
            <a:p>
              <a:pPr marL="342900" indent="-342900" algn="l"/>
              <a:r>
                <a:rPr lang="en-US" sz="1200" b="0">
                  <a:solidFill>
                    <a:schemeClr val="tx1"/>
                  </a:solidFill>
                  <a:effectLst>
                    <a:outerShdw blurRad="38100" dist="38100" dir="2700000" algn="tl">
                      <a:srgbClr val="000000"/>
                    </a:outerShdw>
                  </a:effectLst>
                  <a:latin typeface="Arial" charset="0"/>
                </a:rPr>
                <a:t>HTN  </a:t>
              </a:r>
            </a:p>
            <a:p>
              <a:pPr marL="342900" indent="-342900" algn="l"/>
              <a:r>
                <a:rPr lang="en-US" sz="1200" b="0">
                  <a:solidFill>
                    <a:schemeClr val="tx1"/>
                  </a:solidFill>
                  <a:effectLst>
                    <a:outerShdw blurRad="38100" dist="38100" dir="2700000" algn="tl">
                      <a:srgbClr val="000000"/>
                    </a:outerShdw>
                  </a:effectLst>
                  <a:latin typeface="Arial" charset="0"/>
                </a:rPr>
                <a:t>DM 2  </a:t>
              </a:r>
            </a:p>
            <a:p>
              <a:pPr marL="342900" indent="-342900" algn="l"/>
              <a:r>
                <a:rPr lang="en-US" sz="1200" b="0">
                  <a:solidFill>
                    <a:schemeClr val="tx1"/>
                  </a:solidFill>
                  <a:effectLst>
                    <a:outerShdw blurRad="38100" dist="38100" dir="2700000" algn="tl">
                      <a:srgbClr val="000000"/>
                    </a:outerShdw>
                  </a:effectLst>
                  <a:latin typeface="Arial" charset="0"/>
                </a:rPr>
                <a:t>Depression</a:t>
              </a:r>
              <a:endParaRPr lang="en-US" sz="1200" b="0">
                <a:effectLst>
                  <a:outerShdw blurRad="38100" dist="38100" dir="2700000" algn="tl">
                    <a:srgbClr val="000000"/>
                  </a:outerShdw>
                </a:effectLst>
                <a:latin typeface="Arial" charset="0"/>
              </a:endParaRPr>
            </a:p>
          </p:txBody>
        </p:sp>
        <p:sp>
          <p:nvSpPr>
            <p:cNvPr id="3886098" name="Rectangle 18"/>
            <p:cNvSpPr>
              <a:spLocks noChangeArrowheads="1"/>
            </p:cNvSpPr>
            <p:nvPr/>
          </p:nvSpPr>
          <p:spPr bwMode="auto">
            <a:xfrm>
              <a:off x="3072" y="987"/>
              <a:ext cx="176" cy="78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endParaRPr lang="en-US" sz="1400" b="0">
                <a:solidFill>
                  <a:srgbClr val="FFFF00"/>
                </a:solidFill>
                <a:effectLst>
                  <a:outerShdw blurRad="38100" dist="38100" dir="2700000" algn="tl">
                    <a:srgbClr val="000000"/>
                  </a:outerShdw>
                </a:effectLst>
                <a:latin typeface="Arial" charset="0"/>
              </a:endParaRPr>
            </a:p>
            <a:p>
              <a:r>
                <a:rPr lang="en-US" sz="1400" b="0">
                  <a:solidFill>
                    <a:srgbClr val="FFFF00"/>
                  </a:solidFill>
                  <a:effectLst>
                    <a:outerShdw blurRad="38100" dist="38100" dir="2700000" algn="tl">
                      <a:srgbClr val="000000"/>
                    </a:outerShdw>
                  </a:effectLst>
                  <a:latin typeface="Arial" charset="0"/>
                </a:rPr>
                <a:t>L</a:t>
              </a:r>
            </a:p>
            <a:p>
              <a:r>
                <a:rPr lang="en-US" sz="1400" b="0">
                  <a:solidFill>
                    <a:srgbClr val="FFFF00"/>
                  </a:solidFill>
                  <a:effectLst>
                    <a:outerShdw blurRad="38100" dist="38100" dir="2700000" algn="tl">
                      <a:srgbClr val="000000"/>
                    </a:outerShdw>
                  </a:effectLst>
                  <a:latin typeface="Arial" charset="0"/>
                </a:rPr>
                <a:t>A</a:t>
              </a:r>
            </a:p>
            <a:p>
              <a:r>
                <a:rPr lang="en-US" sz="1400" b="0">
                  <a:solidFill>
                    <a:srgbClr val="FFFF00"/>
                  </a:solidFill>
                  <a:effectLst>
                    <a:outerShdw blurRad="38100" dist="38100" dir="2700000" algn="tl">
                      <a:srgbClr val="000000"/>
                    </a:outerShdw>
                  </a:effectLst>
                  <a:latin typeface="Arial" charset="0"/>
                </a:rPr>
                <a:t>B</a:t>
              </a:r>
            </a:p>
            <a:p>
              <a:endParaRPr lang="en-US" sz="1400" b="0">
                <a:solidFill>
                  <a:schemeClr val="tx1"/>
                </a:solidFill>
                <a:effectLst>
                  <a:outerShdw blurRad="38100" dist="38100" dir="2700000" algn="tl">
                    <a:srgbClr val="000000"/>
                  </a:outerShdw>
                </a:effectLst>
                <a:latin typeface="Arial" charset="0"/>
              </a:endParaRPr>
            </a:p>
          </p:txBody>
        </p:sp>
        <p:sp>
          <p:nvSpPr>
            <p:cNvPr id="3886099" name="Rectangle 19"/>
            <p:cNvSpPr>
              <a:spLocks noChangeArrowheads="1"/>
            </p:cNvSpPr>
            <p:nvPr/>
          </p:nvSpPr>
          <p:spPr bwMode="auto">
            <a:xfrm>
              <a:off x="3840" y="987"/>
              <a:ext cx="144" cy="788"/>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200" b="0">
                  <a:effectLst>
                    <a:outerShdw blurRad="38100" dist="38100" dir="2700000" algn="tl">
                      <a:srgbClr val="000000"/>
                    </a:outerShdw>
                  </a:effectLst>
                  <a:latin typeface="Arial" charset="0"/>
                </a:rPr>
                <a:t>O</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D</a:t>
              </a:r>
            </a:p>
            <a:p>
              <a:r>
                <a:rPr lang="en-US" sz="1200" b="0">
                  <a:effectLst>
                    <a:outerShdw blurRad="38100" dist="38100" dir="2700000" algn="tl">
                      <a:srgbClr val="000000"/>
                    </a:outerShdw>
                  </a:effectLst>
                  <a:latin typeface="Arial" charset="0"/>
                </a:rPr>
                <a:t>E</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S</a:t>
              </a:r>
            </a:p>
          </p:txBody>
        </p:sp>
        <p:sp>
          <p:nvSpPr>
            <p:cNvPr id="3886100" name="Rectangle 20"/>
            <p:cNvSpPr>
              <a:spLocks noChangeArrowheads="1"/>
            </p:cNvSpPr>
            <p:nvPr/>
          </p:nvSpPr>
          <p:spPr bwMode="auto">
            <a:xfrm>
              <a:off x="3072" y="768"/>
              <a:ext cx="912" cy="21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400">
                  <a:effectLst>
                    <a:outerShdw blurRad="38100" dist="38100" dir="2700000" algn="tl">
                      <a:srgbClr val="000000"/>
                    </a:outerShdw>
                  </a:effectLst>
                  <a:latin typeface="Arial" charset="0"/>
                </a:rPr>
                <a:t>Planned Care</a:t>
              </a:r>
            </a:p>
          </p:txBody>
        </p:sp>
      </p:grpSp>
      <p:sp>
        <p:nvSpPr>
          <p:cNvPr id="3886101" name="Text Box 21"/>
          <p:cNvSpPr txBox="1">
            <a:spLocks noChangeArrowheads="1"/>
          </p:cNvSpPr>
          <p:nvPr/>
        </p:nvSpPr>
        <p:spPr bwMode="auto">
          <a:xfrm>
            <a:off x="4343400" y="6248400"/>
            <a:ext cx="990600" cy="495300"/>
          </a:xfrm>
          <a:prstGeom prst="rect">
            <a:avLst/>
          </a:prstGeom>
          <a:noFill/>
          <a:ln w="9525" algn="ctr">
            <a:noFill/>
            <a:miter lim="800000"/>
            <a:headEnd/>
            <a:tailEnd/>
          </a:ln>
          <a:effectLst/>
        </p:spPr>
        <p:txBody>
          <a:bodyPr>
            <a:spAutoFit/>
          </a:bodyPr>
          <a:lstStyle/>
          <a:p>
            <a:pPr algn="l">
              <a:spcBef>
                <a:spcPct val="50000"/>
              </a:spcBef>
            </a:pPr>
            <a:r>
              <a:rPr lang="en-US" sz="1200">
                <a:effectLst>
                  <a:outerShdw blurRad="38100" dist="38100" dir="2700000" algn="tl">
                    <a:srgbClr val="000000"/>
                  </a:outerShdw>
                </a:effectLst>
                <a:latin typeface="Arial" charset="0"/>
              </a:rPr>
              <a:t>FBS, A1c</a:t>
            </a:r>
          </a:p>
          <a:p>
            <a:pPr algn="l">
              <a:spcBef>
                <a:spcPct val="50000"/>
              </a:spcBef>
            </a:pPr>
            <a:r>
              <a:rPr lang="en-US" sz="1200">
                <a:effectLst>
                  <a:outerShdw blurRad="38100" dist="38100" dir="2700000" algn="tl">
                    <a:srgbClr val="000000"/>
                  </a:outerShdw>
                </a:effectLst>
                <a:latin typeface="Arial" charset="0"/>
              </a:rPr>
              <a:t>Lipids</a:t>
            </a:r>
          </a:p>
        </p:txBody>
      </p:sp>
      <p:sp>
        <p:nvSpPr>
          <p:cNvPr id="3886102" name="Rectangle 22"/>
          <p:cNvSpPr>
            <a:spLocks noGrp="1" noRot="1" noChangeArrowheads="1"/>
          </p:cNvSpPr>
          <p:nvPr>
            <p:ph type="title"/>
          </p:nvPr>
        </p:nvSpPr>
        <p:spPr>
          <a:xfrm>
            <a:off x="457200" y="0"/>
            <a:ext cx="8229600" cy="1143000"/>
          </a:xfrm>
          <a:noFill/>
          <a:ln/>
        </p:spPr>
        <p:txBody>
          <a:bodyPr/>
          <a:lstStyle/>
          <a:p>
            <a:r>
              <a:rPr lang="en-US"/>
              <a:t>Integrated, Continuous care</a:t>
            </a:r>
          </a:p>
        </p:txBody>
      </p:sp>
      <p:sp>
        <p:nvSpPr>
          <p:cNvPr id="3886103" name="Rectangle 23"/>
          <p:cNvSpPr>
            <a:spLocks noChangeArrowheads="1"/>
          </p:cNvSpPr>
          <p:nvPr/>
        </p:nvSpPr>
        <p:spPr bwMode="auto">
          <a:xfrm>
            <a:off x="228600" y="5791200"/>
            <a:ext cx="762000" cy="685800"/>
          </a:xfrm>
          <a:prstGeom prst="rect">
            <a:avLst/>
          </a:prstGeom>
          <a:noFill/>
          <a:ln w="9525" algn="ctr">
            <a:noFill/>
            <a:miter lim="800000"/>
            <a:headEnd/>
            <a:tailEnd/>
          </a:ln>
          <a:effectLst/>
        </p:spPr>
        <p:txBody>
          <a:bodyPr wrap="none" anchor="ctr"/>
          <a:lstStyle/>
          <a:p>
            <a:endParaRPr lang="en-US"/>
          </a:p>
        </p:txBody>
      </p:sp>
      <p:grpSp>
        <p:nvGrpSpPr>
          <p:cNvPr id="3886104" name="Group 24"/>
          <p:cNvGrpSpPr>
            <a:grpSpLocks/>
          </p:cNvGrpSpPr>
          <p:nvPr/>
        </p:nvGrpSpPr>
        <p:grpSpPr bwMode="auto">
          <a:xfrm>
            <a:off x="7315200" y="2743200"/>
            <a:ext cx="1447800" cy="1981200"/>
            <a:chOff x="96" y="1680"/>
            <a:chExt cx="912" cy="1248"/>
          </a:xfrm>
        </p:grpSpPr>
        <p:sp>
          <p:nvSpPr>
            <p:cNvPr id="3886105" name="Rectangle 25"/>
            <p:cNvSpPr>
              <a:spLocks noChangeArrowheads="1"/>
            </p:cNvSpPr>
            <p:nvPr/>
          </p:nvSpPr>
          <p:spPr bwMode="auto">
            <a:xfrm>
              <a:off x="249" y="2139"/>
              <a:ext cx="622" cy="78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lstStyle/>
            <a:p>
              <a:pPr marL="342900" indent="-342900" algn="l"/>
              <a:r>
                <a:rPr lang="en-US" sz="1200" b="0">
                  <a:solidFill>
                    <a:schemeClr val="tx1"/>
                  </a:solidFill>
                  <a:effectLst>
                    <a:outerShdw blurRad="38100" dist="38100" dir="2700000" algn="tl">
                      <a:srgbClr val="000000"/>
                    </a:outerShdw>
                  </a:effectLst>
                  <a:latin typeface="Arial" charset="0"/>
                </a:rPr>
                <a:t>HTN  </a:t>
              </a:r>
            </a:p>
            <a:p>
              <a:pPr marL="342900" indent="-342900" algn="l"/>
              <a:r>
                <a:rPr lang="en-US" sz="1200" b="0">
                  <a:solidFill>
                    <a:schemeClr val="tx1"/>
                  </a:solidFill>
                  <a:effectLst>
                    <a:outerShdw blurRad="38100" dist="38100" dir="2700000" algn="tl">
                      <a:srgbClr val="000000"/>
                    </a:outerShdw>
                  </a:effectLst>
                  <a:latin typeface="Arial" charset="0"/>
                </a:rPr>
                <a:t>DM 2  </a:t>
              </a:r>
            </a:p>
            <a:p>
              <a:pPr marL="342900" indent="-342900" algn="l"/>
              <a:r>
                <a:rPr lang="en-US" sz="1200" b="0">
                  <a:solidFill>
                    <a:schemeClr val="tx1"/>
                  </a:solidFill>
                  <a:effectLst>
                    <a:outerShdw blurRad="38100" dist="38100" dir="2700000" algn="tl">
                      <a:srgbClr val="000000"/>
                    </a:outerShdw>
                  </a:effectLst>
                  <a:latin typeface="Arial" charset="0"/>
                </a:rPr>
                <a:t>Depression</a:t>
              </a:r>
              <a:endParaRPr lang="en-US" sz="1200" b="0">
                <a:effectLst>
                  <a:outerShdw blurRad="38100" dist="38100" dir="2700000" algn="tl">
                    <a:srgbClr val="000000"/>
                  </a:outerShdw>
                </a:effectLst>
                <a:latin typeface="Arial" charset="0"/>
              </a:endParaRPr>
            </a:p>
          </p:txBody>
        </p:sp>
        <p:grpSp>
          <p:nvGrpSpPr>
            <p:cNvPr id="3886106" name="Group 26"/>
            <p:cNvGrpSpPr>
              <a:grpSpLocks/>
            </p:cNvGrpSpPr>
            <p:nvPr/>
          </p:nvGrpSpPr>
          <p:grpSpPr bwMode="auto">
            <a:xfrm>
              <a:off x="96" y="1680"/>
              <a:ext cx="912" cy="459"/>
              <a:chOff x="96" y="1680"/>
              <a:chExt cx="912" cy="459"/>
            </a:xfrm>
          </p:grpSpPr>
          <p:sp>
            <p:nvSpPr>
              <p:cNvPr id="3886107" name="Rectangle 27"/>
              <p:cNvSpPr>
                <a:spLocks noChangeArrowheads="1"/>
              </p:cNvSpPr>
              <p:nvPr/>
            </p:nvSpPr>
            <p:spPr bwMode="auto">
              <a:xfrm>
                <a:off x="96" y="1920"/>
                <a:ext cx="912" cy="21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400">
                    <a:effectLst>
                      <a:outerShdw blurRad="38100" dist="38100" dir="2700000" algn="tl">
                        <a:srgbClr val="000000"/>
                      </a:outerShdw>
                    </a:effectLst>
                    <a:latin typeface="Arial" charset="0"/>
                  </a:rPr>
                  <a:t>Planned Care</a:t>
                </a:r>
              </a:p>
            </p:txBody>
          </p:sp>
          <p:sp>
            <p:nvSpPr>
              <p:cNvPr id="3886108" name="Rectangle 28"/>
              <p:cNvSpPr>
                <a:spLocks noChangeArrowheads="1"/>
              </p:cNvSpPr>
              <p:nvPr/>
            </p:nvSpPr>
            <p:spPr bwMode="auto">
              <a:xfrm>
                <a:off x="96" y="1680"/>
                <a:ext cx="288" cy="288"/>
              </a:xfrm>
              <a:prstGeom prst="rect">
                <a:avLst/>
              </a:prstGeom>
              <a:noFill/>
              <a:ln w="9525" algn="ctr">
                <a:noFill/>
                <a:miter lim="800000"/>
                <a:headEnd/>
                <a:tailEnd/>
              </a:ln>
              <a:effectLst/>
            </p:spPr>
            <p:txBody>
              <a:bodyPr wrap="none" anchor="ctr"/>
              <a:lstStyle/>
              <a:p>
                <a:r>
                  <a:rPr lang="en-US" sz="1400">
                    <a:effectLst>
                      <a:outerShdw blurRad="38100" dist="38100" dir="2700000" algn="tl">
                        <a:srgbClr val="000000"/>
                      </a:outerShdw>
                    </a:effectLst>
                    <a:latin typeface="Arial" charset="0"/>
                  </a:rPr>
                  <a:t>Mar</a:t>
                </a:r>
              </a:p>
            </p:txBody>
          </p:sp>
        </p:grpSp>
      </p:grpSp>
      <p:grpSp>
        <p:nvGrpSpPr>
          <p:cNvPr id="3886109" name="Group 29"/>
          <p:cNvGrpSpPr>
            <a:grpSpLocks/>
          </p:cNvGrpSpPr>
          <p:nvPr/>
        </p:nvGrpSpPr>
        <p:grpSpPr bwMode="auto">
          <a:xfrm>
            <a:off x="6629400" y="4724400"/>
            <a:ext cx="1143000" cy="1295400"/>
            <a:chOff x="4896" y="2064"/>
            <a:chExt cx="720" cy="816"/>
          </a:xfrm>
        </p:grpSpPr>
        <p:sp>
          <p:nvSpPr>
            <p:cNvPr id="3886110" name="Oval 30"/>
            <p:cNvSpPr>
              <a:spLocks noChangeArrowheads="1"/>
            </p:cNvSpPr>
            <p:nvPr/>
          </p:nvSpPr>
          <p:spPr bwMode="auto">
            <a:xfrm>
              <a:off x="4896" y="2304"/>
              <a:ext cx="720" cy="576"/>
            </a:xfrm>
            <a:prstGeom prst="ellipse">
              <a:avLst/>
            </a:prstGeom>
            <a:solidFill>
              <a:srgbClr val="008080"/>
            </a:solidFill>
            <a:ln w="38100" algn="ctr">
              <a:solidFill>
                <a:srgbClr val="FFFF00"/>
              </a:solidFill>
              <a:round/>
              <a:headEnd/>
              <a:tailEnd/>
            </a:ln>
            <a:effectLst/>
          </p:spPr>
          <p:txBody>
            <a:bodyPr wrap="none" anchor="ctr"/>
            <a:lstStyle/>
            <a:p>
              <a:r>
                <a:rPr lang="en-US" sz="1400">
                  <a:effectLst>
                    <a:outerShdw blurRad="38100" dist="38100" dir="2700000" algn="tl">
                      <a:srgbClr val="000000"/>
                    </a:outerShdw>
                  </a:effectLst>
                  <a:latin typeface="Arial" charset="0"/>
                </a:rPr>
                <a:t>Rapid </a:t>
              </a:r>
            </a:p>
            <a:p>
              <a:r>
                <a:rPr lang="en-US" sz="1400">
                  <a:effectLst>
                    <a:outerShdw blurRad="38100" dist="38100" dir="2700000" algn="tl">
                      <a:srgbClr val="000000"/>
                    </a:outerShdw>
                  </a:effectLst>
                  <a:latin typeface="Arial" charset="0"/>
                </a:rPr>
                <a:t>Access</a:t>
              </a:r>
            </a:p>
            <a:p>
              <a:r>
                <a:rPr lang="en-US" sz="1400">
                  <a:solidFill>
                    <a:schemeClr val="tx1"/>
                  </a:solidFill>
                  <a:effectLst>
                    <a:outerShdw blurRad="38100" dist="38100" dir="2700000" algn="tl">
                      <a:srgbClr val="000000"/>
                    </a:outerShdw>
                  </a:effectLst>
                  <a:latin typeface="Arial" charset="0"/>
                </a:rPr>
                <a:t>PMP Hg</a:t>
              </a:r>
            </a:p>
          </p:txBody>
        </p:sp>
        <p:sp>
          <p:nvSpPr>
            <p:cNvPr id="3886111" name="Rectangle 31"/>
            <p:cNvSpPr>
              <a:spLocks noChangeArrowheads="1"/>
            </p:cNvSpPr>
            <p:nvPr/>
          </p:nvSpPr>
          <p:spPr bwMode="auto">
            <a:xfrm>
              <a:off x="5088" y="2064"/>
              <a:ext cx="288" cy="288"/>
            </a:xfrm>
            <a:prstGeom prst="rect">
              <a:avLst/>
            </a:prstGeom>
            <a:noFill/>
            <a:ln w="9525" algn="ctr">
              <a:noFill/>
              <a:miter lim="800000"/>
              <a:headEnd/>
              <a:tailEnd/>
            </a:ln>
            <a:effectLst/>
          </p:spPr>
          <p:txBody>
            <a:bodyPr wrap="none" anchor="ctr"/>
            <a:lstStyle/>
            <a:p>
              <a:r>
                <a:rPr lang="en-US" sz="1400">
                  <a:effectLst>
                    <a:outerShdw blurRad="38100" dist="38100" dir="2700000" algn="tl">
                      <a:srgbClr val="000000"/>
                    </a:outerShdw>
                  </a:effectLst>
                  <a:latin typeface="Arial" charset="0"/>
                </a:rPr>
                <a:t>Apr</a:t>
              </a:r>
            </a:p>
          </p:txBody>
        </p:sp>
      </p:grpSp>
      <p:grpSp>
        <p:nvGrpSpPr>
          <p:cNvPr id="3886112" name="Group 32"/>
          <p:cNvGrpSpPr>
            <a:grpSpLocks/>
          </p:cNvGrpSpPr>
          <p:nvPr/>
        </p:nvGrpSpPr>
        <p:grpSpPr bwMode="auto">
          <a:xfrm>
            <a:off x="1371600" y="4724400"/>
            <a:ext cx="1143000" cy="1295400"/>
            <a:chOff x="2064" y="528"/>
            <a:chExt cx="720" cy="816"/>
          </a:xfrm>
        </p:grpSpPr>
        <p:sp>
          <p:nvSpPr>
            <p:cNvPr id="3886113" name="Oval 33"/>
            <p:cNvSpPr>
              <a:spLocks noChangeArrowheads="1"/>
            </p:cNvSpPr>
            <p:nvPr/>
          </p:nvSpPr>
          <p:spPr bwMode="auto">
            <a:xfrm>
              <a:off x="2064" y="768"/>
              <a:ext cx="720" cy="576"/>
            </a:xfrm>
            <a:prstGeom prst="ellipse">
              <a:avLst/>
            </a:prstGeom>
            <a:solidFill>
              <a:srgbClr val="008080"/>
            </a:solidFill>
            <a:ln w="38100" algn="ctr">
              <a:solidFill>
                <a:srgbClr val="FFFF00"/>
              </a:solidFill>
              <a:round/>
              <a:headEnd/>
              <a:tailEnd/>
            </a:ln>
            <a:effectLst/>
          </p:spPr>
          <p:txBody>
            <a:bodyPr wrap="none" anchor="ctr"/>
            <a:lstStyle/>
            <a:p>
              <a:r>
                <a:rPr lang="en-US" sz="1400">
                  <a:effectLst>
                    <a:outerShdw blurRad="38100" dist="38100" dir="2700000" algn="tl">
                      <a:srgbClr val="000000"/>
                    </a:outerShdw>
                  </a:effectLst>
                  <a:latin typeface="Arial" charset="0"/>
                </a:rPr>
                <a:t>Rapid </a:t>
              </a:r>
            </a:p>
            <a:p>
              <a:r>
                <a:rPr lang="en-US" sz="1400">
                  <a:effectLst>
                    <a:outerShdw blurRad="38100" dist="38100" dir="2700000" algn="tl">
                      <a:srgbClr val="000000"/>
                    </a:outerShdw>
                  </a:effectLst>
                  <a:latin typeface="Arial" charset="0"/>
                </a:rPr>
                <a:t>Access </a:t>
              </a:r>
            </a:p>
            <a:p>
              <a:r>
                <a:rPr lang="en-US" sz="1400">
                  <a:solidFill>
                    <a:schemeClr val="tx1"/>
                  </a:solidFill>
                  <a:effectLst>
                    <a:outerShdw blurRad="38100" dist="38100" dir="2700000" algn="tl">
                      <a:srgbClr val="000000"/>
                    </a:outerShdw>
                  </a:effectLst>
                  <a:latin typeface="Arial" charset="0"/>
                </a:rPr>
                <a:t>Pneumonia</a:t>
              </a:r>
              <a:r>
                <a:rPr lang="en-US" sz="1400">
                  <a:effectLst>
                    <a:outerShdw blurRad="38100" dist="38100" dir="2700000" algn="tl">
                      <a:srgbClr val="000000"/>
                    </a:outerShdw>
                  </a:effectLst>
                  <a:latin typeface="Arial" charset="0"/>
                </a:rPr>
                <a:t> </a:t>
              </a:r>
            </a:p>
          </p:txBody>
        </p:sp>
        <p:sp>
          <p:nvSpPr>
            <p:cNvPr id="3886114" name="Rectangle 34"/>
            <p:cNvSpPr>
              <a:spLocks noChangeArrowheads="1"/>
            </p:cNvSpPr>
            <p:nvPr/>
          </p:nvSpPr>
          <p:spPr bwMode="auto">
            <a:xfrm>
              <a:off x="2256" y="528"/>
              <a:ext cx="288" cy="288"/>
            </a:xfrm>
            <a:prstGeom prst="rect">
              <a:avLst/>
            </a:prstGeom>
            <a:noFill/>
            <a:ln w="9525" algn="ctr">
              <a:noFill/>
              <a:miter lim="800000"/>
              <a:headEnd/>
              <a:tailEnd/>
            </a:ln>
            <a:effectLst/>
          </p:spPr>
          <p:txBody>
            <a:bodyPr wrap="none" anchor="ctr"/>
            <a:lstStyle/>
            <a:p>
              <a:r>
                <a:rPr lang="en-US" sz="1400">
                  <a:effectLst>
                    <a:outerShdw blurRad="38100" dist="38100" dir="2700000" algn="tl">
                      <a:srgbClr val="000000"/>
                    </a:outerShdw>
                  </a:effectLst>
                  <a:latin typeface="Arial" charset="0"/>
                </a:rPr>
                <a:t>Aug</a:t>
              </a:r>
            </a:p>
          </p:txBody>
        </p:sp>
      </p:grpSp>
      <p:sp>
        <p:nvSpPr>
          <p:cNvPr id="3886115" name="Text Box 35"/>
          <p:cNvSpPr txBox="1">
            <a:spLocks noChangeArrowheads="1"/>
          </p:cNvSpPr>
          <p:nvPr/>
        </p:nvSpPr>
        <p:spPr bwMode="auto">
          <a:xfrm>
            <a:off x="7543800" y="4076700"/>
            <a:ext cx="914400" cy="503215"/>
          </a:xfrm>
          <a:prstGeom prst="rect">
            <a:avLst/>
          </a:prstGeom>
          <a:noFill/>
          <a:ln w="9525" algn="ctr">
            <a:noFill/>
            <a:miter lim="800000"/>
            <a:headEnd/>
            <a:tailEnd/>
          </a:ln>
          <a:effectLst/>
        </p:spPr>
        <p:txBody>
          <a:bodyPr>
            <a:spAutoFit/>
          </a:bodyPr>
          <a:lstStyle/>
          <a:p>
            <a:pPr algn="l">
              <a:spcBef>
                <a:spcPct val="50000"/>
              </a:spcBef>
            </a:pPr>
            <a:r>
              <a:rPr lang="en-US" sz="1200" dirty="0">
                <a:effectLst>
                  <a:outerShdw blurRad="38100" dist="38100" dir="2700000" algn="tl">
                    <a:srgbClr val="000000"/>
                  </a:outerShdw>
                </a:effectLst>
                <a:latin typeface="Arial" charset="0"/>
              </a:rPr>
              <a:t>A1c </a:t>
            </a:r>
            <a:r>
              <a:rPr lang="en-US" sz="1200" dirty="0" smtClean="0">
                <a:effectLst>
                  <a:outerShdw blurRad="38100" dist="38100" dir="2700000" algn="tl">
                    <a:srgbClr val="000000"/>
                  </a:outerShdw>
                </a:effectLst>
                <a:latin typeface="Arial" charset="0"/>
              </a:rPr>
              <a:t>7.1</a:t>
            </a:r>
            <a:endParaRPr lang="en-US" sz="1200" dirty="0">
              <a:effectLst>
                <a:outerShdw blurRad="38100" dist="38100" dir="2700000" algn="tl">
                  <a:srgbClr val="000000"/>
                </a:outerShdw>
              </a:effectLst>
              <a:latin typeface="Arial" charset="0"/>
            </a:endParaRPr>
          </a:p>
          <a:p>
            <a:pPr algn="l">
              <a:spcBef>
                <a:spcPct val="50000"/>
              </a:spcBef>
            </a:pPr>
            <a:r>
              <a:rPr lang="en-US" sz="1200" dirty="0">
                <a:effectLst>
                  <a:outerShdw blurRad="38100" dist="38100" dir="2700000" algn="tl">
                    <a:srgbClr val="000000"/>
                  </a:outerShdw>
                </a:effectLst>
                <a:latin typeface="Arial" charset="0"/>
              </a:rPr>
              <a:t>LDL 145</a:t>
            </a:r>
          </a:p>
        </p:txBody>
      </p:sp>
      <p:grpSp>
        <p:nvGrpSpPr>
          <p:cNvPr id="3886116" name="Group 36"/>
          <p:cNvGrpSpPr>
            <a:grpSpLocks/>
          </p:cNvGrpSpPr>
          <p:nvPr/>
        </p:nvGrpSpPr>
        <p:grpSpPr bwMode="auto">
          <a:xfrm>
            <a:off x="3048000" y="4419600"/>
            <a:ext cx="2247900" cy="796925"/>
            <a:chOff x="1920" y="2784"/>
            <a:chExt cx="1416" cy="502"/>
          </a:xfrm>
        </p:grpSpPr>
        <p:sp>
          <p:nvSpPr>
            <p:cNvPr id="3886117" name="Text Box 37"/>
            <p:cNvSpPr txBox="1">
              <a:spLocks noChangeArrowheads="1"/>
            </p:cNvSpPr>
            <p:nvPr/>
          </p:nvSpPr>
          <p:spPr bwMode="auto">
            <a:xfrm>
              <a:off x="1920" y="2880"/>
              <a:ext cx="768" cy="406"/>
            </a:xfrm>
            <a:prstGeom prst="rect">
              <a:avLst/>
            </a:prstGeom>
            <a:noFill/>
            <a:ln w="9525" algn="ctr">
              <a:solidFill>
                <a:schemeClr val="tx1"/>
              </a:solidFill>
              <a:miter lim="800000"/>
              <a:headEnd/>
              <a:tailEnd/>
            </a:ln>
            <a:effectLst/>
          </p:spPr>
          <p:txBody>
            <a:bodyPr>
              <a:spAutoFit/>
            </a:bodyPr>
            <a:lstStyle/>
            <a:p>
              <a:pPr algn="l">
                <a:spcBef>
                  <a:spcPct val="50000"/>
                </a:spcBef>
              </a:pPr>
              <a:r>
                <a:rPr lang="en-US" sz="1400" b="0">
                  <a:solidFill>
                    <a:schemeClr val="tx1"/>
                  </a:solidFill>
                  <a:effectLst/>
                  <a:latin typeface="Arial" charset="0"/>
                </a:rPr>
                <a:t>Efficiencies and care coordination</a:t>
              </a:r>
            </a:p>
          </p:txBody>
        </p:sp>
        <p:cxnSp>
          <p:nvCxnSpPr>
            <p:cNvPr id="3886118" name="AutoShape 38"/>
            <p:cNvCxnSpPr>
              <a:cxnSpLocks noChangeShapeType="1"/>
              <a:stCxn id="3886117" idx="0"/>
              <a:endCxn id="3886092" idx="2"/>
            </p:cNvCxnSpPr>
            <p:nvPr/>
          </p:nvCxnSpPr>
          <p:spPr bwMode="auto">
            <a:xfrm rot="16200000">
              <a:off x="2774" y="2319"/>
              <a:ext cx="91" cy="1032"/>
            </a:xfrm>
            <a:prstGeom prst="curvedConnector3">
              <a:avLst>
                <a:gd name="adj1" fmla="val 49449"/>
              </a:avLst>
            </a:prstGeom>
            <a:noFill/>
            <a:ln w="9525">
              <a:solidFill>
                <a:schemeClr val="tx1"/>
              </a:solidFill>
              <a:round/>
              <a:headEnd/>
              <a:tailEnd type="triangle" w="med" len="med"/>
            </a:ln>
            <a:effectLst/>
          </p:spPr>
        </p:cxnSp>
        <p:cxnSp>
          <p:nvCxnSpPr>
            <p:cNvPr id="3886119" name="AutoShape 39"/>
            <p:cNvCxnSpPr>
              <a:cxnSpLocks noChangeShapeType="1"/>
              <a:stCxn id="3886117" idx="0"/>
              <a:endCxn id="0" idx="2"/>
            </p:cNvCxnSpPr>
            <p:nvPr/>
          </p:nvCxnSpPr>
          <p:spPr bwMode="auto">
            <a:xfrm rot="16200000">
              <a:off x="2320" y="2768"/>
              <a:ext cx="96" cy="128"/>
            </a:xfrm>
            <a:prstGeom prst="curvedConnector3">
              <a:avLst>
                <a:gd name="adj1" fmla="val 50000"/>
              </a:avLst>
            </a:prstGeom>
            <a:noFill/>
            <a:ln w="9525">
              <a:solidFill>
                <a:schemeClr val="tx1"/>
              </a:solidFill>
              <a:round/>
              <a:headEnd/>
              <a:tailEnd type="triangle" w="med" len="med"/>
            </a:ln>
            <a:effectLst/>
          </p:spPr>
        </p:cxnSp>
      </p:grpSp>
      <p:grpSp>
        <p:nvGrpSpPr>
          <p:cNvPr id="3886120" name="Group 40"/>
          <p:cNvGrpSpPr>
            <a:grpSpLocks/>
          </p:cNvGrpSpPr>
          <p:nvPr/>
        </p:nvGrpSpPr>
        <p:grpSpPr bwMode="auto">
          <a:xfrm>
            <a:off x="76200" y="2895600"/>
            <a:ext cx="1447800" cy="1981200"/>
            <a:chOff x="48" y="1824"/>
            <a:chExt cx="912" cy="1248"/>
          </a:xfrm>
        </p:grpSpPr>
        <p:grpSp>
          <p:nvGrpSpPr>
            <p:cNvPr id="3886121" name="Group 41"/>
            <p:cNvGrpSpPr>
              <a:grpSpLocks/>
            </p:cNvGrpSpPr>
            <p:nvPr/>
          </p:nvGrpSpPr>
          <p:grpSpPr bwMode="auto">
            <a:xfrm>
              <a:off x="48" y="1824"/>
              <a:ext cx="912" cy="1248"/>
              <a:chOff x="96" y="1680"/>
              <a:chExt cx="912" cy="1248"/>
            </a:xfrm>
          </p:grpSpPr>
          <p:sp>
            <p:nvSpPr>
              <p:cNvPr id="3886122" name="Rectangle 42"/>
              <p:cNvSpPr>
                <a:spLocks noChangeArrowheads="1"/>
              </p:cNvSpPr>
              <p:nvPr/>
            </p:nvSpPr>
            <p:spPr bwMode="auto">
              <a:xfrm>
                <a:off x="249" y="2139"/>
                <a:ext cx="622" cy="78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lstStyle/>
              <a:p>
                <a:pPr marL="342900" indent="-342900" algn="l"/>
                <a:r>
                  <a:rPr lang="en-US" sz="1200" b="0">
                    <a:solidFill>
                      <a:schemeClr val="tx1"/>
                    </a:solidFill>
                    <a:effectLst>
                      <a:outerShdw blurRad="38100" dist="38100" dir="2700000" algn="tl">
                        <a:srgbClr val="000000"/>
                      </a:outerShdw>
                    </a:effectLst>
                    <a:latin typeface="Arial" charset="0"/>
                  </a:rPr>
                  <a:t>HTN  </a:t>
                </a:r>
              </a:p>
              <a:p>
                <a:pPr marL="342900" indent="-342900" algn="l"/>
                <a:r>
                  <a:rPr lang="en-US" sz="1200" b="0">
                    <a:solidFill>
                      <a:schemeClr val="tx1"/>
                    </a:solidFill>
                    <a:effectLst>
                      <a:outerShdw blurRad="38100" dist="38100" dir="2700000" algn="tl">
                        <a:srgbClr val="000000"/>
                      </a:outerShdw>
                    </a:effectLst>
                    <a:latin typeface="Arial" charset="0"/>
                  </a:rPr>
                  <a:t>DM 2  </a:t>
                </a:r>
              </a:p>
              <a:p>
                <a:pPr marL="342900" indent="-342900" algn="l"/>
                <a:r>
                  <a:rPr lang="en-US" sz="1200" b="0">
                    <a:solidFill>
                      <a:schemeClr val="tx1"/>
                    </a:solidFill>
                    <a:effectLst>
                      <a:outerShdw blurRad="38100" dist="38100" dir="2700000" algn="tl">
                        <a:srgbClr val="000000"/>
                      </a:outerShdw>
                    </a:effectLst>
                    <a:latin typeface="Arial" charset="0"/>
                  </a:rPr>
                  <a:t>Depression</a:t>
                </a:r>
                <a:endParaRPr lang="en-US" sz="1200" b="0">
                  <a:effectLst>
                    <a:outerShdw blurRad="38100" dist="38100" dir="2700000" algn="tl">
                      <a:srgbClr val="000000"/>
                    </a:outerShdw>
                  </a:effectLst>
                  <a:latin typeface="Arial" charset="0"/>
                </a:endParaRPr>
              </a:p>
            </p:txBody>
          </p:sp>
          <p:grpSp>
            <p:nvGrpSpPr>
              <p:cNvPr id="3886123" name="Group 43"/>
              <p:cNvGrpSpPr>
                <a:grpSpLocks/>
              </p:cNvGrpSpPr>
              <p:nvPr/>
            </p:nvGrpSpPr>
            <p:grpSpPr bwMode="auto">
              <a:xfrm>
                <a:off x="96" y="1680"/>
                <a:ext cx="912" cy="459"/>
                <a:chOff x="96" y="1680"/>
                <a:chExt cx="912" cy="459"/>
              </a:xfrm>
            </p:grpSpPr>
            <p:sp>
              <p:nvSpPr>
                <p:cNvPr id="3886124" name="Rectangle 44"/>
                <p:cNvSpPr>
                  <a:spLocks noChangeArrowheads="1"/>
                </p:cNvSpPr>
                <p:nvPr/>
              </p:nvSpPr>
              <p:spPr bwMode="auto">
                <a:xfrm>
                  <a:off x="96" y="1920"/>
                  <a:ext cx="912" cy="21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400">
                      <a:effectLst>
                        <a:outerShdw blurRad="38100" dist="38100" dir="2700000" algn="tl">
                          <a:srgbClr val="000000"/>
                        </a:outerShdw>
                      </a:effectLst>
                      <a:latin typeface="Arial" charset="0"/>
                    </a:rPr>
                    <a:t>Planned Care</a:t>
                  </a:r>
                </a:p>
              </p:txBody>
            </p:sp>
            <p:sp>
              <p:nvSpPr>
                <p:cNvPr id="3886125" name="Rectangle 45"/>
                <p:cNvSpPr>
                  <a:spLocks noChangeArrowheads="1"/>
                </p:cNvSpPr>
                <p:nvPr/>
              </p:nvSpPr>
              <p:spPr bwMode="auto">
                <a:xfrm>
                  <a:off x="96" y="1680"/>
                  <a:ext cx="288" cy="288"/>
                </a:xfrm>
                <a:prstGeom prst="rect">
                  <a:avLst/>
                </a:prstGeom>
                <a:noFill/>
                <a:ln w="9525" algn="ctr">
                  <a:noFill/>
                  <a:miter lim="800000"/>
                  <a:headEnd/>
                  <a:tailEnd/>
                </a:ln>
                <a:effectLst/>
              </p:spPr>
              <p:txBody>
                <a:bodyPr wrap="none" anchor="ctr"/>
                <a:lstStyle/>
                <a:p>
                  <a:r>
                    <a:rPr lang="en-US" sz="1400">
                      <a:effectLst>
                        <a:outerShdw blurRad="38100" dist="38100" dir="2700000" algn="tl">
                          <a:srgbClr val="000000"/>
                        </a:outerShdw>
                      </a:effectLst>
                      <a:latin typeface="Arial" charset="0"/>
                    </a:rPr>
                    <a:t>Sept</a:t>
                  </a:r>
                </a:p>
              </p:txBody>
            </p:sp>
          </p:grpSp>
        </p:grpSp>
        <p:sp>
          <p:nvSpPr>
            <p:cNvPr id="3886126" name="Text Box 46"/>
            <p:cNvSpPr txBox="1">
              <a:spLocks noChangeArrowheads="1"/>
            </p:cNvSpPr>
            <p:nvPr/>
          </p:nvSpPr>
          <p:spPr bwMode="auto">
            <a:xfrm>
              <a:off x="192" y="2664"/>
              <a:ext cx="576" cy="156"/>
            </a:xfrm>
            <a:prstGeom prst="rect">
              <a:avLst/>
            </a:prstGeom>
            <a:noFill/>
            <a:ln w="9525" algn="ctr">
              <a:noFill/>
              <a:miter lim="800000"/>
              <a:headEnd/>
              <a:tailEnd/>
            </a:ln>
            <a:effectLst/>
          </p:spPr>
          <p:txBody>
            <a:bodyPr>
              <a:spAutoFit/>
            </a:bodyPr>
            <a:lstStyle/>
            <a:p>
              <a:pPr algn="l">
                <a:spcBef>
                  <a:spcPct val="50000"/>
                </a:spcBef>
              </a:pPr>
              <a:r>
                <a:rPr lang="en-US" sz="1200">
                  <a:effectLst>
                    <a:outerShdw blurRad="38100" dist="38100" dir="2700000" algn="tl">
                      <a:srgbClr val="000000"/>
                    </a:outerShdw>
                  </a:effectLst>
                  <a:latin typeface="Arial" charset="0"/>
                </a:rPr>
                <a:t>FBS, A1c</a:t>
              </a:r>
            </a:p>
          </p:txBody>
        </p:sp>
        <p:sp>
          <p:nvSpPr>
            <p:cNvPr id="3886127" name="Rectangle 47"/>
            <p:cNvSpPr>
              <a:spLocks noChangeArrowheads="1"/>
            </p:cNvSpPr>
            <p:nvPr/>
          </p:nvSpPr>
          <p:spPr bwMode="auto">
            <a:xfrm>
              <a:off x="48" y="2283"/>
              <a:ext cx="176" cy="78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endParaRPr lang="en-US" sz="1400" b="0">
                <a:solidFill>
                  <a:srgbClr val="FFFF00"/>
                </a:solidFill>
                <a:effectLst>
                  <a:outerShdw blurRad="38100" dist="38100" dir="2700000" algn="tl">
                    <a:srgbClr val="000000"/>
                  </a:outerShdw>
                </a:effectLst>
                <a:latin typeface="Arial" charset="0"/>
              </a:endParaRPr>
            </a:p>
            <a:p>
              <a:r>
                <a:rPr lang="en-US" sz="1400" b="0">
                  <a:solidFill>
                    <a:srgbClr val="FFFF00"/>
                  </a:solidFill>
                  <a:effectLst>
                    <a:outerShdw blurRad="38100" dist="38100" dir="2700000" algn="tl">
                      <a:srgbClr val="000000"/>
                    </a:outerShdw>
                  </a:effectLst>
                  <a:latin typeface="Arial" charset="0"/>
                </a:rPr>
                <a:t>L</a:t>
              </a:r>
            </a:p>
            <a:p>
              <a:r>
                <a:rPr lang="en-US" sz="1400" b="0">
                  <a:solidFill>
                    <a:srgbClr val="FFFF00"/>
                  </a:solidFill>
                  <a:effectLst>
                    <a:outerShdw blurRad="38100" dist="38100" dir="2700000" algn="tl">
                      <a:srgbClr val="000000"/>
                    </a:outerShdw>
                  </a:effectLst>
                  <a:latin typeface="Arial" charset="0"/>
                </a:rPr>
                <a:t>A</a:t>
              </a:r>
            </a:p>
            <a:p>
              <a:r>
                <a:rPr lang="en-US" sz="1400" b="0">
                  <a:solidFill>
                    <a:srgbClr val="FFFF00"/>
                  </a:solidFill>
                  <a:effectLst>
                    <a:outerShdw blurRad="38100" dist="38100" dir="2700000" algn="tl">
                      <a:srgbClr val="000000"/>
                    </a:outerShdw>
                  </a:effectLst>
                  <a:latin typeface="Arial" charset="0"/>
                </a:rPr>
                <a:t>B</a:t>
              </a:r>
            </a:p>
            <a:p>
              <a:endParaRPr lang="en-US" sz="1400" b="0">
                <a:solidFill>
                  <a:schemeClr val="tx1"/>
                </a:solidFill>
                <a:effectLst>
                  <a:outerShdw blurRad="38100" dist="38100" dir="2700000" algn="tl">
                    <a:srgbClr val="000000"/>
                  </a:outerShdw>
                </a:effectLst>
                <a:latin typeface="Arial" charset="0"/>
              </a:endParaRPr>
            </a:p>
          </p:txBody>
        </p:sp>
        <p:sp>
          <p:nvSpPr>
            <p:cNvPr id="3886128" name="Rectangle 48"/>
            <p:cNvSpPr>
              <a:spLocks noChangeArrowheads="1"/>
            </p:cNvSpPr>
            <p:nvPr/>
          </p:nvSpPr>
          <p:spPr bwMode="auto">
            <a:xfrm>
              <a:off x="816" y="2284"/>
              <a:ext cx="144" cy="788"/>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200" b="0">
                  <a:effectLst>
                    <a:outerShdw blurRad="38100" dist="38100" dir="2700000" algn="tl">
                      <a:srgbClr val="000000"/>
                    </a:outerShdw>
                  </a:effectLst>
                  <a:latin typeface="Arial" charset="0"/>
                </a:rPr>
                <a:t>O</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D</a:t>
              </a:r>
            </a:p>
            <a:p>
              <a:r>
                <a:rPr lang="en-US" sz="1200" b="0">
                  <a:effectLst>
                    <a:outerShdw blurRad="38100" dist="38100" dir="2700000" algn="tl">
                      <a:srgbClr val="000000"/>
                    </a:outerShdw>
                  </a:effectLst>
                  <a:latin typeface="Arial" charset="0"/>
                </a:rPr>
                <a:t>E</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S</a:t>
              </a:r>
            </a:p>
          </p:txBody>
        </p:sp>
      </p:grpSp>
      <p:sp>
        <p:nvSpPr>
          <p:cNvPr id="3886129" name="Oval 49"/>
          <p:cNvSpPr>
            <a:spLocks noChangeArrowheads="1"/>
          </p:cNvSpPr>
          <p:nvPr/>
        </p:nvSpPr>
        <p:spPr bwMode="auto">
          <a:xfrm>
            <a:off x="838200" y="4495800"/>
            <a:ext cx="457200" cy="304800"/>
          </a:xfrm>
          <a:prstGeom prst="ellipse">
            <a:avLst/>
          </a:prstGeom>
          <a:solidFill>
            <a:srgbClr val="003366"/>
          </a:solidFill>
          <a:ln w="9525" algn="ctr">
            <a:noFill/>
            <a:round/>
            <a:headEnd/>
            <a:tailEnd/>
          </a:ln>
          <a:effectLst/>
        </p:spPr>
        <p:txBody>
          <a:bodyPr wrap="none" anchor="ctr"/>
          <a:lstStyle/>
          <a:p>
            <a:r>
              <a:rPr lang="en-US" sz="1200" b="0">
                <a:effectLst>
                  <a:outerShdw blurRad="38100" dist="38100" dir="2700000" algn="tl">
                    <a:srgbClr val="000000"/>
                  </a:outerShdw>
                </a:effectLst>
                <a:latin typeface="Arial" charset="0"/>
              </a:rPr>
              <a:t>CXR</a:t>
            </a:r>
          </a:p>
        </p:txBody>
      </p:sp>
      <p:sp>
        <p:nvSpPr>
          <p:cNvPr id="3886130" name="Oval 50"/>
          <p:cNvSpPr>
            <a:spLocks noChangeArrowheads="1"/>
          </p:cNvSpPr>
          <p:nvPr/>
        </p:nvSpPr>
        <p:spPr bwMode="auto">
          <a:xfrm>
            <a:off x="1752600" y="2438400"/>
            <a:ext cx="1143000" cy="914400"/>
          </a:xfrm>
          <a:prstGeom prst="ellipse">
            <a:avLst/>
          </a:prstGeom>
          <a:solidFill>
            <a:srgbClr val="000080"/>
          </a:solidFill>
          <a:ln w="38100" algn="ctr">
            <a:solidFill>
              <a:srgbClr val="0000FF"/>
            </a:solidFill>
            <a:round/>
            <a:headEnd/>
            <a:tailEnd/>
          </a:ln>
          <a:effectLst/>
        </p:spPr>
        <p:txBody>
          <a:bodyPr wrap="none" anchor="ctr"/>
          <a:lstStyle/>
          <a:p>
            <a:r>
              <a:rPr lang="en-US" sz="1400">
                <a:effectLst>
                  <a:outerShdw blurRad="38100" dist="38100" dir="2700000" algn="tl">
                    <a:srgbClr val="000000"/>
                  </a:outerShdw>
                </a:effectLst>
                <a:latin typeface="Arial" charset="0"/>
              </a:rPr>
              <a:t>CHF </a:t>
            </a:r>
          </a:p>
          <a:p>
            <a:r>
              <a:rPr lang="en-US" sz="1400">
                <a:effectLst>
                  <a:outerShdw blurRad="38100" dist="38100" dir="2700000" algn="tl">
                    <a:srgbClr val="000000"/>
                  </a:outerShdw>
                </a:effectLst>
                <a:latin typeface="Arial" charset="0"/>
              </a:rPr>
              <a:t>Education/</a:t>
            </a:r>
          </a:p>
          <a:p>
            <a:r>
              <a:rPr lang="en-US" sz="1400">
                <a:effectLst>
                  <a:outerShdw blurRad="38100" dist="38100" dir="2700000" algn="tl">
                    <a:srgbClr val="000000"/>
                  </a:outerShdw>
                </a:effectLst>
                <a:latin typeface="Arial" charset="0"/>
              </a:rPr>
              <a:t>Clinic </a:t>
            </a:r>
          </a:p>
        </p:txBody>
      </p:sp>
      <p:sp>
        <p:nvSpPr>
          <p:cNvPr id="3886131" name="Oval 51"/>
          <p:cNvSpPr>
            <a:spLocks noChangeArrowheads="1"/>
          </p:cNvSpPr>
          <p:nvPr/>
        </p:nvSpPr>
        <p:spPr bwMode="auto">
          <a:xfrm>
            <a:off x="1752600" y="3886200"/>
            <a:ext cx="1143000" cy="914400"/>
          </a:xfrm>
          <a:prstGeom prst="ellipse">
            <a:avLst/>
          </a:prstGeom>
          <a:solidFill>
            <a:srgbClr val="000080"/>
          </a:solidFill>
          <a:ln w="38100" algn="ctr">
            <a:solidFill>
              <a:srgbClr val="0000FF"/>
            </a:solidFill>
            <a:round/>
            <a:headEnd/>
            <a:tailEnd/>
          </a:ln>
          <a:effectLst/>
        </p:spPr>
        <p:txBody>
          <a:bodyPr wrap="none" anchor="ctr"/>
          <a:lstStyle/>
          <a:p>
            <a:r>
              <a:rPr lang="en-US" sz="1400">
                <a:effectLst>
                  <a:outerShdw blurRad="38100" dist="38100" dir="2700000" algn="tl">
                    <a:srgbClr val="000000"/>
                  </a:outerShdw>
                </a:effectLst>
                <a:latin typeface="Arial" charset="0"/>
              </a:rPr>
              <a:t>Diabetic </a:t>
            </a:r>
          </a:p>
          <a:p>
            <a:r>
              <a:rPr lang="en-US" sz="1400">
                <a:effectLst>
                  <a:outerShdw blurRad="38100" dist="38100" dir="2700000" algn="tl">
                    <a:srgbClr val="000000"/>
                  </a:outerShdw>
                </a:effectLst>
                <a:latin typeface="Arial" charset="0"/>
              </a:rPr>
              <a:t>Education </a:t>
            </a:r>
          </a:p>
        </p:txBody>
      </p:sp>
      <p:sp>
        <p:nvSpPr>
          <p:cNvPr id="3886132" name="Oval 52"/>
          <p:cNvSpPr>
            <a:spLocks noChangeArrowheads="1"/>
          </p:cNvSpPr>
          <p:nvPr/>
        </p:nvSpPr>
        <p:spPr bwMode="auto">
          <a:xfrm>
            <a:off x="6172200" y="2514600"/>
            <a:ext cx="1143000" cy="914400"/>
          </a:xfrm>
          <a:prstGeom prst="ellipse">
            <a:avLst/>
          </a:prstGeom>
          <a:solidFill>
            <a:srgbClr val="000080"/>
          </a:solidFill>
          <a:ln w="38100" algn="ctr">
            <a:solidFill>
              <a:srgbClr val="0000FF"/>
            </a:solidFill>
            <a:round/>
            <a:headEnd/>
            <a:tailEnd/>
          </a:ln>
          <a:effectLst/>
        </p:spPr>
        <p:txBody>
          <a:bodyPr wrap="none" anchor="ctr"/>
          <a:lstStyle/>
          <a:p>
            <a:r>
              <a:rPr lang="en-US" sz="1400">
                <a:effectLst>
                  <a:outerShdw blurRad="38100" dist="38100" dir="2700000" algn="tl">
                    <a:srgbClr val="000000"/>
                  </a:outerShdw>
                </a:effectLst>
                <a:latin typeface="Arial" charset="0"/>
              </a:rPr>
              <a:t>Home Care </a:t>
            </a:r>
          </a:p>
        </p:txBody>
      </p:sp>
      <p:sp>
        <p:nvSpPr>
          <p:cNvPr id="3886133" name="Oval 53"/>
          <p:cNvSpPr>
            <a:spLocks noChangeArrowheads="1"/>
          </p:cNvSpPr>
          <p:nvPr/>
        </p:nvSpPr>
        <p:spPr bwMode="auto">
          <a:xfrm>
            <a:off x="6172200" y="3886200"/>
            <a:ext cx="1143000" cy="914400"/>
          </a:xfrm>
          <a:prstGeom prst="ellipse">
            <a:avLst/>
          </a:prstGeom>
          <a:solidFill>
            <a:srgbClr val="000080"/>
          </a:solidFill>
          <a:ln w="38100" algn="ctr">
            <a:solidFill>
              <a:srgbClr val="0000FF"/>
            </a:solidFill>
            <a:round/>
            <a:headEnd/>
            <a:tailEnd/>
          </a:ln>
          <a:effectLst/>
        </p:spPr>
        <p:txBody>
          <a:bodyPr wrap="none" anchor="ctr"/>
          <a:lstStyle/>
          <a:p>
            <a:r>
              <a:rPr lang="en-US" sz="1400">
                <a:effectLst>
                  <a:outerShdw blurRad="38100" dist="38100" dir="2700000" algn="tl">
                    <a:srgbClr val="000000"/>
                  </a:outerShdw>
                </a:effectLst>
                <a:latin typeface="Arial" charset="0"/>
              </a:rPr>
              <a:t>Family </a:t>
            </a:r>
          </a:p>
        </p:txBody>
      </p:sp>
      <p:sp>
        <p:nvSpPr>
          <p:cNvPr id="3886159" name="Oval 79"/>
          <p:cNvSpPr>
            <a:spLocks noChangeArrowheads="1"/>
          </p:cNvSpPr>
          <p:nvPr/>
        </p:nvSpPr>
        <p:spPr bwMode="auto">
          <a:xfrm>
            <a:off x="4648200" y="6477000"/>
            <a:ext cx="457200" cy="304800"/>
          </a:xfrm>
          <a:prstGeom prst="ellipse">
            <a:avLst/>
          </a:prstGeom>
          <a:solidFill>
            <a:srgbClr val="003366"/>
          </a:solidFill>
          <a:ln w="9525" algn="ctr">
            <a:noFill/>
            <a:round/>
            <a:headEnd/>
            <a:tailEnd/>
          </a:ln>
          <a:effectLst/>
        </p:spPr>
        <p:txBody>
          <a:bodyPr wrap="none" anchor="ctr"/>
          <a:lstStyle/>
          <a:p>
            <a:r>
              <a:rPr lang="en-US" sz="1200" b="0">
                <a:effectLst>
                  <a:outerShdw blurRad="38100" dist="38100" dir="2700000" algn="tl">
                    <a:srgbClr val="000000"/>
                  </a:outerShdw>
                </a:effectLst>
                <a:latin typeface="Arial" charset="0"/>
              </a:rPr>
              <a:t>INR</a:t>
            </a:r>
          </a:p>
        </p:txBody>
      </p:sp>
      <p:sp>
        <p:nvSpPr>
          <p:cNvPr id="3886161" name="Oval 81"/>
          <p:cNvSpPr>
            <a:spLocks noChangeArrowheads="1"/>
          </p:cNvSpPr>
          <p:nvPr/>
        </p:nvSpPr>
        <p:spPr bwMode="auto">
          <a:xfrm>
            <a:off x="4876800" y="2133600"/>
            <a:ext cx="457200" cy="304800"/>
          </a:xfrm>
          <a:prstGeom prst="ellipse">
            <a:avLst/>
          </a:prstGeom>
          <a:solidFill>
            <a:srgbClr val="003366"/>
          </a:solidFill>
          <a:ln w="9525" algn="ctr">
            <a:noFill/>
            <a:round/>
            <a:headEnd/>
            <a:tailEnd/>
          </a:ln>
          <a:effectLst/>
        </p:spPr>
        <p:txBody>
          <a:bodyPr wrap="none" anchor="ctr"/>
          <a:lstStyle/>
          <a:p>
            <a:r>
              <a:rPr lang="en-US" sz="1200" b="0">
                <a:effectLst>
                  <a:outerShdw blurRad="38100" dist="38100" dir="2700000" algn="tl">
                    <a:srgbClr val="000000"/>
                  </a:outerShdw>
                </a:effectLst>
                <a:latin typeface="Arial" charset="0"/>
              </a:rPr>
              <a:t>INR</a:t>
            </a:r>
          </a:p>
        </p:txBody>
      </p:sp>
      <p:pic>
        <p:nvPicPr>
          <p:cNvPr id="3886162" name="Picture 82" descr="Elderly woman"/>
          <p:cNvPicPr>
            <a:picLocks noChangeAspect="1" noChangeArrowheads="1"/>
          </p:cNvPicPr>
          <p:nvPr/>
        </p:nvPicPr>
        <p:blipFill>
          <a:blip r:embed="rId4" cstate="print"/>
          <a:srcRect/>
          <a:stretch>
            <a:fillRect/>
          </a:stretch>
        </p:blipFill>
        <p:spPr bwMode="auto">
          <a:xfrm>
            <a:off x="3378200" y="2971800"/>
            <a:ext cx="965200" cy="1447800"/>
          </a:xfrm>
          <a:prstGeom prst="rect">
            <a:avLst/>
          </a:prstGeom>
          <a:noFill/>
        </p:spPr>
      </p:pic>
      <p:grpSp>
        <p:nvGrpSpPr>
          <p:cNvPr id="3886163" name="Group 83"/>
          <p:cNvGrpSpPr>
            <a:grpSpLocks/>
          </p:cNvGrpSpPr>
          <p:nvPr/>
        </p:nvGrpSpPr>
        <p:grpSpPr bwMode="auto">
          <a:xfrm>
            <a:off x="1524000" y="990600"/>
            <a:ext cx="1143000" cy="1295400"/>
            <a:chOff x="2064" y="528"/>
            <a:chExt cx="720" cy="816"/>
          </a:xfrm>
        </p:grpSpPr>
        <p:sp>
          <p:nvSpPr>
            <p:cNvPr id="3886164" name="Oval 84"/>
            <p:cNvSpPr>
              <a:spLocks noChangeArrowheads="1"/>
            </p:cNvSpPr>
            <p:nvPr/>
          </p:nvSpPr>
          <p:spPr bwMode="auto">
            <a:xfrm>
              <a:off x="2064" y="768"/>
              <a:ext cx="720" cy="576"/>
            </a:xfrm>
            <a:prstGeom prst="ellipse">
              <a:avLst/>
            </a:prstGeom>
            <a:solidFill>
              <a:srgbClr val="008080"/>
            </a:solidFill>
            <a:ln w="38100" algn="ctr">
              <a:solidFill>
                <a:srgbClr val="FFFF00"/>
              </a:solidFill>
              <a:round/>
              <a:headEnd/>
              <a:tailEnd/>
            </a:ln>
            <a:effectLst/>
          </p:spPr>
          <p:txBody>
            <a:bodyPr wrap="none" anchor="ctr"/>
            <a:lstStyle/>
            <a:p>
              <a:r>
                <a:rPr lang="en-US" sz="1400">
                  <a:effectLst>
                    <a:outerShdw blurRad="38100" dist="38100" dir="2700000" algn="tl">
                      <a:srgbClr val="000000"/>
                    </a:outerShdw>
                  </a:effectLst>
                  <a:latin typeface="Arial" charset="0"/>
                </a:rPr>
                <a:t>Hospital </a:t>
              </a:r>
            </a:p>
            <a:p>
              <a:r>
                <a:rPr lang="en-US" sz="1400">
                  <a:solidFill>
                    <a:schemeClr val="tx1"/>
                  </a:solidFill>
                  <a:effectLst>
                    <a:outerShdw blurRad="38100" dist="38100" dir="2700000" algn="tl">
                      <a:srgbClr val="000000"/>
                    </a:outerShdw>
                  </a:effectLst>
                  <a:latin typeface="Arial" charset="0"/>
                </a:rPr>
                <a:t>CHF</a:t>
              </a:r>
              <a:r>
                <a:rPr lang="en-US" sz="1400">
                  <a:effectLst>
                    <a:outerShdw blurRad="38100" dist="38100" dir="2700000" algn="tl">
                      <a:srgbClr val="000000"/>
                    </a:outerShdw>
                  </a:effectLst>
                  <a:latin typeface="Arial" charset="0"/>
                </a:rPr>
                <a:t> </a:t>
              </a:r>
            </a:p>
          </p:txBody>
        </p:sp>
        <p:sp>
          <p:nvSpPr>
            <p:cNvPr id="3886165" name="Rectangle 85"/>
            <p:cNvSpPr>
              <a:spLocks noChangeArrowheads="1"/>
            </p:cNvSpPr>
            <p:nvPr/>
          </p:nvSpPr>
          <p:spPr bwMode="auto">
            <a:xfrm>
              <a:off x="2256" y="528"/>
              <a:ext cx="288" cy="288"/>
            </a:xfrm>
            <a:prstGeom prst="rect">
              <a:avLst/>
            </a:prstGeom>
            <a:noFill/>
            <a:ln w="9525" algn="ctr">
              <a:noFill/>
              <a:miter lim="800000"/>
              <a:headEnd/>
              <a:tailEnd/>
            </a:ln>
            <a:effectLst/>
          </p:spPr>
          <p:txBody>
            <a:bodyPr wrap="none" anchor="ctr"/>
            <a:lstStyle/>
            <a:p>
              <a:r>
                <a:rPr lang="en-US" sz="1400">
                  <a:effectLst>
                    <a:outerShdw blurRad="38100" dist="38100" dir="2700000" algn="tl">
                      <a:srgbClr val="000000"/>
                    </a:outerShdw>
                  </a:effectLst>
                  <a:latin typeface="Arial" charset="0"/>
                </a:rPr>
                <a:t>Nov</a:t>
              </a:r>
            </a:p>
          </p:txBody>
        </p:sp>
      </p:grpSp>
      <p:cxnSp>
        <p:nvCxnSpPr>
          <p:cNvPr id="3886166" name="AutoShape 86"/>
          <p:cNvCxnSpPr>
            <a:cxnSpLocks noChangeShapeType="1"/>
            <a:endCxn id="3886133" idx="0"/>
          </p:cNvCxnSpPr>
          <p:nvPr/>
        </p:nvCxnSpPr>
        <p:spPr bwMode="auto">
          <a:xfrm>
            <a:off x="6096000" y="3567113"/>
            <a:ext cx="647700" cy="300037"/>
          </a:xfrm>
          <a:prstGeom prst="curvedConnector2">
            <a:avLst/>
          </a:prstGeom>
          <a:noFill/>
          <a:ln w="9525">
            <a:solidFill>
              <a:schemeClr val="tx1"/>
            </a:solidFill>
            <a:round/>
            <a:headEnd/>
            <a:tailEnd type="triangle" w="med" len="med"/>
          </a:ln>
          <a:effectLst/>
        </p:spPr>
      </p:cxnSp>
      <p:cxnSp>
        <p:nvCxnSpPr>
          <p:cNvPr id="3886167" name="AutoShape 87"/>
          <p:cNvCxnSpPr>
            <a:cxnSpLocks noChangeShapeType="1"/>
            <a:endCxn id="3886132" idx="4"/>
          </p:cNvCxnSpPr>
          <p:nvPr/>
        </p:nvCxnSpPr>
        <p:spPr bwMode="auto">
          <a:xfrm flipV="1">
            <a:off x="6096000" y="3448050"/>
            <a:ext cx="647700" cy="119063"/>
          </a:xfrm>
          <a:prstGeom prst="curvedConnector2">
            <a:avLst/>
          </a:prstGeom>
          <a:noFill/>
          <a:ln w="9525">
            <a:solidFill>
              <a:schemeClr val="tx1"/>
            </a:solidFill>
            <a:round/>
            <a:headEnd/>
            <a:tailEnd type="triangle" w="med" len="med"/>
          </a:ln>
          <a:effectLst/>
        </p:spPr>
      </p:cxnSp>
      <p:cxnSp>
        <p:nvCxnSpPr>
          <p:cNvPr id="3886168" name="AutoShape 88"/>
          <p:cNvCxnSpPr>
            <a:cxnSpLocks noChangeShapeType="1"/>
            <a:stCxn id="0" idx="1"/>
            <a:endCxn id="3886131" idx="0"/>
          </p:cNvCxnSpPr>
          <p:nvPr/>
        </p:nvCxnSpPr>
        <p:spPr bwMode="auto">
          <a:xfrm rot="10800000" flipV="1">
            <a:off x="2324100" y="3695700"/>
            <a:ext cx="1054100" cy="171450"/>
          </a:xfrm>
          <a:prstGeom prst="curvedConnector2">
            <a:avLst/>
          </a:prstGeom>
          <a:noFill/>
          <a:ln w="9525">
            <a:solidFill>
              <a:schemeClr val="tx1"/>
            </a:solidFill>
            <a:round/>
            <a:headEnd/>
            <a:tailEnd type="triangle" w="med" len="med"/>
          </a:ln>
          <a:effectLst/>
        </p:spPr>
      </p:cxnSp>
      <p:cxnSp>
        <p:nvCxnSpPr>
          <p:cNvPr id="3886169" name="AutoShape 89"/>
          <p:cNvCxnSpPr>
            <a:cxnSpLocks noChangeShapeType="1"/>
            <a:stCxn id="0" idx="1"/>
            <a:endCxn id="3886130" idx="4"/>
          </p:cNvCxnSpPr>
          <p:nvPr/>
        </p:nvCxnSpPr>
        <p:spPr bwMode="auto">
          <a:xfrm rot="10800000">
            <a:off x="2324100" y="3371850"/>
            <a:ext cx="1054100" cy="323850"/>
          </a:xfrm>
          <a:prstGeom prst="curvedConnector2">
            <a:avLst/>
          </a:prstGeom>
          <a:noFill/>
          <a:ln w="9525">
            <a:solidFill>
              <a:schemeClr val="tx1"/>
            </a:solidFill>
            <a:round/>
            <a:headEnd/>
            <a:tailEnd type="triangle" w="med" len="med"/>
          </a:ln>
          <a:effectLst/>
        </p:spPr>
      </p:cxnSp>
      <p:grpSp>
        <p:nvGrpSpPr>
          <p:cNvPr id="3886170" name="Group 90"/>
          <p:cNvGrpSpPr>
            <a:grpSpLocks/>
          </p:cNvGrpSpPr>
          <p:nvPr/>
        </p:nvGrpSpPr>
        <p:grpSpPr bwMode="auto">
          <a:xfrm>
            <a:off x="3200400" y="838200"/>
            <a:ext cx="2286000" cy="1981200"/>
            <a:chOff x="2112" y="528"/>
            <a:chExt cx="1440" cy="1248"/>
          </a:xfrm>
        </p:grpSpPr>
        <p:sp>
          <p:nvSpPr>
            <p:cNvPr id="3886171" name="Rectangle 91"/>
            <p:cNvSpPr>
              <a:spLocks noChangeArrowheads="1"/>
            </p:cNvSpPr>
            <p:nvPr/>
          </p:nvSpPr>
          <p:spPr bwMode="auto">
            <a:xfrm>
              <a:off x="2496" y="1557"/>
              <a:ext cx="1056" cy="219"/>
            </a:xfrm>
            <a:prstGeom prst="rect">
              <a:avLst/>
            </a:prstGeom>
            <a:gradFill rotWithShape="1">
              <a:gsLst>
                <a:gs pos="0">
                  <a:srgbClr val="000080">
                    <a:gamma/>
                    <a:shade val="46275"/>
                    <a:invGamma/>
                  </a:srgbClr>
                </a:gs>
                <a:gs pos="100000">
                  <a:srgbClr val="000080"/>
                </a:gs>
              </a:gsLst>
              <a:lin ang="5400000" scaled="1"/>
            </a:gradFill>
            <a:ln w="57150" algn="ctr">
              <a:solidFill>
                <a:srgbClr val="00CCFF"/>
              </a:solidFill>
              <a:miter lim="800000"/>
              <a:headEnd/>
              <a:tailEnd/>
            </a:ln>
            <a:effectLst/>
          </p:spPr>
          <p:txBody>
            <a:bodyPr wrap="none" anchor="ctr"/>
            <a:lstStyle/>
            <a:p>
              <a:r>
                <a:rPr lang="en-US" sz="1400">
                  <a:effectLst>
                    <a:outerShdw blurRad="38100" dist="38100" dir="2700000" algn="tl">
                      <a:srgbClr val="000000"/>
                    </a:outerShdw>
                  </a:effectLst>
                  <a:latin typeface="Arial" charset="0"/>
                </a:rPr>
                <a:t>Prevention</a:t>
              </a:r>
            </a:p>
          </p:txBody>
        </p:sp>
        <p:sp>
          <p:nvSpPr>
            <p:cNvPr id="3886172" name="Rectangle 92"/>
            <p:cNvSpPr>
              <a:spLocks noChangeArrowheads="1"/>
            </p:cNvSpPr>
            <p:nvPr/>
          </p:nvSpPr>
          <p:spPr bwMode="auto">
            <a:xfrm>
              <a:off x="2649" y="747"/>
              <a:ext cx="622" cy="78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lstStyle/>
            <a:p>
              <a:pPr marL="342900" indent="-342900" algn="l"/>
              <a:r>
                <a:rPr lang="en-US" sz="1200" b="0">
                  <a:solidFill>
                    <a:schemeClr val="tx1"/>
                  </a:solidFill>
                  <a:effectLst>
                    <a:outerShdw blurRad="38100" dist="38100" dir="2700000" algn="tl">
                      <a:srgbClr val="000000"/>
                    </a:outerShdw>
                  </a:effectLst>
                  <a:latin typeface="Arial" charset="0"/>
                </a:rPr>
                <a:t>HTN  </a:t>
              </a:r>
            </a:p>
            <a:p>
              <a:pPr marL="342900" indent="-342900" algn="l"/>
              <a:r>
                <a:rPr lang="en-US" sz="1200" b="0">
                  <a:solidFill>
                    <a:schemeClr val="tx1"/>
                  </a:solidFill>
                  <a:effectLst>
                    <a:outerShdw blurRad="38100" dist="38100" dir="2700000" algn="tl">
                      <a:srgbClr val="000000"/>
                    </a:outerShdw>
                  </a:effectLst>
                  <a:latin typeface="Arial" charset="0"/>
                </a:rPr>
                <a:t>DM 2  </a:t>
              </a:r>
            </a:p>
            <a:p>
              <a:pPr marL="342900" indent="-342900" algn="l"/>
              <a:r>
                <a:rPr lang="en-US" sz="1200" b="0">
                  <a:solidFill>
                    <a:schemeClr val="tx1"/>
                  </a:solidFill>
                  <a:effectLst>
                    <a:outerShdw blurRad="38100" dist="38100" dir="2700000" algn="tl">
                      <a:srgbClr val="000000"/>
                    </a:outerShdw>
                  </a:effectLst>
                  <a:latin typeface="Arial" charset="0"/>
                </a:rPr>
                <a:t>Depression</a:t>
              </a:r>
              <a:endParaRPr lang="en-US" sz="1200" b="0">
                <a:effectLst>
                  <a:outerShdw blurRad="38100" dist="38100" dir="2700000" algn="tl">
                    <a:srgbClr val="000000"/>
                  </a:outerShdw>
                </a:effectLst>
                <a:latin typeface="Arial" charset="0"/>
              </a:endParaRPr>
            </a:p>
          </p:txBody>
        </p:sp>
        <p:sp>
          <p:nvSpPr>
            <p:cNvPr id="3886173" name="Rectangle 93"/>
            <p:cNvSpPr>
              <a:spLocks noChangeArrowheads="1"/>
            </p:cNvSpPr>
            <p:nvPr/>
          </p:nvSpPr>
          <p:spPr bwMode="auto">
            <a:xfrm>
              <a:off x="2496" y="747"/>
              <a:ext cx="176" cy="789"/>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endParaRPr lang="en-US" sz="1400" b="0">
                <a:solidFill>
                  <a:srgbClr val="FFFF00"/>
                </a:solidFill>
                <a:effectLst>
                  <a:outerShdw blurRad="38100" dist="38100" dir="2700000" algn="tl">
                    <a:srgbClr val="000000"/>
                  </a:outerShdw>
                </a:effectLst>
                <a:latin typeface="Arial" charset="0"/>
              </a:endParaRPr>
            </a:p>
            <a:p>
              <a:r>
                <a:rPr lang="en-US" sz="1400" b="0">
                  <a:solidFill>
                    <a:srgbClr val="FFFF00"/>
                  </a:solidFill>
                  <a:effectLst>
                    <a:outerShdw blurRad="38100" dist="38100" dir="2700000" algn="tl">
                      <a:srgbClr val="000000"/>
                    </a:outerShdw>
                  </a:effectLst>
                  <a:latin typeface="Arial" charset="0"/>
                </a:rPr>
                <a:t>L</a:t>
              </a:r>
            </a:p>
            <a:p>
              <a:r>
                <a:rPr lang="en-US" sz="1400" b="0">
                  <a:solidFill>
                    <a:srgbClr val="FFFF00"/>
                  </a:solidFill>
                  <a:effectLst>
                    <a:outerShdw blurRad="38100" dist="38100" dir="2700000" algn="tl">
                      <a:srgbClr val="000000"/>
                    </a:outerShdw>
                  </a:effectLst>
                  <a:latin typeface="Arial" charset="0"/>
                </a:rPr>
                <a:t>A</a:t>
              </a:r>
            </a:p>
            <a:p>
              <a:r>
                <a:rPr lang="en-US" sz="1400" b="0">
                  <a:solidFill>
                    <a:srgbClr val="FFFF00"/>
                  </a:solidFill>
                  <a:effectLst>
                    <a:outerShdw blurRad="38100" dist="38100" dir="2700000" algn="tl">
                      <a:srgbClr val="000000"/>
                    </a:outerShdw>
                  </a:effectLst>
                  <a:latin typeface="Arial" charset="0"/>
                </a:rPr>
                <a:t>B</a:t>
              </a:r>
            </a:p>
            <a:p>
              <a:endParaRPr lang="en-US" sz="1400" b="0">
                <a:solidFill>
                  <a:schemeClr val="tx1"/>
                </a:solidFill>
                <a:effectLst>
                  <a:outerShdw blurRad="38100" dist="38100" dir="2700000" algn="tl">
                    <a:srgbClr val="000000"/>
                  </a:outerShdw>
                </a:effectLst>
                <a:latin typeface="Arial" charset="0"/>
              </a:endParaRPr>
            </a:p>
          </p:txBody>
        </p:sp>
        <p:sp>
          <p:nvSpPr>
            <p:cNvPr id="3886174" name="Rectangle 94"/>
            <p:cNvSpPr>
              <a:spLocks noChangeArrowheads="1"/>
            </p:cNvSpPr>
            <p:nvPr/>
          </p:nvSpPr>
          <p:spPr bwMode="auto">
            <a:xfrm>
              <a:off x="3264" y="747"/>
              <a:ext cx="144" cy="788"/>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200" b="0">
                  <a:effectLst>
                    <a:outerShdw blurRad="38100" dist="38100" dir="2700000" algn="tl">
                      <a:srgbClr val="000000"/>
                    </a:outerShdw>
                  </a:effectLst>
                  <a:latin typeface="Arial" charset="0"/>
                </a:rPr>
                <a:t>O</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D</a:t>
              </a:r>
            </a:p>
            <a:p>
              <a:r>
                <a:rPr lang="en-US" sz="1200" b="0">
                  <a:effectLst>
                    <a:outerShdw blurRad="38100" dist="38100" dir="2700000" algn="tl">
                      <a:srgbClr val="000000"/>
                    </a:outerShdw>
                  </a:effectLst>
                  <a:latin typeface="Arial" charset="0"/>
                </a:rPr>
                <a:t>E</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S</a:t>
              </a:r>
            </a:p>
          </p:txBody>
        </p:sp>
        <p:sp>
          <p:nvSpPr>
            <p:cNvPr id="3886175" name="Rectangle 95"/>
            <p:cNvSpPr>
              <a:spLocks noChangeArrowheads="1"/>
            </p:cNvSpPr>
            <p:nvPr/>
          </p:nvSpPr>
          <p:spPr bwMode="auto">
            <a:xfrm>
              <a:off x="2496" y="528"/>
              <a:ext cx="1056" cy="219"/>
            </a:xfrm>
            <a:prstGeom prst="rect">
              <a:avLst/>
            </a:prstGeom>
            <a:gradFill rotWithShape="1">
              <a:gsLst>
                <a:gs pos="0">
                  <a:srgbClr val="000080">
                    <a:gamma/>
                    <a:shade val="46275"/>
                    <a:invGamma/>
                  </a:srgbClr>
                </a:gs>
                <a:gs pos="100000">
                  <a:srgbClr val="000080"/>
                </a:gs>
              </a:gsLst>
              <a:lin ang="5400000" scaled="1"/>
            </a:gradFill>
            <a:ln w="57150" algn="ctr">
              <a:solidFill>
                <a:srgbClr val="00CCFF"/>
              </a:solidFill>
              <a:miter lim="800000"/>
              <a:headEnd/>
              <a:tailEnd/>
            </a:ln>
            <a:effectLst/>
          </p:spPr>
          <p:txBody>
            <a:bodyPr wrap="none" anchor="ctr"/>
            <a:lstStyle/>
            <a:p>
              <a:r>
                <a:rPr lang="en-US" sz="1400">
                  <a:effectLst>
                    <a:outerShdw blurRad="38100" dist="38100" dir="2700000" algn="tl">
                      <a:srgbClr val="000000"/>
                    </a:outerShdw>
                  </a:effectLst>
                  <a:latin typeface="Arial" charset="0"/>
                </a:rPr>
                <a:t>Comprehensive</a:t>
              </a:r>
            </a:p>
          </p:txBody>
        </p:sp>
        <p:sp>
          <p:nvSpPr>
            <p:cNvPr id="3886176" name="Text Box 96"/>
            <p:cNvSpPr txBox="1">
              <a:spLocks noChangeArrowheads="1"/>
            </p:cNvSpPr>
            <p:nvPr/>
          </p:nvSpPr>
          <p:spPr bwMode="auto">
            <a:xfrm>
              <a:off x="2640" y="1090"/>
              <a:ext cx="624" cy="410"/>
            </a:xfrm>
            <a:prstGeom prst="rect">
              <a:avLst/>
            </a:prstGeom>
            <a:noFill/>
            <a:ln w="9525" algn="ctr">
              <a:noFill/>
              <a:miter lim="800000"/>
              <a:headEnd/>
              <a:tailEnd/>
            </a:ln>
            <a:effectLst/>
          </p:spPr>
          <p:txBody>
            <a:bodyPr>
              <a:spAutoFit/>
            </a:bodyPr>
            <a:lstStyle/>
            <a:p>
              <a:pPr algn="l">
                <a:spcBef>
                  <a:spcPct val="50000"/>
                </a:spcBef>
              </a:pPr>
              <a:r>
                <a:rPr lang="en-US" sz="1200">
                  <a:effectLst>
                    <a:outerShdw blurRad="38100" dist="38100" dir="2700000" algn="tl">
                      <a:srgbClr val="000000"/>
                    </a:outerShdw>
                  </a:effectLst>
                  <a:latin typeface="Arial" charset="0"/>
                </a:rPr>
                <a:t>FBS, A1c, lipids, alb,</a:t>
              </a:r>
            </a:p>
            <a:p>
              <a:pPr algn="l">
                <a:spcBef>
                  <a:spcPct val="50000"/>
                </a:spcBef>
              </a:pPr>
              <a:r>
                <a:rPr lang="en-US" sz="1200">
                  <a:effectLst>
                    <a:outerShdw blurRad="38100" dist="38100" dir="2700000" algn="tl">
                      <a:srgbClr val="000000"/>
                    </a:outerShdw>
                  </a:effectLst>
                  <a:latin typeface="Arial" charset="0"/>
                </a:rPr>
                <a:t>mammo</a:t>
              </a:r>
            </a:p>
          </p:txBody>
        </p:sp>
        <p:sp>
          <p:nvSpPr>
            <p:cNvPr id="3886177" name="Rectangle 97"/>
            <p:cNvSpPr>
              <a:spLocks noChangeArrowheads="1"/>
            </p:cNvSpPr>
            <p:nvPr/>
          </p:nvSpPr>
          <p:spPr bwMode="auto">
            <a:xfrm>
              <a:off x="2112" y="528"/>
              <a:ext cx="288" cy="288"/>
            </a:xfrm>
            <a:prstGeom prst="rect">
              <a:avLst/>
            </a:prstGeom>
            <a:noFill/>
            <a:ln w="9525" algn="ctr">
              <a:noFill/>
              <a:miter lim="800000"/>
              <a:headEnd/>
              <a:tailEnd/>
            </a:ln>
            <a:effectLst/>
          </p:spPr>
          <p:txBody>
            <a:bodyPr wrap="none" anchor="ctr"/>
            <a:lstStyle/>
            <a:p>
              <a:r>
                <a:rPr lang="en-US" sz="1400">
                  <a:effectLst>
                    <a:outerShdw blurRad="38100" dist="38100" dir="2700000" algn="tl">
                      <a:srgbClr val="000000"/>
                    </a:outerShdw>
                  </a:effectLst>
                  <a:latin typeface="Arial" charset="0"/>
                </a:rPr>
                <a:t>Dec</a:t>
              </a:r>
            </a:p>
          </p:txBody>
        </p:sp>
        <p:sp>
          <p:nvSpPr>
            <p:cNvPr id="3886178" name="Rectangle 98"/>
            <p:cNvSpPr>
              <a:spLocks noChangeArrowheads="1"/>
            </p:cNvSpPr>
            <p:nvPr/>
          </p:nvSpPr>
          <p:spPr bwMode="auto">
            <a:xfrm flipH="1">
              <a:off x="3408" y="768"/>
              <a:ext cx="144" cy="768"/>
            </a:xfrm>
            <a:prstGeom prst="rect">
              <a:avLst/>
            </a:prstGeom>
            <a:gradFill rotWithShape="1">
              <a:gsLst>
                <a:gs pos="0">
                  <a:srgbClr val="000080">
                    <a:gamma/>
                    <a:shade val="46275"/>
                    <a:invGamma/>
                  </a:srgbClr>
                </a:gs>
                <a:gs pos="100000">
                  <a:srgbClr val="000080"/>
                </a:gs>
              </a:gsLst>
              <a:lin ang="5400000" scaled="1"/>
            </a:gradFill>
            <a:ln w="12700" algn="ctr">
              <a:solidFill>
                <a:srgbClr val="00CCFF"/>
              </a:solidFill>
              <a:miter lim="800000"/>
              <a:headEnd/>
              <a:tailEnd/>
            </a:ln>
            <a:effectLst/>
          </p:spPr>
          <p:txBody>
            <a:bodyPr wrap="none" anchor="ctr"/>
            <a:lstStyle/>
            <a:p>
              <a:r>
                <a:rPr lang="en-US" sz="1200" b="0">
                  <a:effectLst>
                    <a:outerShdw blurRad="38100" dist="38100" dir="2700000" algn="tl">
                      <a:srgbClr val="000000"/>
                    </a:outerShdw>
                  </a:effectLst>
                  <a:latin typeface="Arial" charset="0"/>
                </a:rPr>
                <a:t>S</a:t>
              </a:r>
            </a:p>
            <a:p>
              <a:r>
                <a:rPr lang="en-US" sz="1200" b="0">
                  <a:effectLst>
                    <a:outerShdw blurRad="38100" dist="38100" dir="2700000" algn="tl">
                      <a:srgbClr val="000000"/>
                    </a:outerShdw>
                  </a:effectLst>
                  <a:latin typeface="Arial" charset="0"/>
                </a:rPr>
                <a:t>C</a:t>
              </a:r>
            </a:p>
            <a:p>
              <a:r>
                <a:rPr lang="en-US" sz="1200" b="0">
                  <a:effectLst>
                    <a:outerShdw blurRad="38100" dist="38100" dir="2700000" algn="tl">
                      <a:srgbClr val="000000"/>
                    </a:outerShdw>
                  </a:effectLst>
                  <a:latin typeface="Arial" charset="0"/>
                </a:rPr>
                <a:t>R</a:t>
              </a:r>
            </a:p>
            <a:p>
              <a:r>
                <a:rPr lang="en-US" sz="1200" b="0">
                  <a:effectLst>
                    <a:outerShdw blurRad="38100" dist="38100" dir="2700000" algn="tl">
                      <a:srgbClr val="000000"/>
                    </a:outerShdw>
                  </a:effectLst>
                  <a:latin typeface="Arial" charset="0"/>
                </a:rPr>
                <a:t>I</a:t>
              </a:r>
            </a:p>
            <a:p>
              <a:r>
                <a:rPr lang="en-US" sz="1200" b="0">
                  <a:effectLst>
                    <a:outerShdw blurRad="38100" dist="38100" dir="2700000" algn="tl">
                      <a:srgbClr val="000000"/>
                    </a:outerShdw>
                  </a:effectLst>
                  <a:latin typeface="Arial" charset="0"/>
                </a:rPr>
                <a:t>P</a:t>
              </a:r>
            </a:p>
            <a:p>
              <a:r>
                <a:rPr lang="en-US" sz="1200" b="0">
                  <a:effectLst>
                    <a:outerShdw blurRad="38100" dist="38100" dir="2700000" algn="tl">
                      <a:srgbClr val="000000"/>
                    </a:outerShdw>
                  </a:effectLst>
                  <a:latin typeface="Arial" charset="0"/>
                </a:rPr>
                <a:t>T</a:t>
              </a:r>
            </a:p>
            <a:p>
              <a:r>
                <a:rPr lang="en-US" sz="1200" b="0">
                  <a:effectLst>
                    <a:outerShdw blurRad="38100" dist="38100" dir="2700000" algn="tl">
                      <a:srgbClr val="000000"/>
                    </a:outerShdw>
                  </a:effectLst>
                  <a:latin typeface="Arial" charset="0"/>
                </a:rPr>
                <a:t>S</a:t>
              </a:r>
            </a:p>
          </p:txBody>
        </p:sp>
      </p:grpSp>
      <p:sp>
        <p:nvSpPr>
          <p:cNvPr id="3886179" name="Oval 99"/>
          <p:cNvSpPr>
            <a:spLocks noChangeArrowheads="1"/>
          </p:cNvSpPr>
          <p:nvPr/>
        </p:nvSpPr>
        <p:spPr bwMode="auto">
          <a:xfrm>
            <a:off x="7391400" y="838200"/>
            <a:ext cx="1600200" cy="1295400"/>
          </a:xfrm>
          <a:prstGeom prst="ellipse">
            <a:avLst/>
          </a:prstGeom>
          <a:solidFill>
            <a:srgbClr val="993366"/>
          </a:solidFill>
          <a:ln w="9525" algn="ctr">
            <a:solidFill>
              <a:schemeClr val="hlink"/>
            </a:solidFill>
            <a:round/>
            <a:headEnd/>
            <a:tailEnd/>
          </a:ln>
          <a:effectLst/>
        </p:spPr>
        <p:txBody>
          <a:bodyPr wrap="none" anchor="ctr"/>
          <a:lstStyle/>
          <a:p>
            <a:r>
              <a:rPr lang="en-US" sz="1800" b="0">
                <a:effectLst>
                  <a:outerShdw blurRad="38100" dist="38100" dir="2700000" algn="tl">
                    <a:srgbClr val="000000"/>
                  </a:outerShdw>
                </a:effectLst>
                <a:latin typeface="Arial" charset="0"/>
              </a:rPr>
              <a:t>Architecture </a:t>
            </a:r>
          </a:p>
          <a:p>
            <a:r>
              <a:rPr lang="en-US" sz="1800" b="0">
                <a:effectLst>
                  <a:outerShdw blurRad="38100" dist="38100" dir="2700000" algn="tl">
                    <a:srgbClr val="000000"/>
                  </a:outerShdw>
                </a:effectLst>
                <a:latin typeface="Arial" charset="0"/>
              </a:rPr>
              <a:t>Of </a:t>
            </a:r>
          </a:p>
          <a:p>
            <a:r>
              <a:rPr lang="en-US" sz="1800" b="0">
                <a:effectLst>
                  <a:outerShdw blurRad="38100" dist="38100" dir="2700000" algn="tl">
                    <a:srgbClr val="000000"/>
                  </a:outerShdw>
                </a:effectLst>
                <a:latin typeface="Arial" charset="0"/>
              </a:rPr>
              <a:t>Care </a:t>
            </a:r>
          </a:p>
        </p:txBody>
      </p:sp>
      <p:pic>
        <p:nvPicPr>
          <p:cNvPr id="3886180" name="Picture 100" descr="Dr"/>
          <p:cNvPicPr>
            <a:picLocks noChangeAspect="1" noChangeArrowheads="1"/>
          </p:cNvPicPr>
          <p:nvPr/>
        </p:nvPicPr>
        <p:blipFill>
          <a:blip r:embed="rId5" cstate="print"/>
          <a:srcRect/>
          <a:stretch>
            <a:fillRect/>
          </a:stretch>
        </p:blipFill>
        <p:spPr bwMode="auto">
          <a:xfrm>
            <a:off x="4495800" y="2928938"/>
            <a:ext cx="1600200" cy="1262062"/>
          </a:xfrm>
          <a:prstGeom prst="rect">
            <a:avLst/>
          </a:prstGeom>
          <a:noFill/>
        </p:spPr>
      </p:pic>
      <p:pic>
        <p:nvPicPr>
          <p:cNvPr id="3886181" name="Picture 101" descr="Clinic 4 012 resize"/>
          <p:cNvPicPr>
            <a:picLocks noChangeAspect="1" noChangeArrowheads="1"/>
          </p:cNvPicPr>
          <p:nvPr/>
        </p:nvPicPr>
        <p:blipFill>
          <a:blip r:embed="rId6" cstate="print"/>
          <a:srcRect r="8885"/>
          <a:stretch>
            <a:fillRect/>
          </a:stretch>
        </p:blipFill>
        <p:spPr bwMode="auto">
          <a:xfrm>
            <a:off x="3339345" y="2971800"/>
            <a:ext cx="989768" cy="1447800"/>
          </a:xfrm>
          <a:prstGeom prst="rect">
            <a:avLst/>
          </a:prstGeom>
          <a:noFill/>
        </p:spPr>
      </p:pic>
      <p:pic>
        <p:nvPicPr>
          <p:cNvPr id="3886182" name="Picture 102" descr="elderly solemn1"/>
          <p:cNvPicPr>
            <a:picLocks noChangeAspect="1" noChangeArrowheads="1"/>
          </p:cNvPicPr>
          <p:nvPr/>
        </p:nvPicPr>
        <p:blipFill>
          <a:blip r:embed="rId7" cstate="print"/>
          <a:srcRect/>
          <a:stretch>
            <a:fillRect/>
          </a:stretch>
        </p:blipFill>
        <p:spPr bwMode="auto">
          <a:xfrm>
            <a:off x="3276600" y="2971800"/>
            <a:ext cx="1066800" cy="1447800"/>
          </a:xfrm>
          <a:prstGeom prst="rect">
            <a:avLst/>
          </a:prstGeom>
          <a:noFill/>
        </p:spPr>
      </p:pic>
    </p:spTree>
    <p:custDataLst>
      <p:tags r:id="rId1"/>
    </p:custData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6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860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86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860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860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860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86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861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861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861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861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861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861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8618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861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861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861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8613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8616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861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88616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88616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8613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861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8613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88616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88611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88616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88616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886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6093" grpId="0" animBg="1"/>
      <p:bldP spid="3886094" grpId="0" animBg="1"/>
      <p:bldP spid="3886095" grpId="0"/>
      <p:bldP spid="3886101" grpId="0"/>
      <p:bldP spid="3886115" grpId="0"/>
      <p:bldP spid="3886129" grpId="0" animBg="1"/>
      <p:bldP spid="3886130" grpId="0" animBg="1"/>
      <p:bldP spid="3886131" grpId="0" animBg="1"/>
      <p:bldP spid="3886132" grpId="0" animBg="1"/>
      <p:bldP spid="3886133" grpId="0" animBg="1"/>
      <p:bldP spid="3886159" grpId="0" animBg="1"/>
      <p:bldP spid="3886161" grpId="0" animBg="1"/>
      <p:bldP spid="3886179"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457200" y="2413000"/>
            <a:ext cx="8229600" cy="2819400"/>
          </a:xfrm>
        </p:spPr>
        <p:txBody>
          <a:bodyPr/>
          <a:lstStyle/>
          <a:p>
            <a:pPr>
              <a:defRPr/>
            </a:pPr>
            <a:r>
              <a:rPr lang="en-US" dirty="0" smtClean="0">
                <a:solidFill>
                  <a:schemeClr val="tx1"/>
                </a:solidFill>
                <a:latin typeface="Arial" pitchFamily="34" charset="0"/>
              </a:rPr>
              <a:t>How innovations relate to Patient-Centered Medical Home?</a:t>
            </a:r>
            <a:r>
              <a:rPr lang="en-US" dirty="0" smtClean="0">
                <a:latin typeface="Arial" pitchFamily="34" charset="0"/>
              </a:rPr>
              <a:t/>
            </a:r>
            <a:br>
              <a:rPr lang="en-US" dirty="0" smtClean="0">
                <a:latin typeface="Arial" pitchFamily="34" charset="0"/>
              </a:rPr>
            </a:br>
            <a:endParaRPr lang="en-US" dirty="0" smtClean="0">
              <a:latin typeface="Arial" pitchFamily="34" charset="0"/>
            </a:endParaRPr>
          </a:p>
        </p:txBody>
      </p:sp>
      <p:sp>
        <p:nvSpPr>
          <p:cNvPr id="2" name="TextBox 1"/>
          <p:cNvSpPr txBox="1">
            <a:spLocks noChangeArrowheads="1"/>
          </p:cNvSpPr>
          <p:nvPr/>
        </p:nvSpPr>
        <p:spPr bwMode="auto">
          <a:xfrm>
            <a:off x="3522663" y="5737225"/>
            <a:ext cx="1339850" cy="366713"/>
          </a:xfrm>
          <a:prstGeom prst="rect">
            <a:avLst/>
          </a:prstGeom>
          <a:noFill/>
          <a:ln w="9525">
            <a:noFill/>
            <a:miter lim="800000"/>
            <a:headEnd/>
            <a:tailEnd/>
          </a:ln>
        </p:spPr>
        <p:txBody>
          <a:bodyPr wrap="none">
            <a:spAutoFit/>
          </a:bodyPr>
          <a:lstStyle/>
          <a:p>
            <a:pPr algn="l">
              <a:lnSpc>
                <a:spcPct val="100000"/>
              </a:lnSpc>
            </a:pPr>
            <a:r>
              <a:rPr lang="en-US" sz="1800" b="0" dirty="0">
                <a:solidFill>
                  <a:srgbClr val="00B050"/>
                </a:solidFill>
                <a:effectLst/>
                <a:latin typeface="Arial" charset="0"/>
              </a:rPr>
              <a:t>Co-location</a:t>
            </a:r>
          </a:p>
        </p:txBody>
      </p:sp>
      <p:sp>
        <p:nvSpPr>
          <p:cNvPr id="6" name="TextBox 5"/>
          <p:cNvSpPr txBox="1">
            <a:spLocks noChangeArrowheads="1"/>
          </p:cNvSpPr>
          <p:nvPr/>
        </p:nvSpPr>
        <p:spPr bwMode="auto">
          <a:xfrm>
            <a:off x="5029200" y="4800600"/>
            <a:ext cx="1022350" cy="366713"/>
          </a:xfrm>
          <a:prstGeom prst="rect">
            <a:avLst/>
          </a:prstGeom>
          <a:noFill/>
          <a:ln w="9525">
            <a:noFill/>
            <a:miter lim="800000"/>
            <a:headEnd/>
            <a:tailEnd/>
          </a:ln>
        </p:spPr>
        <p:txBody>
          <a:bodyPr wrap="none">
            <a:spAutoFit/>
          </a:bodyPr>
          <a:lstStyle/>
          <a:p>
            <a:pPr algn="l">
              <a:lnSpc>
                <a:spcPct val="100000"/>
              </a:lnSpc>
            </a:pPr>
            <a:r>
              <a:rPr lang="en-US" sz="1800" b="0">
                <a:solidFill>
                  <a:srgbClr val="0070C0"/>
                </a:solidFill>
                <a:effectLst/>
                <a:latin typeface="Arial" charset="0"/>
              </a:rPr>
              <a:t>Huddles</a:t>
            </a:r>
          </a:p>
        </p:txBody>
      </p:sp>
      <p:sp>
        <p:nvSpPr>
          <p:cNvPr id="7" name="TextBox 6"/>
          <p:cNvSpPr txBox="1">
            <a:spLocks noChangeArrowheads="1"/>
          </p:cNvSpPr>
          <p:nvPr/>
        </p:nvSpPr>
        <p:spPr bwMode="auto">
          <a:xfrm>
            <a:off x="6553200" y="5370513"/>
            <a:ext cx="2166938" cy="366712"/>
          </a:xfrm>
          <a:prstGeom prst="rect">
            <a:avLst/>
          </a:prstGeom>
          <a:noFill/>
          <a:ln w="9525">
            <a:noFill/>
            <a:miter lim="800000"/>
            <a:headEnd/>
            <a:tailEnd/>
          </a:ln>
        </p:spPr>
        <p:txBody>
          <a:bodyPr wrap="none">
            <a:spAutoFit/>
          </a:bodyPr>
          <a:lstStyle/>
          <a:p>
            <a:pPr algn="l">
              <a:lnSpc>
                <a:spcPct val="100000"/>
              </a:lnSpc>
            </a:pPr>
            <a:r>
              <a:rPr lang="en-US" sz="1800" b="0">
                <a:solidFill>
                  <a:srgbClr val="92D050"/>
                </a:solidFill>
                <a:effectLst/>
                <a:latin typeface="Arial" charset="0"/>
              </a:rPr>
              <a:t>Panel management</a:t>
            </a:r>
          </a:p>
        </p:txBody>
      </p:sp>
      <p:sp>
        <p:nvSpPr>
          <p:cNvPr id="8" name="TextBox 7"/>
          <p:cNvSpPr txBox="1">
            <a:spLocks noChangeArrowheads="1"/>
          </p:cNvSpPr>
          <p:nvPr/>
        </p:nvSpPr>
        <p:spPr bwMode="auto">
          <a:xfrm>
            <a:off x="5545138" y="1295400"/>
            <a:ext cx="1695450" cy="366713"/>
          </a:xfrm>
          <a:prstGeom prst="rect">
            <a:avLst/>
          </a:prstGeom>
          <a:noFill/>
          <a:ln w="9525">
            <a:noFill/>
            <a:miter lim="800000"/>
            <a:headEnd/>
            <a:tailEnd/>
          </a:ln>
        </p:spPr>
        <p:txBody>
          <a:bodyPr wrap="none">
            <a:spAutoFit/>
          </a:bodyPr>
          <a:lstStyle/>
          <a:p>
            <a:pPr algn="l">
              <a:lnSpc>
                <a:spcPct val="100000"/>
              </a:lnSpc>
            </a:pPr>
            <a:r>
              <a:rPr lang="en-US" sz="1800" b="0">
                <a:solidFill>
                  <a:srgbClr val="FFC000"/>
                </a:solidFill>
                <a:effectLst/>
                <a:latin typeface="Arial" charset="0"/>
              </a:rPr>
              <a:t>In-visit scribing</a:t>
            </a:r>
          </a:p>
        </p:txBody>
      </p:sp>
      <p:sp>
        <p:nvSpPr>
          <p:cNvPr id="9" name="TextBox 8"/>
          <p:cNvSpPr txBox="1">
            <a:spLocks noChangeArrowheads="1"/>
          </p:cNvSpPr>
          <p:nvPr/>
        </p:nvSpPr>
        <p:spPr bwMode="auto">
          <a:xfrm>
            <a:off x="1244600" y="919163"/>
            <a:ext cx="2217738" cy="366712"/>
          </a:xfrm>
          <a:prstGeom prst="rect">
            <a:avLst/>
          </a:prstGeom>
          <a:noFill/>
          <a:ln w="9525">
            <a:noFill/>
            <a:miter lim="800000"/>
            <a:headEnd/>
            <a:tailEnd/>
          </a:ln>
        </p:spPr>
        <p:txBody>
          <a:bodyPr wrap="none">
            <a:spAutoFit/>
          </a:bodyPr>
          <a:lstStyle/>
          <a:p>
            <a:pPr algn="l">
              <a:lnSpc>
                <a:spcPct val="100000"/>
              </a:lnSpc>
            </a:pPr>
            <a:r>
              <a:rPr lang="en-US" sz="1800" b="0" dirty="0">
                <a:solidFill>
                  <a:srgbClr val="FF0000"/>
                </a:solidFill>
                <a:effectLst/>
                <a:latin typeface="Arial" charset="0"/>
              </a:rPr>
              <a:t>In-box management</a:t>
            </a:r>
          </a:p>
        </p:txBody>
      </p:sp>
      <p:sp>
        <p:nvSpPr>
          <p:cNvPr id="10" name="TextBox 9"/>
          <p:cNvSpPr txBox="1">
            <a:spLocks noChangeArrowheads="1"/>
          </p:cNvSpPr>
          <p:nvPr/>
        </p:nvSpPr>
        <p:spPr bwMode="auto">
          <a:xfrm>
            <a:off x="1143000" y="4800600"/>
            <a:ext cx="1735138" cy="366713"/>
          </a:xfrm>
          <a:prstGeom prst="rect">
            <a:avLst/>
          </a:prstGeom>
          <a:noFill/>
          <a:ln w="9525">
            <a:noFill/>
            <a:miter lim="800000"/>
            <a:headEnd/>
            <a:tailEnd/>
          </a:ln>
        </p:spPr>
        <p:txBody>
          <a:bodyPr wrap="none">
            <a:spAutoFit/>
          </a:bodyPr>
          <a:lstStyle/>
          <a:p>
            <a:pPr algn="l">
              <a:lnSpc>
                <a:spcPct val="100000"/>
              </a:lnSpc>
            </a:pPr>
            <a:r>
              <a:rPr lang="en-US" sz="1800" b="0">
                <a:solidFill>
                  <a:srgbClr val="C00000"/>
                </a:solidFill>
                <a:effectLst/>
                <a:latin typeface="Arial" charset="0"/>
              </a:rPr>
              <a:t>Share the Care</a:t>
            </a:r>
          </a:p>
        </p:txBody>
      </p:sp>
      <p:sp>
        <p:nvSpPr>
          <p:cNvPr id="12" name="TextBox 11"/>
          <p:cNvSpPr txBox="1"/>
          <p:nvPr/>
        </p:nvSpPr>
        <p:spPr>
          <a:xfrm>
            <a:off x="4192588" y="563563"/>
            <a:ext cx="1798637" cy="366712"/>
          </a:xfrm>
          <a:prstGeom prst="rect">
            <a:avLst/>
          </a:prstGeom>
          <a:noFill/>
        </p:spPr>
        <p:txBody>
          <a:bodyPr wrap="none">
            <a:spAutoFit/>
          </a:bodyPr>
          <a:lstStyle/>
          <a:p>
            <a:pPr algn="l">
              <a:lnSpc>
                <a:spcPct val="100000"/>
              </a:lnSpc>
              <a:defRPr/>
            </a:pPr>
            <a:r>
              <a:rPr lang="en-US" sz="1800" b="0" dirty="0">
                <a:solidFill>
                  <a:srgbClr val="DAEDEF">
                    <a:lumMod val="50000"/>
                  </a:srgbClr>
                </a:solidFill>
                <a:effectLst/>
                <a:latin typeface="Arial" pitchFamily="34" charset="0"/>
              </a:rPr>
              <a:t>Standing orders</a:t>
            </a:r>
          </a:p>
        </p:txBody>
      </p:sp>
      <p:sp>
        <p:nvSpPr>
          <p:cNvPr id="124938" name="TextBox 12"/>
          <p:cNvSpPr txBox="1">
            <a:spLocks noChangeArrowheads="1"/>
          </p:cNvSpPr>
          <p:nvPr/>
        </p:nvSpPr>
        <p:spPr bwMode="auto">
          <a:xfrm>
            <a:off x="2667000" y="1695450"/>
            <a:ext cx="1938338" cy="366713"/>
          </a:xfrm>
          <a:prstGeom prst="rect">
            <a:avLst/>
          </a:prstGeom>
          <a:noFill/>
          <a:ln w="9525">
            <a:noFill/>
            <a:miter lim="800000"/>
            <a:headEnd/>
            <a:tailEnd/>
          </a:ln>
        </p:spPr>
        <p:txBody>
          <a:bodyPr wrap="none">
            <a:spAutoFit/>
          </a:bodyPr>
          <a:lstStyle/>
          <a:p>
            <a:pPr algn="l">
              <a:lnSpc>
                <a:spcPct val="100000"/>
              </a:lnSpc>
            </a:pPr>
            <a:r>
              <a:rPr lang="en-US" sz="1800" b="0" dirty="0">
                <a:solidFill>
                  <a:srgbClr val="7030A0"/>
                </a:solidFill>
                <a:effectLst/>
                <a:latin typeface="Arial" charset="0"/>
              </a:rPr>
              <a:t>Pre-visit planning</a:t>
            </a:r>
          </a:p>
        </p:txBody>
      </p:sp>
      <p:sp>
        <p:nvSpPr>
          <p:cNvPr id="11" name="TextBox 10"/>
          <p:cNvSpPr txBox="1">
            <a:spLocks noChangeArrowheads="1"/>
          </p:cNvSpPr>
          <p:nvPr/>
        </p:nvSpPr>
        <p:spPr bwMode="auto">
          <a:xfrm>
            <a:off x="369888" y="5526088"/>
            <a:ext cx="2039937" cy="366712"/>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lnSpc>
                <a:spcPct val="100000"/>
              </a:lnSpc>
              <a:defRPr/>
            </a:pPr>
            <a:r>
              <a:rPr lang="en-US" sz="1800" b="0" dirty="0" smtClean="0">
                <a:solidFill>
                  <a:srgbClr val="BBE0E3">
                    <a:lumMod val="50000"/>
                  </a:srgbClr>
                </a:solidFill>
                <a:effectLst/>
              </a:rPr>
              <a:t>Care Coordination</a:t>
            </a:r>
          </a:p>
        </p:txBody>
      </p:sp>
      <p:sp>
        <p:nvSpPr>
          <p:cNvPr id="14" name="TextBox 13"/>
          <p:cNvSpPr txBox="1">
            <a:spLocks noChangeArrowheads="1"/>
          </p:cNvSpPr>
          <p:nvPr/>
        </p:nvSpPr>
        <p:spPr bwMode="auto">
          <a:xfrm>
            <a:off x="5132388" y="2070100"/>
            <a:ext cx="1874837" cy="366713"/>
          </a:xfrm>
          <a:prstGeom prst="rect">
            <a:avLst/>
          </a:prstGeom>
          <a:noFill/>
          <a:ln w="9525">
            <a:noFill/>
            <a:miter lim="800000"/>
            <a:headEnd/>
            <a:tailEnd/>
          </a:ln>
        </p:spPr>
        <p:txBody>
          <a:bodyPr wrap="none">
            <a:spAutoFit/>
          </a:bodyPr>
          <a:lstStyle/>
          <a:p>
            <a:pPr algn="l">
              <a:lnSpc>
                <a:spcPct val="100000"/>
              </a:lnSpc>
            </a:pPr>
            <a:r>
              <a:rPr lang="en-US" sz="1800" b="0">
                <a:solidFill>
                  <a:srgbClr val="00B0F0"/>
                </a:solidFill>
                <a:effectLst/>
                <a:latin typeface="Arial" charset="0"/>
              </a:rPr>
              <a:t>Health Coaching</a:t>
            </a:r>
          </a:p>
        </p:txBody>
      </p:sp>
      <p:sp>
        <p:nvSpPr>
          <p:cNvPr id="13" name="TextBox 12"/>
          <p:cNvSpPr txBox="1">
            <a:spLocks noChangeArrowheads="1"/>
          </p:cNvSpPr>
          <p:nvPr/>
        </p:nvSpPr>
        <p:spPr bwMode="auto">
          <a:xfrm>
            <a:off x="5365750" y="6110287"/>
            <a:ext cx="1749261" cy="369332"/>
          </a:xfrm>
          <a:prstGeom prst="rect">
            <a:avLst/>
          </a:prstGeom>
          <a:noFill/>
          <a:ln w="9525">
            <a:noFill/>
            <a:miter lim="800000"/>
            <a:headEnd/>
            <a:tailEnd/>
          </a:ln>
        </p:spPr>
        <p:txBody>
          <a:bodyPr wrap="none">
            <a:spAutoFit/>
          </a:bodyPr>
          <a:lstStyle/>
          <a:p>
            <a:pPr algn="l">
              <a:lnSpc>
                <a:spcPct val="100000"/>
              </a:lnSpc>
            </a:pPr>
            <a:r>
              <a:rPr lang="en-US" sz="1800" b="0" dirty="0" smtClean="0">
                <a:solidFill>
                  <a:srgbClr val="7030A0"/>
                </a:solidFill>
                <a:effectLst/>
                <a:latin typeface="Arial" charset="0"/>
              </a:rPr>
              <a:t>Team meetings</a:t>
            </a:r>
            <a:endParaRPr lang="en-US" sz="1800" b="0" dirty="0">
              <a:solidFill>
                <a:srgbClr val="7030A0"/>
              </a:solidFill>
              <a:effectLst/>
              <a:latin typeface="Arial" charset="0"/>
            </a:endParaRPr>
          </a:p>
        </p:txBody>
      </p:sp>
    </p:spTree>
    <p:extLst>
      <p:ext uri="{BB962C8B-B14F-4D97-AF65-F5344CB8AC3E}">
        <p14:creationId xmlns:p14="http://schemas.microsoft.com/office/powerpoint/2010/main" val="21451117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000"/>
                                        <p:tgtEl>
                                          <p:spTgt spid="60418"/>
                                        </p:tgtEl>
                                      </p:cBhvr>
                                    </p:animEffect>
                                  </p:childTnLst>
                                </p:cTn>
                              </p:par>
                            </p:childTnLst>
                          </p:cTn>
                        </p:par>
                        <p:par>
                          <p:cTn id="8" fill="hold">
                            <p:stCondLst>
                              <p:cond delay="20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nodeType="afterGroup">
                            <p:stCondLst>
                              <p:cond delay="2500"/>
                            </p:stCondLst>
                            <p:childTnLst>
                              <p:par>
                                <p:cTn id="16" presetID="1" presetClass="entr" presetSubtype="0" fill="hold" grpId="0"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3000"/>
                            </p:stCondLst>
                            <p:childTnLst>
                              <p:par>
                                <p:cTn id="19" presetID="1" presetClass="entr" presetSubtype="0" fill="hold" grpId="0" nodeType="afterEffect">
                                  <p:stCondLst>
                                    <p:cond delay="5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3500"/>
                            </p:stCondLst>
                            <p:childTnLst>
                              <p:par>
                                <p:cTn id="22" presetID="1" presetClass="entr" presetSubtype="0" fill="hold" grpId="0" nodeType="afterEffect">
                                  <p:stCondLst>
                                    <p:cond delay="50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nodeType="afterGroup">
                            <p:stCondLst>
                              <p:cond delay="4000"/>
                            </p:stCondLst>
                            <p:childTnLst>
                              <p:par>
                                <p:cTn id="25" presetID="1" presetClass="entr" presetSubtype="0" fill="hold" grpId="0" nodeType="afterEffect">
                                  <p:stCondLst>
                                    <p:cond delay="50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nodeType="afterGroup">
                            <p:stCondLst>
                              <p:cond delay="4500"/>
                            </p:stCondLst>
                            <p:childTnLst>
                              <p:par>
                                <p:cTn id="28" presetID="1" presetClass="entr" presetSubtype="0" fill="hold" grpId="0" nodeType="afterEffect">
                                  <p:stCondLst>
                                    <p:cond delay="500"/>
                                  </p:stCondLst>
                                  <p:childTnLst>
                                    <p:set>
                                      <p:cBhvr>
                                        <p:cTn id="29" dur="1" fill="hold">
                                          <p:stCondLst>
                                            <p:cond delay="0"/>
                                          </p:stCondLst>
                                        </p:cTn>
                                        <p:tgtEl>
                                          <p:spTgt spid="7"/>
                                        </p:tgtEl>
                                        <p:attrNameLst>
                                          <p:attrName>style.visibility</p:attrName>
                                        </p:attrNameLst>
                                      </p:cBhvr>
                                      <p:to>
                                        <p:strVal val="visible"/>
                                      </p:to>
                                    </p:set>
                                  </p:childTnLst>
                                </p:cTn>
                              </p:par>
                              <p:par>
                                <p:cTn id="30" presetID="10" presetClass="entr" presetSubtype="0" fill="hold" grpId="0" nodeType="withEffect">
                                  <p:stCondLst>
                                    <p:cond delay="500"/>
                                  </p:stCondLst>
                                  <p:childTnLst>
                                    <p:set>
                                      <p:cBhvr>
                                        <p:cTn id="31" dur="1" fill="hold">
                                          <p:stCondLst>
                                            <p:cond delay="0"/>
                                          </p:stCondLst>
                                        </p:cTn>
                                        <p:tgtEl>
                                          <p:spTgt spid="124938"/>
                                        </p:tgtEl>
                                        <p:attrNameLst>
                                          <p:attrName>style.visibility</p:attrName>
                                        </p:attrNameLst>
                                      </p:cBhvr>
                                      <p:to>
                                        <p:strVal val="visible"/>
                                      </p:to>
                                    </p:set>
                                    <p:animEffect transition="in" filter="fade">
                                      <p:cBhvr>
                                        <p:cTn id="32" dur="500"/>
                                        <p:tgtEl>
                                          <p:spTgt spid="124938"/>
                                        </p:tgtEl>
                                      </p:cBhvr>
                                    </p:animEffect>
                                  </p:childTnLst>
                                </p:cTn>
                              </p:par>
                            </p:childTnLst>
                          </p:cTn>
                        </p:par>
                        <p:par>
                          <p:cTn id="33" fill="hold">
                            <p:stCondLst>
                              <p:cond delay="5500"/>
                            </p:stCondLst>
                            <p:childTnLst>
                              <p:par>
                                <p:cTn id="34" presetID="1" presetClass="entr" presetSubtype="0" fill="hold" grpId="0" nodeType="afterEffect">
                                  <p:stCondLst>
                                    <p:cond delay="50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nodeType="afterGroup">
                            <p:stCondLst>
                              <p:cond delay="6000"/>
                            </p:stCondLst>
                            <p:childTnLst>
                              <p:par>
                                <p:cTn id="37" presetID="1" presetClass="entr" presetSubtype="0" fill="hold" grpId="0"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2" grpId="0"/>
      <p:bldP spid="6" grpId="0"/>
      <p:bldP spid="7" grpId="0"/>
      <p:bldP spid="8" grpId="0"/>
      <p:bldP spid="9" grpId="0"/>
      <p:bldP spid="10" grpId="0"/>
      <p:bldP spid="12" grpId="0"/>
      <p:bldP spid="124938" grpId="0"/>
      <p:bldP spid="11" grpId="0"/>
      <p:bldP spid="14"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ounded Rectangle 14"/>
          <p:cNvSpPr/>
          <p:nvPr/>
        </p:nvSpPr>
        <p:spPr>
          <a:xfrm>
            <a:off x="990600" y="2062162"/>
            <a:ext cx="3657600" cy="833437"/>
          </a:xfrm>
          <a:prstGeom prst="round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0000"/>
              </a:lnSpc>
              <a:defRPr/>
            </a:pPr>
            <a:r>
              <a:rPr lang="en-US" sz="1800" dirty="0" smtClean="0">
                <a:solidFill>
                  <a:srgbClr val="000000"/>
                </a:solidFill>
                <a:effectLst/>
                <a:latin typeface="Arial" pitchFamily="34" charset="0"/>
              </a:rPr>
              <a:t>Access </a:t>
            </a:r>
            <a:r>
              <a:rPr lang="en-US" sz="1800" dirty="0">
                <a:solidFill>
                  <a:srgbClr val="000000"/>
                </a:solidFill>
                <a:effectLst/>
                <a:latin typeface="Arial" pitchFamily="34" charset="0"/>
              </a:rPr>
              <a:t>and Continuity</a:t>
            </a:r>
          </a:p>
          <a:p>
            <a:pPr>
              <a:lnSpc>
                <a:spcPct val="100000"/>
              </a:lnSpc>
              <a:defRPr/>
            </a:pPr>
            <a:endParaRPr lang="en-US" sz="1800" dirty="0">
              <a:solidFill>
                <a:srgbClr val="000000"/>
              </a:solidFill>
              <a:effectLst/>
              <a:latin typeface="Arial" pitchFamily="34" charset="0"/>
            </a:endParaRPr>
          </a:p>
        </p:txBody>
      </p:sp>
      <p:sp>
        <p:nvSpPr>
          <p:cNvPr id="2" name="TextBox 1"/>
          <p:cNvSpPr txBox="1">
            <a:spLocks noChangeArrowheads="1"/>
          </p:cNvSpPr>
          <p:nvPr/>
        </p:nvSpPr>
        <p:spPr bwMode="auto">
          <a:xfrm>
            <a:off x="3522663" y="5737225"/>
            <a:ext cx="1339850" cy="366713"/>
          </a:xfrm>
          <a:prstGeom prst="rect">
            <a:avLst/>
          </a:prstGeom>
          <a:noFill/>
          <a:ln w="9525">
            <a:noFill/>
            <a:miter lim="800000"/>
            <a:headEnd/>
            <a:tailEnd/>
          </a:ln>
        </p:spPr>
        <p:txBody>
          <a:bodyPr wrap="none">
            <a:spAutoFit/>
          </a:bodyPr>
          <a:lstStyle/>
          <a:p>
            <a:pPr algn="l">
              <a:lnSpc>
                <a:spcPct val="100000"/>
              </a:lnSpc>
            </a:pPr>
            <a:r>
              <a:rPr lang="en-US" sz="1800" b="0">
                <a:solidFill>
                  <a:srgbClr val="00B050"/>
                </a:solidFill>
                <a:effectLst/>
                <a:latin typeface="Arial" charset="0"/>
              </a:rPr>
              <a:t>Co-location</a:t>
            </a:r>
          </a:p>
        </p:txBody>
      </p:sp>
      <p:sp>
        <p:nvSpPr>
          <p:cNvPr id="6" name="TextBox 5"/>
          <p:cNvSpPr txBox="1">
            <a:spLocks noChangeArrowheads="1"/>
          </p:cNvSpPr>
          <p:nvPr/>
        </p:nvSpPr>
        <p:spPr bwMode="auto">
          <a:xfrm>
            <a:off x="4968875" y="5299075"/>
            <a:ext cx="1022350" cy="366713"/>
          </a:xfrm>
          <a:prstGeom prst="rect">
            <a:avLst/>
          </a:prstGeom>
          <a:noFill/>
          <a:ln w="9525">
            <a:noFill/>
            <a:miter lim="800000"/>
            <a:headEnd/>
            <a:tailEnd/>
          </a:ln>
        </p:spPr>
        <p:txBody>
          <a:bodyPr wrap="none">
            <a:spAutoFit/>
          </a:bodyPr>
          <a:lstStyle/>
          <a:p>
            <a:pPr algn="l">
              <a:lnSpc>
                <a:spcPct val="100000"/>
              </a:lnSpc>
            </a:pPr>
            <a:r>
              <a:rPr lang="en-US" sz="1800" b="0" dirty="0">
                <a:solidFill>
                  <a:srgbClr val="0070C0"/>
                </a:solidFill>
                <a:effectLst/>
                <a:latin typeface="Arial" charset="0"/>
              </a:rPr>
              <a:t>Huddles</a:t>
            </a:r>
          </a:p>
        </p:txBody>
      </p:sp>
      <p:sp>
        <p:nvSpPr>
          <p:cNvPr id="7" name="TextBox 6"/>
          <p:cNvSpPr txBox="1">
            <a:spLocks noChangeArrowheads="1"/>
          </p:cNvSpPr>
          <p:nvPr/>
        </p:nvSpPr>
        <p:spPr bwMode="auto">
          <a:xfrm>
            <a:off x="6553200" y="5370513"/>
            <a:ext cx="2166938" cy="366712"/>
          </a:xfrm>
          <a:prstGeom prst="rect">
            <a:avLst/>
          </a:prstGeom>
          <a:noFill/>
          <a:ln w="9525">
            <a:noFill/>
            <a:miter lim="800000"/>
            <a:headEnd/>
            <a:tailEnd/>
          </a:ln>
        </p:spPr>
        <p:txBody>
          <a:bodyPr wrap="none">
            <a:spAutoFit/>
          </a:bodyPr>
          <a:lstStyle/>
          <a:p>
            <a:pPr algn="l">
              <a:lnSpc>
                <a:spcPct val="100000"/>
              </a:lnSpc>
            </a:pPr>
            <a:r>
              <a:rPr lang="en-US" sz="1800" b="0" dirty="0">
                <a:solidFill>
                  <a:srgbClr val="92D050"/>
                </a:solidFill>
                <a:effectLst/>
                <a:latin typeface="Arial" charset="0"/>
              </a:rPr>
              <a:t>Panel management</a:t>
            </a:r>
          </a:p>
        </p:txBody>
      </p:sp>
      <p:sp>
        <p:nvSpPr>
          <p:cNvPr id="8" name="TextBox 7"/>
          <p:cNvSpPr txBox="1">
            <a:spLocks noChangeArrowheads="1"/>
          </p:cNvSpPr>
          <p:nvPr/>
        </p:nvSpPr>
        <p:spPr bwMode="auto">
          <a:xfrm>
            <a:off x="5545138" y="1295400"/>
            <a:ext cx="1018227" cy="369332"/>
          </a:xfrm>
          <a:prstGeom prst="rect">
            <a:avLst/>
          </a:prstGeom>
          <a:noFill/>
          <a:ln w="9525">
            <a:noFill/>
            <a:miter lim="800000"/>
            <a:headEnd/>
            <a:tailEnd/>
          </a:ln>
        </p:spPr>
        <p:txBody>
          <a:bodyPr wrap="none">
            <a:spAutoFit/>
          </a:bodyPr>
          <a:lstStyle/>
          <a:p>
            <a:pPr algn="l">
              <a:lnSpc>
                <a:spcPct val="100000"/>
              </a:lnSpc>
            </a:pPr>
            <a:r>
              <a:rPr lang="en-US" sz="1800" b="0" dirty="0">
                <a:solidFill>
                  <a:srgbClr val="FFC000"/>
                </a:solidFill>
                <a:effectLst/>
                <a:latin typeface="Arial" charset="0"/>
              </a:rPr>
              <a:t>S</a:t>
            </a:r>
            <a:r>
              <a:rPr lang="en-US" sz="1800" b="0" dirty="0" smtClean="0">
                <a:solidFill>
                  <a:srgbClr val="FFC000"/>
                </a:solidFill>
                <a:effectLst/>
                <a:latin typeface="Arial" charset="0"/>
              </a:rPr>
              <a:t>cribing</a:t>
            </a:r>
            <a:endParaRPr lang="en-US" sz="1800" b="0" dirty="0">
              <a:solidFill>
                <a:srgbClr val="FFC000"/>
              </a:solidFill>
              <a:effectLst/>
              <a:latin typeface="Arial" charset="0"/>
            </a:endParaRPr>
          </a:p>
        </p:txBody>
      </p:sp>
      <p:sp>
        <p:nvSpPr>
          <p:cNvPr id="9" name="TextBox 8"/>
          <p:cNvSpPr txBox="1">
            <a:spLocks noChangeArrowheads="1"/>
          </p:cNvSpPr>
          <p:nvPr/>
        </p:nvSpPr>
        <p:spPr bwMode="auto">
          <a:xfrm>
            <a:off x="1244600" y="919163"/>
            <a:ext cx="2217738" cy="366712"/>
          </a:xfrm>
          <a:prstGeom prst="rect">
            <a:avLst/>
          </a:prstGeom>
          <a:noFill/>
          <a:ln w="9525">
            <a:noFill/>
            <a:miter lim="800000"/>
            <a:headEnd/>
            <a:tailEnd/>
          </a:ln>
        </p:spPr>
        <p:txBody>
          <a:bodyPr wrap="none">
            <a:spAutoFit/>
          </a:bodyPr>
          <a:lstStyle/>
          <a:p>
            <a:pPr algn="l">
              <a:lnSpc>
                <a:spcPct val="100000"/>
              </a:lnSpc>
            </a:pPr>
            <a:r>
              <a:rPr lang="en-US" sz="1800" b="0">
                <a:solidFill>
                  <a:srgbClr val="FF0000"/>
                </a:solidFill>
                <a:effectLst/>
                <a:latin typeface="Arial" charset="0"/>
              </a:rPr>
              <a:t>In-box management</a:t>
            </a:r>
          </a:p>
        </p:txBody>
      </p:sp>
      <p:sp>
        <p:nvSpPr>
          <p:cNvPr id="10" name="TextBox 9"/>
          <p:cNvSpPr txBox="1">
            <a:spLocks noChangeArrowheads="1"/>
          </p:cNvSpPr>
          <p:nvPr/>
        </p:nvSpPr>
        <p:spPr bwMode="auto">
          <a:xfrm>
            <a:off x="1143000" y="4800600"/>
            <a:ext cx="1735138" cy="366713"/>
          </a:xfrm>
          <a:prstGeom prst="rect">
            <a:avLst/>
          </a:prstGeom>
          <a:noFill/>
          <a:ln w="9525">
            <a:noFill/>
            <a:miter lim="800000"/>
            <a:headEnd/>
            <a:tailEnd/>
          </a:ln>
        </p:spPr>
        <p:txBody>
          <a:bodyPr wrap="none">
            <a:spAutoFit/>
          </a:bodyPr>
          <a:lstStyle/>
          <a:p>
            <a:pPr algn="l">
              <a:lnSpc>
                <a:spcPct val="100000"/>
              </a:lnSpc>
            </a:pPr>
            <a:r>
              <a:rPr lang="en-US" sz="1800" b="0" dirty="0">
                <a:solidFill>
                  <a:srgbClr val="C00000"/>
                </a:solidFill>
                <a:effectLst/>
                <a:latin typeface="Arial" charset="0"/>
              </a:rPr>
              <a:t>Share the Care</a:t>
            </a:r>
          </a:p>
        </p:txBody>
      </p:sp>
      <p:sp>
        <p:nvSpPr>
          <p:cNvPr id="12" name="TextBox 11"/>
          <p:cNvSpPr txBox="1"/>
          <p:nvPr/>
        </p:nvSpPr>
        <p:spPr>
          <a:xfrm>
            <a:off x="4192588" y="563563"/>
            <a:ext cx="1798637" cy="366712"/>
          </a:xfrm>
          <a:prstGeom prst="rect">
            <a:avLst/>
          </a:prstGeom>
          <a:noFill/>
        </p:spPr>
        <p:txBody>
          <a:bodyPr wrap="none">
            <a:spAutoFit/>
          </a:bodyPr>
          <a:lstStyle/>
          <a:p>
            <a:pPr algn="l">
              <a:lnSpc>
                <a:spcPct val="100000"/>
              </a:lnSpc>
              <a:defRPr/>
            </a:pPr>
            <a:r>
              <a:rPr lang="en-US" sz="1800" b="0" dirty="0">
                <a:solidFill>
                  <a:srgbClr val="DAEDEF">
                    <a:lumMod val="50000"/>
                  </a:srgbClr>
                </a:solidFill>
                <a:effectLst/>
                <a:latin typeface="Arial" pitchFamily="34" charset="0"/>
              </a:rPr>
              <a:t>Standing orders</a:t>
            </a:r>
          </a:p>
        </p:txBody>
      </p:sp>
      <p:sp>
        <p:nvSpPr>
          <p:cNvPr id="124938" name="TextBox 12"/>
          <p:cNvSpPr txBox="1">
            <a:spLocks noChangeArrowheads="1"/>
          </p:cNvSpPr>
          <p:nvPr/>
        </p:nvSpPr>
        <p:spPr bwMode="auto">
          <a:xfrm>
            <a:off x="2667000" y="1695450"/>
            <a:ext cx="1938338" cy="366713"/>
          </a:xfrm>
          <a:prstGeom prst="rect">
            <a:avLst/>
          </a:prstGeom>
          <a:noFill/>
          <a:ln w="9525">
            <a:noFill/>
            <a:miter lim="800000"/>
            <a:headEnd/>
            <a:tailEnd/>
          </a:ln>
        </p:spPr>
        <p:txBody>
          <a:bodyPr wrap="none">
            <a:spAutoFit/>
          </a:bodyPr>
          <a:lstStyle/>
          <a:p>
            <a:pPr algn="l">
              <a:lnSpc>
                <a:spcPct val="100000"/>
              </a:lnSpc>
            </a:pPr>
            <a:r>
              <a:rPr lang="en-US" sz="1800" b="0" dirty="0">
                <a:solidFill>
                  <a:srgbClr val="7030A0"/>
                </a:solidFill>
                <a:effectLst/>
                <a:latin typeface="Arial" charset="0"/>
              </a:rPr>
              <a:t>Pre-visit planning</a:t>
            </a:r>
          </a:p>
        </p:txBody>
      </p:sp>
      <p:sp>
        <p:nvSpPr>
          <p:cNvPr id="11" name="TextBox 10"/>
          <p:cNvSpPr txBox="1">
            <a:spLocks noChangeArrowheads="1"/>
          </p:cNvSpPr>
          <p:nvPr/>
        </p:nvSpPr>
        <p:spPr bwMode="auto">
          <a:xfrm>
            <a:off x="369888" y="5526088"/>
            <a:ext cx="2039937" cy="366712"/>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lnSpc>
                <a:spcPct val="100000"/>
              </a:lnSpc>
              <a:defRPr/>
            </a:pPr>
            <a:r>
              <a:rPr lang="en-US" sz="1800" b="0" dirty="0" smtClean="0">
                <a:solidFill>
                  <a:srgbClr val="BBE0E3">
                    <a:lumMod val="50000"/>
                  </a:srgbClr>
                </a:solidFill>
                <a:effectLst/>
              </a:rPr>
              <a:t>Care Coordination</a:t>
            </a:r>
          </a:p>
        </p:txBody>
      </p:sp>
      <p:sp>
        <p:nvSpPr>
          <p:cNvPr id="14" name="TextBox 13"/>
          <p:cNvSpPr txBox="1">
            <a:spLocks noChangeArrowheads="1"/>
          </p:cNvSpPr>
          <p:nvPr/>
        </p:nvSpPr>
        <p:spPr bwMode="auto">
          <a:xfrm>
            <a:off x="6583363" y="1766887"/>
            <a:ext cx="1874837" cy="366713"/>
          </a:xfrm>
          <a:prstGeom prst="rect">
            <a:avLst/>
          </a:prstGeom>
          <a:noFill/>
          <a:ln w="9525">
            <a:noFill/>
            <a:miter lim="800000"/>
            <a:headEnd/>
            <a:tailEnd/>
          </a:ln>
        </p:spPr>
        <p:txBody>
          <a:bodyPr wrap="none">
            <a:spAutoFit/>
          </a:bodyPr>
          <a:lstStyle/>
          <a:p>
            <a:pPr algn="l">
              <a:lnSpc>
                <a:spcPct val="100000"/>
              </a:lnSpc>
            </a:pPr>
            <a:r>
              <a:rPr lang="en-US" sz="1800" b="0" dirty="0">
                <a:solidFill>
                  <a:srgbClr val="00B0F0"/>
                </a:solidFill>
                <a:effectLst/>
                <a:latin typeface="Arial" charset="0"/>
              </a:rPr>
              <a:t>Health Coaching</a:t>
            </a:r>
          </a:p>
        </p:txBody>
      </p:sp>
      <p:sp>
        <p:nvSpPr>
          <p:cNvPr id="21" name="Rounded Rectangle 20"/>
          <p:cNvSpPr/>
          <p:nvPr/>
        </p:nvSpPr>
        <p:spPr>
          <a:xfrm>
            <a:off x="990600" y="2976563"/>
            <a:ext cx="3657600" cy="833437"/>
          </a:xfrm>
          <a:prstGeom prst="round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0000"/>
              </a:lnSpc>
              <a:spcBef>
                <a:spcPts val="600"/>
              </a:spcBef>
              <a:defRPr/>
            </a:pPr>
            <a:r>
              <a:rPr lang="en-US" sz="1800" dirty="0">
                <a:solidFill>
                  <a:srgbClr val="000000"/>
                </a:solidFill>
                <a:effectLst/>
                <a:latin typeface="Arial" pitchFamily="34" charset="0"/>
              </a:rPr>
              <a:t>Plan and Manage Care</a:t>
            </a:r>
          </a:p>
          <a:p>
            <a:pPr>
              <a:lnSpc>
                <a:spcPct val="100000"/>
              </a:lnSpc>
              <a:defRPr/>
            </a:pPr>
            <a:endParaRPr lang="en-US" sz="1800" dirty="0">
              <a:solidFill>
                <a:srgbClr val="000000"/>
              </a:solidFill>
              <a:effectLst/>
              <a:latin typeface="Arial" pitchFamily="34" charset="0"/>
            </a:endParaRPr>
          </a:p>
        </p:txBody>
      </p:sp>
      <p:sp>
        <p:nvSpPr>
          <p:cNvPr id="22" name="Rounded Rectangle 21"/>
          <p:cNvSpPr/>
          <p:nvPr/>
        </p:nvSpPr>
        <p:spPr>
          <a:xfrm>
            <a:off x="990600" y="3890963"/>
            <a:ext cx="3657600" cy="833437"/>
          </a:xfrm>
          <a:prstGeom prst="round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0000"/>
              </a:lnSpc>
              <a:defRPr/>
            </a:pPr>
            <a:r>
              <a:rPr lang="en-US" sz="1800" dirty="0">
                <a:solidFill>
                  <a:srgbClr val="000000"/>
                </a:solidFill>
                <a:effectLst/>
                <a:latin typeface="Arial" pitchFamily="34" charset="0"/>
              </a:rPr>
              <a:t>Track and Coordinate Care </a:t>
            </a:r>
          </a:p>
          <a:p>
            <a:pPr>
              <a:lnSpc>
                <a:spcPct val="100000"/>
              </a:lnSpc>
              <a:defRPr/>
            </a:pPr>
            <a:endParaRPr lang="en-US" sz="1800" dirty="0">
              <a:solidFill>
                <a:srgbClr val="000000"/>
              </a:solidFill>
              <a:effectLst/>
              <a:latin typeface="Arial" pitchFamily="34" charset="0"/>
            </a:endParaRPr>
          </a:p>
        </p:txBody>
      </p:sp>
      <p:sp>
        <p:nvSpPr>
          <p:cNvPr id="23" name="Rounded Rectangle 22"/>
          <p:cNvSpPr/>
          <p:nvPr/>
        </p:nvSpPr>
        <p:spPr>
          <a:xfrm>
            <a:off x="4876800" y="2057400"/>
            <a:ext cx="3657600" cy="833437"/>
          </a:xfrm>
          <a:prstGeom prst="round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0000"/>
              </a:lnSpc>
              <a:defRPr/>
            </a:pPr>
            <a:r>
              <a:rPr lang="en-US" sz="1800" dirty="0">
                <a:solidFill>
                  <a:srgbClr val="000000"/>
                </a:solidFill>
                <a:effectLst/>
                <a:latin typeface="Arial" pitchFamily="34" charset="0"/>
              </a:rPr>
              <a:t>Manage Populations </a:t>
            </a:r>
          </a:p>
          <a:p>
            <a:pPr>
              <a:lnSpc>
                <a:spcPct val="100000"/>
              </a:lnSpc>
              <a:defRPr/>
            </a:pPr>
            <a:endParaRPr lang="en-US" sz="1800" dirty="0">
              <a:solidFill>
                <a:srgbClr val="000000"/>
              </a:solidFill>
              <a:effectLst/>
              <a:latin typeface="Arial" pitchFamily="34" charset="0"/>
            </a:endParaRPr>
          </a:p>
        </p:txBody>
      </p:sp>
      <p:sp>
        <p:nvSpPr>
          <p:cNvPr id="24" name="Rounded Rectangle 23"/>
          <p:cNvSpPr/>
          <p:nvPr/>
        </p:nvSpPr>
        <p:spPr>
          <a:xfrm>
            <a:off x="4876800" y="2971800"/>
            <a:ext cx="3657600" cy="833437"/>
          </a:xfrm>
          <a:prstGeom prst="round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0000"/>
              </a:lnSpc>
              <a:defRPr/>
            </a:pPr>
            <a:r>
              <a:rPr lang="en-US" sz="1800" dirty="0" smtClean="0">
                <a:solidFill>
                  <a:srgbClr val="000000"/>
                </a:solidFill>
                <a:effectLst/>
                <a:latin typeface="Arial" pitchFamily="34" charset="0"/>
              </a:rPr>
              <a:t>Self-Care and Support</a:t>
            </a:r>
            <a:endParaRPr lang="en-US" sz="1800" dirty="0">
              <a:solidFill>
                <a:srgbClr val="000000"/>
              </a:solidFill>
              <a:effectLst/>
              <a:latin typeface="Arial" pitchFamily="34" charset="0"/>
            </a:endParaRPr>
          </a:p>
          <a:p>
            <a:pPr>
              <a:lnSpc>
                <a:spcPct val="100000"/>
              </a:lnSpc>
              <a:defRPr/>
            </a:pPr>
            <a:endParaRPr lang="en-US" sz="1800" dirty="0">
              <a:solidFill>
                <a:srgbClr val="000000"/>
              </a:solidFill>
              <a:effectLst/>
              <a:latin typeface="Arial" pitchFamily="34" charset="0"/>
            </a:endParaRPr>
          </a:p>
        </p:txBody>
      </p:sp>
      <p:sp>
        <p:nvSpPr>
          <p:cNvPr id="25" name="Rounded Rectangle 24"/>
          <p:cNvSpPr/>
          <p:nvPr/>
        </p:nvSpPr>
        <p:spPr>
          <a:xfrm>
            <a:off x="4876800" y="3890963"/>
            <a:ext cx="3657600" cy="833437"/>
          </a:xfrm>
          <a:prstGeom prst="round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0000"/>
              </a:lnSpc>
              <a:defRPr/>
            </a:pPr>
            <a:r>
              <a:rPr lang="en-US" sz="1800" dirty="0" smtClean="0">
                <a:solidFill>
                  <a:srgbClr val="000000"/>
                </a:solidFill>
                <a:effectLst/>
                <a:latin typeface="Arial" pitchFamily="34" charset="0"/>
              </a:rPr>
              <a:t>Measure/Improve Performance</a:t>
            </a:r>
            <a:endParaRPr lang="en-US" sz="1800" dirty="0">
              <a:solidFill>
                <a:srgbClr val="000000"/>
              </a:solidFill>
              <a:effectLst/>
              <a:latin typeface="Arial" pitchFamily="34" charset="0"/>
            </a:endParaRPr>
          </a:p>
          <a:p>
            <a:pPr>
              <a:lnSpc>
                <a:spcPct val="100000"/>
              </a:lnSpc>
              <a:defRPr/>
            </a:pPr>
            <a:endParaRPr lang="en-US" sz="1800" dirty="0">
              <a:solidFill>
                <a:srgbClr val="000000"/>
              </a:solidFill>
              <a:effectLst/>
              <a:latin typeface="Arial" pitchFamily="34" charset="0"/>
            </a:endParaRPr>
          </a:p>
        </p:txBody>
      </p:sp>
      <p:sp>
        <p:nvSpPr>
          <p:cNvPr id="26" name="TextBox 25"/>
          <p:cNvSpPr txBox="1">
            <a:spLocks noChangeArrowheads="1"/>
          </p:cNvSpPr>
          <p:nvPr/>
        </p:nvSpPr>
        <p:spPr bwMode="auto">
          <a:xfrm>
            <a:off x="5365750" y="6110287"/>
            <a:ext cx="1749261" cy="369332"/>
          </a:xfrm>
          <a:prstGeom prst="rect">
            <a:avLst/>
          </a:prstGeom>
          <a:noFill/>
          <a:ln w="9525">
            <a:noFill/>
            <a:miter lim="800000"/>
            <a:headEnd/>
            <a:tailEnd/>
          </a:ln>
        </p:spPr>
        <p:txBody>
          <a:bodyPr wrap="none">
            <a:spAutoFit/>
          </a:bodyPr>
          <a:lstStyle/>
          <a:p>
            <a:pPr algn="l">
              <a:lnSpc>
                <a:spcPct val="100000"/>
              </a:lnSpc>
            </a:pPr>
            <a:r>
              <a:rPr lang="en-US" sz="1800" b="0" dirty="0" smtClean="0">
                <a:solidFill>
                  <a:srgbClr val="7030A0"/>
                </a:solidFill>
                <a:effectLst/>
                <a:latin typeface="Arial" charset="0"/>
              </a:rPr>
              <a:t>Team meetings</a:t>
            </a:r>
            <a:endParaRPr lang="en-US" sz="1800" b="0" dirty="0">
              <a:solidFill>
                <a:srgbClr val="7030A0"/>
              </a:solidFill>
              <a:effectLst/>
              <a:latin typeface="Arial" charset="0"/>
            </a:endParaRPr>
          </a:p>
        </p:txBody>
      </p:sp>
      <p:sp>
        <p:nvSpPr>
          <p:cNvPr id="27" name="Rectangle 2"/>
          <p:cNvSpPr>
            <a:spLocks noGrp="1" noRot="1" noChangeArrowheads="1"/>
          </p:cNvSpPr>
          <p:nvPr>
            <p:ph type="title"/>
          </p:nvPr>
        </p:nvSpPr>
        <p:spPr>
          <a:xfrm>
            <a:off x="457200" y="-76200"/>
            <a:ext cx="8229600" cy="2819400"/>
          </a:xfrm>
        </p:spPr>
        <p:txBody>
          <a:bodyPr/>
          <a:lstStyle/>
          <a:p>
            <a:pPr>
              <a:defRPr/>
            </a:pPr>
            <a:r>
              <a:rPr lang="en-US" sz="4800" dirty="0" smtClean="0">
                <a:solidFill>
                  <a:schemeClr val="accent2"/>
                </a:solidFill>
                <a:latin typeface="Arial" pitchFamily="34" charset="0"/>
              </a:rPr>
              <a:t>Patient-Centered Medical Home</a:t>
            </a:r>
          </a:p>
        </p:txBody>
      </p:sp>
      <p:pic>
        <p:nvPicPr>
          <p:cNvPr id="4"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695" b="15497"/>
          <a:stretch/>
        </p:blipFill>
        <p:spPr>
          <a:xfrm>
            <a:off x="2514600" y="4855131"/>
            <a:ext cx="4038600" cy="1926669"/>
          </a:xfrm>
        </p:spPr>
      </p:pic>
    </p:spTree>
    <p:extLst>
      <p:ext uri="{BB962C8B-B14F-4D97-AF65-F5344CB8AC3E}">
        <p14:creationId xmlns:p14="http://schemas.microsoft.com/office/powerpoint/2010/main" val="7202376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1.66667E-6 1.85185E-6 L 0.00104 0.23935 " pathEditMode="relative" rAng="0" ptsTypes="AA">
                                      <p:cBhvr>
                                        <p:cTn id="6" dur="2000" fill="hold"/>
                                        <p:tgtEl>
                                          <p:spTgt spid="9"/>
                                        </p:tgtEl>
                                        <p:attrNameLst>
                                          <p:attrName>ppt_x</p:attrName>
                                          <p:attrName>ppt_y</p:attrName>
                                        </p:attrNameLst>
                                      </p:cBhvr>
                                      <p:rCtr x="52" y="11968"/>
                                    </p:animMotion>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3000"/>
                                        <p:tgtEl>
                                          <p:spTgt spid="15"/>
                                        </p:tgtEl>
                                      </p:cBhvr>
                                    </p:animEffect>
                                  </p:childTnLst>
                                </p:cTn>
                              </p:par>
                              <p:par>
                                <p:cTn id="10" presetID="42" presetClass="path" presetSubtype="0" accel="50000" decel="50000" fill="hold" grpId="0" nodeType="withEffect">
                                  <p:stCondLst>
                                    <p:cond delay="0"/>
                                  </p:stCondLst>
                                  <p:childTnLst>
                                    <p:animMotion origin="layout" path="M -0.0401 -0.01991 L 0.06979 0.27129 " pathEditMode="relative" rAng="0" ptsTypes="AA">
                                      <p:cBhvr>
                                        <p:cTn id="11" dur="2000" fill="hold"/>
                                        <p:tgtEl>
                                          <p:spTgt spid="12"/>
                                        </p:tgtEl>
                                        <p:attrNameLst>
                                          <p:attrName>ppt_x</p:attrName>
                                          <p:attrName>ppt_y</p:attrName>
                                        </p:attrNameLst>
                                      </p:cBhvr>
                                      <p:rCtr x="5486" y="14560"/>
                                    </p:animMotion>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30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30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30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30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3000"/>
                                        <p:tgtEl>
                                          <p:spTgt spid="25"/>
                                        </p:tgtEl>
                                      </p:cBhvr>
                                    </p:animEffect>
                                  </p:childTnLst>
                                </p:cTn>
                              </p:par>
                              <p:par>
                                <p:cTn id="27" presetID="42" presetClass="path" presetSubtype="0" accel="50000" decel="50000" fill="hold" grpId="0" nodeType="withEffect">
                                  <p:stCondLst>
                                    <p:cond delay="0"/>
                                  </p:stCondLst>
                                  <p:childTnLst>
                                    <p:animMotion origin="layout" path="M 4.16667E-6 7.40741E-7 L -0.0974 0.24907 " pathEditMode="relative" rAng="0" ptsTypes="AA">
                                      <p:cBhvr>
                                        <p:cTn id="28" dur="2000" fill="hold"/>
                                        <p:tgtEl>
                                          <p:spTgt spid="14"/>
                                        </p:tgtEl>
                                        <p:attrNameLst>
                                          <p:attrName>ppt_x</p:attrName>
                                          <p:attrName>ppt_y</p:attrName>
                                        </p:attrNameLst>
                                      </p:cBhvr>
                                      <p:rCtr x="-4878" y="12454"/>
                                    </p:animMotion>
                                  </p:childTnLst>
                                </p:cTn>
                              </p:par>
                              <p:par>
                                <p:cTn id="29" presetID="42" presetClass="path" presetSubtype="0" accel="50000" decel="50000" fill="hold" grpId="0" nodeType="withEffect">
                                  <p:stCondLst>
                                    <p:cond delay="0"/>
                                  </p:stCondLst>
                                  <p:childTnLst>
                                    <p:animMotion origin="layout" path="M 8.33333E-7 -7.40741E-7 L -0.22865 0.17315 " pathEditMode="relative" rAng="0" ptsTypes="AA">
                                      <p:cBhvr>
                                        <p:cTn id="30" dur="2000" fill="hold"/>
                                        <p:tgtEl>
                                          <p:spTgt spid="8"/>
                                        </p:tgtEl>
                                        <p:attrNameLst>
                                          <p:attrName>ppt_x</p:attrName>
                                          <p:attrName>ppt_y</p:attrName>
                                        </p:attrNameLst>
                                      </p:cBhvr>
                                      <p:rCtr x="-11441" y="8657"/>
                                    </p:animMotion>
                                  </p:childTnLst>
                                </p:cTn>
                              </p:par>
                              <p:par>
                                <p:cTn id="31" presetID="42" presetClass="path" presetSubtype="0" accel="50000" decel="50000" fill="hold" grpId="0" nodeType="withEffect">
                                  <p:stCondLst>
                                    <p:cond delay="0"/>
                                  </p:stCondLst>
                                  <p:childTnLst>
                                    <p:animMotion origin="layout" path="M 0 0 L 0 0.25 E" pathEditMode="relative" ptsTypes="">
                                      <p:cBhvr>
                                        <p:cTn id="32" dur="2000" fill="hold"/>
                                        <p:tgtEl>
                                          <p:spTgt spid="124938"/>
                                        </p:tgtEl>
                                        <p:attrNameLst>
                                          <p:attrName>ppt_x</p:attrName>
                                          <p:attrName>ppt_y</p:attrName>
                                        </p:attrNameLst>
                                      </p:cBhvr>
                                    </p:animMotion>
                                  </p:childTnLst>
                                </p:cTn>
                              </p:par>
                              <p:par>
                                <p:cTn id="33" presetID="42" presetClass="path" presetSubtype="0" accel="50000" decel="50000" fill="hold" grpId="0" nodeType="withEffect">
                                  <p:stCondLst>
                                    <p:cond delay="0"/>
                                  </p:stCondLst>
                                  <p:childTnLst>
                                    <p:animMotion origin="layout" path="M -1.66667E-6 -3.7037E-7 L 0.40521 -0.07106 " pathEditMode="relative" rAng="0" ptsTypes="AA">
                                      <p:cBhvr>
                                        <p:cTn id="34" dur="2000" fill="hold"/>
                                        <p:tgtEl>
                                          <p:spTgt spid="10"/>
                                        </p:tgtEl>
                                        <p:attrNameLst>
                                          <p:attrName>ppt_x</p:attrName>
                                          <p:attrName>ppt_y</p:attrName>
                                        </p:attrNameLst>
                                      </p:cBhvr>
                                      <p:rCtr x="20260" y="-3565"/>
                                    </p:animMotion>
                                  </p:childTnLst>
                                </p:cTn>
                              </p:par>
                              <p:par>
                                <p:cTn id="35" presetID="42" presetClass="path" presetSubtype="0" accel="50000" decel="50000" fill="hold" grpId="0" nodeType="withEffect">
                                  <p:stCondLst>
                                    <p:cond delay="0"/>
                                  </p:stCondLst>
                                  <p:childTnLst>
                                    <p:animMotion origin="layout" path="M 2.77778E-7 2.59259E-6 L 0.23976 -0.17685 " pathEditMode="relative" rAng="0" ptsTypes="AA">
                                      <p:cBhvr>
                                        <p:cTn id="36" dur="2000" fill="hold"/>
                                        <p:tgtEl>
                                          <p:spTgt spid="11"/>
                                        </p:tgtEl>
                                        <p:attrNameLst>
                                          <p:attrName>ppt_x</p:attrName>
                                          <p:attrName>ppt_y</p:attrName>
                                        </p:attrNameLst>
                                      </p:cBhvr>
                                      <p:rCtr x="11979" y="-8843"/>
                                    </p:animMotion>
                                  </p:childTnLst>
                                </p:cTn>
                              </p:par>
                              <p:par>
                                <p:cTn id="37" presetID="42" presetClass="path" presetSubtype="0" accel="50000" decel="50000" fill="hold" grpId="0" nodeType="withEffect">
                                  <p:stCondLst>
                                    <p:cond delay="0"/>
                                  </p:stCondLst>
                                  <p:childTnLst>
                                    <p:animMotion origin="layout" path="M 4.44444E-6 0.01111 L -0.39931 -0.15487 " pathEditMode="relative" rAng="0" ptsTypes="AA">
                                      <p:cBhvr>
                                        <p:cTn id="38" dur="2000" fill="hold"/>
                                        <p:tgtEl>
                                          <p:spTgt spid="6"/>
                                        </p:tgtEl>
                                        <p:attrNameLst>
                                          <p:attrName>ppt_x</p:attrName>
                                          <p:attrName>ppt_y</p:attrName>
                                        </p:attrNameLst>
                                      </p:cBhvr>
                                      <p:rCtr x="-19965" y="-8310"/>
                                    </p:animMotion>
                                  </p:childTnLst>
                                </p:cTn>
                              </p:par>
                              <p:par>
                                <p:cTn id="39" presetID="42" presetClass="path" presetSubtype="0" accel="50000" decel="50000" fill="hold" grpId="0" nodeType="withEffect">
                                  <p:stCondLst>
                                    <p:cond delay="0"/>
                                  </p:stCondLst>
                                  <p:childTnLst>
                                    <p:animMotion origin="layout" path="M 5.55556E-7 -2.22222E-6 L -0.02674 -0.40972 " pathEditMode="relative" rAng="0" ptsTypes="AA">
                                      <p:cBhvr>
                                        <p:cTn id="40" dur="2000" fill="hold"/>
                                        <p:tgtEl>
                                          <p:spTgt spid="7"/>
                                        </p:tgtEl>
                                        <p:attrNameLst>
                                          <p:attrName>ppt_x</p:attrName>
                                          <p:attrName>ppt_y</p:attrName>
                                        </p:attrNameLst>
                                      </p:cBhvr>
                                      <p:rCtr x="-1337" y="-20486"/>
                                    </p:animMotion>
                                  </p:childTnLst>
                                </p:cTn>
                              </p:par>
                              <p:par>
                                <p:cTn id="41" presetID="42" presetClass="path" presetSubtype="0" accel="50000" decel="50000" fill="hold" grpId="0" nodeType="withEffect">
                                  <p:stCondLst>
                                    <p:cond delay="0"/>
                                  </p:stCondLst>
                                  <p:childTnLst>
                                    <p:animMotion origin="layout" path="M 3.05556E-6 -4.44444E-6 L -0.26684 -0.34097 " pathEditMode="relative" rAng="0" ptsTypes="AA">
                                      <p:cBhvr>
                                        <p:cTn id="42" dur="2000" fill="hold"/>
                                        <p:tgtEl>
                                          <p:spTgt spid="2"/>
                                        </p:tgtEl>
                                        <p:attrNameLst>
                                          <p:attrName>ppt_x</p:attrName>
                                          <p:attrName>ppt_y</p:attrName>
                                        </p:attrNameLst>
                                      </p:cBhvr>
                                      <p:rCtr x="-13351" y="-17060"/>
                                    </p:animMotion>
                                  </p:childTnLst>
                                </p:cTn>
                              </p:par>
                              <p:par>
                                <p:cTn id="43" presetID="42" presetClass="path" presetSubtype="0" accel="50000" decel="50000" fill="hold" grpId="0" nodeType="withEffect">
                                  <p:stCondLst>
                                    <p:cond delay="0"/>
                                  </p:stCondLst>
                                  <p:childTnLst>
                                    <p:animMotion origin="layout" path="M 4.72222E-6 -4.07407E-6 L 0.1592 -0.25115 " pathEditMode="relative" rAng="0" ptsTypes="AA">
                                      <p:cBhvr>
                                        <p:cTn id="44" dur="2000" fill="hold"/>
                                        <p:tgtEl>
                                          <p:spTgt spid="26"/>
                                        </p:tgtEl>
                                        <p:attrNameLst>
                                          <p:attrName>ppt_x</p:attrName>
                                          <p:attrName>ppt_y</p:attrName>
                                        </p:attrNameLst>
                                      </p:cBhvr>
                                      <p:rCtr x="7951" y="-12569"/>
                                    </p:animMotion>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0"/>
                                        <p:tgtEl>
                                          <p:spTgt spid="27"/>
                                        </p:tgtEl>
                                      </p:cBhvr>
                                    </p:animEffec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6" grpId="0"/>
      <p:bldP spid="7" grpId="0"/>
      <p:bldP spid="8" grpId="0"/>
      <p:bldP spid="9" grpId="0"/>
      <p:bldP spid="10" grpId="0"/>
      <p:bldP spid="12" grpId="0"/>
      <p:bldP spid="124938" grpId="0"/>
      <p:bldP spid="11" grpId="0"/>
      <p:bldP spid="14" grpId="0"/>
      <p:bldP spid="21" grpId="0" animBg="1"/>
      <p:bldP spid="22" grpId="0" animBg="1"/>
      <p:bldP spid="23" grpId="0" animBg="1"/>
      <p:bldP spid="24" grpId="0" animBg="1"/>
      <p:bldP spid="25" grpId="0" animBg="1"/>
      <p:bldP spid="26" grpId="0"/>
      <p:bldP spid="2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6386" name="Rectangle 2"/>
          <p:cNvSpPr>
            <a:spLocks noGrp="1" noRot="1" noChangeArrowheads="1"/>
          </p:cNvSpPr>
          <p:nvPr>
            <p:ph type="title"/>
          </p:nvPr>
        </p:nvSpPr>
        <p:spPr/>
        <p:txBody>
          <a:bodyPr/>
          <a:lstStyle/>
          <a:p>
            <a:r>
              <a:rPr lang="en-US"/>
              <a:t>Intentional Behaviors</a:t>
            </a:r>
          </a:p>
        </p:txBody>
      </p:sp>
      <p:sp>
        <p:nvSpPr>
          <p:cNvPr id="3856387"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pPr>
              <a:lnSpc>
                <a:spcPct val="90000"/>
              </a:lnSpc>
            </a:pPr>
            <a:r>
              <a:rPr lang="en-US" dirty="0"/>
              <a:t>Eye contact/physical touch</a:t>
            </a:r>
            <a:endParaRPr lang="en-US" sz="2000" i="1" dirty="0"/>
          </a:p>
          <a:p>
            <a:pPr>
              <a:lnSpc>
                <a:spcPct val="90000"/>
              </a:lnSpc>
            </a:pPr>
            <a:r>
              <a:rPr lang="en-US" dirty="0">
                <a:solidFill>
                  <a:srgbClr val="00FF00"/>
                </a:solidFill>
              </a:rPr>
              <a:t>Key phrases</a:t>
            </a:r>
          </a:p>
          <a:p>
            <a:pPr lvl="1">
              <a:lnSpc>
                <a:spcPct val="90000"/>
              </a:lnSpc>
              <a:spcBef>
                <a:spcPct val="15000"/>
              </a:spcBef>
            </a:pPr>
            <a:r>
              <a:rPr lang="en-US" dirty="0">
                <a:solidFill>
                  <a:srgbClr val="FFFFFF"/>
                </a:solidFill>
                <a:effectLst/>
              </a:rPr>
              <a:t>What else do I need to know?</a:t>
            </a:r>
          </a:p>
          <a:p>
            <a:pPr lvl="1">
              <a:lnSpc>
                <a:spcPct val="90000"/>
              </a:lnSpc>
              <a:spcBef>
                <a:spcPct val="15000"/>
              </a:spcBef>
            </a:pPr>
            <a:r>
              <a:rPr lang="en-US" dirty="0">
                <a:solidFill>
                  <a:srgbClr val="FFFFFF"/>
                </a:solidFill>
                <a:effectLst/>
              </a:rPr>
              <a:t>Did we cover everything you wanted?</a:t>
            </a:r>
          </a:p>
          <a:p>
            <a:pPr lvl="1">
              <a:lnSpc>
                <a:spcPct val="90000"/>
              </a:lnSpc>
              <a:spcBef>
                <a:spcPct val="15000"/>
              </a:spcBef>
            </a:pPr>
            <a:r>
              <a:rPr lang="en-US" dirty="0">
                <a:solidFill>
                  <a:srgbClr val="FFFFFF"/>
                </a:solidFill>
                <a:effectLst/>
              </a:rPr>
              <a:t>How are you handling this?</a:t>
            </a:r>
          </a:p>
          <a:p>
            <a:pPr>
              <a:lnSpc>
                <a:spcPct val="90000"/>
              </a:lnSpc>
              <a:spcBef>
                <a:spcPct val="15000"/>
              </a:spcBef>
              <a:buFont typeface="Wingdings" pitchFamily="2" charset="2"/>
              <a:buNone/>
            </a:pPr>
            <a:endParaRPr lang="en-US" dirty="0"/>
          </a:p>
          <a:p>
            <a:pPr lvl="1">
              <a:lnSpc>
                <a:spcPct val="90000"/>
              </a:lnSpc>
              <a:spcBef>
                <a:spcPct val="15000"/>
              </a:spcBef>
              <a:buFont typeface="Wingdings" pitchFamily="2" charset="2"/>
              <a:buNone/>
            </a:pPr>
            <a:endParaRPr lang="en-US" dirty="0"/>
          </a:p>
          <a:p>
            <a:pPr>
              <a:lnSpc>
                <a:spcPct val="90000"/>
              </a:lnSpc>
              <a:buFont typeface="Wingdings" pitchFamily="2" charset="2"/>
              <a:buNone/>
            </a:pPr>
            <a:endParaRPr lang="en-US" sz="3200" dirty="0"/>
          </a:p>
        </p:txBody>
      </p:sp>
      <p:sp>
        <p:nvSpPr>
          <p:cNvPr id="3856388" name="Rectangle 4"/>
          <p:cNvSpPr>
            <a:spLocks noGrp="1" noChangeArrowheads="1"/>
          </p:cNvSpPr>
          <p:nvPr>
            <p:ph type="body" sz="half" idx="1"/>
          </p:nvPr>
        </p:nvSpPr>
        <p:spPr>
          <a:noFill/>
          <a:ln/>
        </p:spPr>
        <p:txBody>
          <a:bodyPr/>
          <a:lstStyle/>
          <a:p>
            <a:pPr>
              <a:lnSpc>
                <a:spcPct val="90000"/>
              </a:lnSpc>
            </a:pPr>
            <a:r>
              <a:rPr lang="en-US" sz="2400"/>
              <a:t>Planned Care Appt</a:t>
            </a:r>
          </a:p>
          <a:p>
            <a:pPr>
              <a:lnSpc>
                <a:spcPct val="90000"/>
              </a:lnSpc>
            </a:pPr>
            <a:r>
              <a:rPr lang="en-US" sz="2400"/>
              <a:t>Order sets</a:t>
            </a:r>
          </a:p>
          <a:p>
            <a:pPr>
              <a:lnSpc>
                <a:spcPct val="90000"/>
              </a:lnSpc>
            </a:pPr>
            <a:r>
              <a:rPr lang="en-US" sz="2400"/>
              <a:t>Empowered Nursing</a:t>
            </a:r>
          </a:p>
          <a:p>
            <a:pPr>
              <a:lnSpc>
                <a:spcPct val="90000"/>
              </a:lnSpc>
            </a:pPr>
            <a:r>
              <a:rPr lang="en-US" sz="2400"/>
              <a:t>Pt. Questionnaire</a:t>
            </a:r>
          </a:p>
          <a:p>
            <a:pPr>
              <a:lnSpc>
                <a:spcPct val="90000"/>
              </a:lnSpc>
            </a:pPr>
            <a:r>
              <a:rPr lang="en-US" sz="2400"/>
              <a:t>Prescription Mgm’t</a:t>
            </a:r>
          </a:p>
          <a:p>
            <a:pPr>
              <a:lnSpc>
                <a:spcPct val="90000"/>
              </a:lnSpc>
            </a:pPr>
            <a:r>
              <a:rPr lang="en-US" sz="2400"/>
              <a:t>Annual Exam</a:t>
            </a:r>
          </a:p>
          <a:p>
            <a:pPr>
              <a:lnSpc>
                <a:spcPct val="90000"/>
              </a:lnSpc>
            </a:pPr>
            <a:r>
              <a:rPr lang="en-US" sz="2400"/>
              <a:t>Rapid Access</a:t>
            </a:r>
          </a:p>
          <a:p>
            <a:pPr>
              <a:lnSpc>
                <a:spcPct val="90000"/>
              </a:lnSpc>
            </a:pPr>
            <a:r>
              <a:rPr lang="en-US" sz="2400">
                <a:solidFill>
                  <a:srgbClr val="00FF00"/>
                </a:solidFill>
              </a:rPr>
              <a:t>Intentional Behaviors</a:t>
            </a:r>
          </a:p>
        </p:txBody>
      </p:sp>
    </p:spTree>
    <p:custDataLst>
      <p:tags r:id="rId1"/>
    </p:custData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638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5638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5638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5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8434" name="Rectangle 2"/>
          <p:cNvSpPr>
            <a:spLocks noGrp="1" noRot="1" noChangeArrowheads="1"/>
          </p:cNvSpPr>
          <p:nvPr>
            <p:ph type="title"/>
          </p:nvPr>
        </p:nvSpPr>
        <p:spPr/>
        <p:txBody>
          <a:bodyPr/>
          <a:lstStyle/>
          <a:p>
            <a:r>
              <a:rPr lang="en-US"/>
              <a:t>Intentional Behaviors</a:t>
            </a:r>
          </a:p>
        </p:txBody>
      </p:sp>
      <p:sp>
        <p:nvSpPr>
          <p:cNvPr id="3858435" name="Rectangle 3"/>
          <p:cNvSpPr>
            <a:spLocks noGrp="1" noChangeArrowheads="1"/>
          </p:cNvSpPr>
          <p:nvPr>
            <p:ph type="body" sz="half" idx="2"/>
          </p:nvPr>
        </p:nvSpPr>
        <p:spPr>
          <a:xfrm>
            <a:off x="3886200" y="1676400"/>
            <a:ext cx="5110163" cy="4953000"/>
          </a:xfrm>
          <a:gradFill rotWithShape="1">
            <a:gsLst>
              <a:gs pos="0">
                <a:srgbClr val="008000">
                  <a:gamma/>
                  <a:shade val="46275"/>
                  <a:invGamma/>
                </a:srgbClr>
              </a:gs>
              <a:gs pos="100000">
                <a:srgbClr val="008000"/>
              </a:gs>
            </a:gsLst>
            <a:lin ang="5400000" scaled="1"/>
          </a:gradFill>
          <a:ln w="12700">
            <a:solidFill>
              <a:schemeClr val="tx1"/>
            </a:solidFill>
          </a:ln>
        </p:spPr>
        <p:txBody>
          <a:bodyPr/>
          <a:lstStyle/>
          <a:p>
            <a:r>
              <a:rPr lang="en-US" dirty="0"/>
              <a:t>More Key phrases</a:t>
            </a:r>
          </a:p>
          <a:p>
            <a:pPr lvl="1">
              <a:spcBef>
                <a:spcPct val="15000"/>
              </a:spcBef>
            </a:pPr>
            <a:r>
              <a:rPr lang="en-US" dirty="0" smtClean="0">
                <a:solidFill>
                  <a:srgbClr val="FFFFFF"/>
                </a:solidFill>
                <a:effectLst/>
              </a:rPr>
              <a:t>Tell me about yourself</a:t>
            </a:r>
          </a:p>
          <a:p>
            <a:pPr lvl="1">
              <a:spcBef>
                <a:spcPct val="15000"/>
              </a:spcBef>
            </a:pPr>
            <a:r>
              <a:rPr lang="en-US" dirty="0" smtClean="0">
                <a:solidFill>
                  <a:srgbClr val="FFFFFF"/>
                </a:solidFill>
                <a:effectLst/>
              </a:rPr>
              <a:t>What </a:t>
            </a:r>
            <a:r>
              <a:rPr lang="en-US" dirty="0">
                <a:solidFill>
                  <a:srgbClr val="FFFFFF"/>
                </a:solidFill>
                <a:effectLst/>
              </a:rPr>
              <a:t>do you do for fun?</a:t>
            </a:r>
          </a:p>
          <a:p>
            <a:pPr lvl="1">
              <a:spcBef>
                <a:spcPct val="15000"/>
              </a:spcBef>
            </a:pPr>
            <a:r>
              <a:rPr lang="en-US" dirty="0">
                <a:solidFill>
                  <a:srgbClr val="FFFFFF"/>
                </a:solidFill>
                <a:effectLst/>
              </a:rPr>
              <a:t>Could you bring me a picture of ….at your next appointment</a:t>
            </a:r>
          </a:p>
          <a:p>
            <a:pPr>
              <a:spcBef>
                <a:spcPct val="15000"/>
              </a:spcBef>
            </a:pPr>
            <a:r>
              <a:rPr lang="en-US" dirty="0"/>
              <a:t>Social notes at end of dictation</a:t>
            </a:r>
          </a:p>
          <a:p>
            <a:pPr>
              <a:buFont typeface="Wingdings" pitchFamily="2" charset="2"/>
              <a:buNone/>
            </a:pPr>
            <a:endParaRPr lang="en-US" sz="3200" dirty="0"/>
          </a:p>
        </p:txBody>
      </p:sp>
      <p:sp>
        <p:nvSpPr>
          <p:cNvPr id="3858436" name="Rectangle 4"/>
          <p:cNvSpPr>
            <a:spLocks noGrp="1" noChangeArrowheads="1"/>
          </p:cNvSpPr>
          <p:nvPr>
            <p:ph type="body" sz="half" idx="1"/>
          </p:nvPr>
        </p:nvSpPr>
        <p:spPr>
          <a:noFill/>
          <a:ln/>
        </p:spPr>
        <p:txBody>
          <a:bodyPr/>
          <a:lstStyle/>
          <a:p>
            <a:pPr>
              <a:lnSpc>
                <a:spcPct val="90000"/>
              </a:lnSpc>
            </a:pPr>
            <a:r>
              <a:rPr lang="en-US" sz="2400"/>
              <a:t>Planned Care Appt</a:t>
            </a:r>
          </a:p>
          <a:p>
            <a:pPr>
              <a:lnSpc>
                <a:spcPct val="90000"/>
              </a:lnSpc>
            </a:pPr>
            <a:r>
              <a:rPr lang="en-US" sz="2400"/>
              <a:t>Order sets</a:t>
            </a:r>
          </a:p>
          <a:p>
            <a:pPr>
              <a:lnSpc>
                <a:spcPct val="90000"/>
              </a:lnSpc>
            </a:pPr>
            <a:r>
              <a:rPr lang="en-US" sz="2400"/>
              <a:t>Empowered Nursing</a:t>
            </a:r>
          </a:p>
          <a:p>
            <a:pPr>
              <a:lnSpc>
                <a:spcPct val="90000"/>
              </a:lnSpc>
            </a:pPr>
            <a:r>
              <a:rPr lang="en-US" sz="2400"/>
              <a:t>Pt. Questionnaire</a:t>
            </a:r>
          </a:p>
          <a:p>
            <a:pPr>
              <a:lnSpc>
                <a:spcPct val="90000"/>
              </a:lnSpc>
            </a:pPr>
            <a:r>
              <a:rPr lang="en-US" sz="2400"/>
              <a:t>Prescription Mgm’t</a:t>
            </a:r>
          </a:p>
          <a:p>
            <a:pPr>
              <a:lnSpc>
                <a:spcPct val="90000"/>
              </a:lnSpc>
            </a:pPr>
            <a:r>
              <a:rPr lang="en-US" sz="2400"/>
              <a:t>Annual Exam</a:t>
            </a:r>
          </a:p>
          <a:p>
            <a:pPr>
              <a:lnSpc>
                <a:spcPct val="90000"/>
              </a:lnSpc>
            </a:pPr>
            <a:r>
              <a:rPr lang="en-US" sz="2400"/>
              <a:t>Rapid Access</a:t>
            </a:r>
          </a:p>
          <a:p>
            <a:pPr>
              <a:lnSpc>
                <a:spcPct val="90000"/>
              </a:lnSpc>
            </a:pPr>
            <a:r>
              <a:rPr lang="en-US" sz="2400">
                <a:solidFill>
                  <a:srgbClr val="00FF00"/>
                </a:solidFill>
              </a:rPr>
              <a:t>Intentional Behaviors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82" name="Rectangle 2"/>
          <p:cNvSpPr>
            <a:spLocks noGrp="1" noRot="1" noChangeArrowheads="1"/>
          </p:cNvSpPr>
          <p:nvPr>
            <p:ph type="title"/>
          </p:nvPr>
        </p:nvSpPr>
        <p:spPr>
          <a:xfrm>
            <a:off x="228600" y="274638"/>
            <a:ext cx="8229600" cy="1143000"/>
          </a:xfrm>
        </p:spPr>
        <p:txBody>
          <a:bodyPr/>
          <a:lstStyle/>
          <a:p>
            <a:r>
              <a:rPr lang="en-US"/>
              <a:t>Sister Mary Owen, what </a:t>
            </a:r>
            <a:br>
              <a:rPr lang="en-US"/>
            </a:br>
            <a:r>
              <a:rPr lang="en-US"/>
              <a:t>have you been up to lately?</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7026" name="Rectangle 2"/>
          <p:cNvSpPr>
            <a:spLocks noGrp="1" noRot="1" noChangeArrowheads="1"/>
          </p:cNvSpPr>
          <p:nvPr>
            <p:ph type="title"/>
          </p:nvPr>
        </p:nvSpPr>
        <p:spPr>
          <a:xfrm>
            <a:off x="228600" y="274638"/>
            <a:ext cx="8229600" cy="1143000"/>
          </a:xfrm>
        </p:spPr>
        <p:txBody>
          <a:bodyPr/>
          <a:lstStyle/>
          <a:p>
            <a:r>
              <a:rPr lang="en-US"/>
              <a:t>Sister Mary Owen, what </a:t>
            </a:r>
            <a:br>
              <a:rPr lang="en-US"/>
            </a:br>
            <a:r>
              <a:rPr lang="en-US"/>
              <a:t>have you been up to lately?</a:t>
            </a:r>
          </a:p>
        </p:txBody>
      </p:sp>
      <p:pic>
        <p:nvPicPr>
          <p:cNvPr id="4737027" name="Picture 3" descr="Sr"/>
          <p:cNvPicPr>
            <a:picLocks noChangeAspect="1" noChangeArrowheads="1"/>
          </p:cNvPicPr>
          <p:nvPr/>
        </p:nvPicPr>
        <p:blipFill>
          <a:blip r:embed="rId3" cstate="print"/>
          <a:srcRect/>
          <a:stretch>
            <a:fillRect/>
          </a:stretch>
        </p:blipFill>
        <p:spPr bwMode="auto">
          <a:xfrm>
            <a:off x="1295400" y="1714500"/>
            <a:ext cx="6553200" cy="49149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9074" name="Rectangle 2"/>
          <p:cNvSpPr>
            <a:spLocks noGrp="1" noRot="1" noChangeArrowheads="1"/>
          </p:cNvSpPr>
          <p:nvPr>
            <p:ph type="title"/>
          </p:nvPr>
        </p:nvSpPr>
        <p:spPr/>
        <p:txBody>
          <a:bodyPr/>
          <a:lstStyle/>
          <a:p>
            <a:r>
              <a:rPr lang="en-US"/>
              <a:t>Sr. Mary Owen, what have you been up to lately?</a:t>
            </a:r>
          </a:p>
        </p:txBody>
      </p:sp>
      <p:pic>
        <p:nvPicPr>
          <p:cNvPr id="4739075" name="Picture 3" descr="Sr"/>
          <p:cNvPicPr>
            <a:picLocks noChangeAspect="1" noChangeArrowheads="1"/>
          </p:cNvPicPr>
          <p:nvPr/>
        </p:nvPicPr>
        <p:blipFill>
          <a:blip r:embed="rId3" cstate="print"/>
          <a:srcRect t="7042"/>
          <a:stretch>
            <a:fillRect/>
          </a:stretch>
        </p:blipFill>
        <p:spPr bwMode="auto">
          <a:xfrm>
            <a:off x="2514600" y="1524000"/>
            <a:ext cx="4057650" cy="5029200"/>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42" name="Rectangle 2"/>
          <p:cNvSpPr>
            <a:spLocks noGrp="1" noRot="1" noChangeArrowheads="1"/>
          </p:cNvSpPr>
          <p:nvPr>
            <p:ph type="title"/>
          </p:nvPr>
        </p:nvSpPr>
        <p:spPr/>
        <p:txBody>
          <a:bodyPr/>
          <a:lstStyle/>
          <a:p>
            <a:r>
              <a:rPr lang="en-US" dirty="0"/>
              <a:t>At the center of PCMH are face-to-face </a:t>
            </a:r>
            <a:r>
              <a:rPr lang="en-US" i="1" dirty="0"/>
              <a:t>healing</a:t>
            </a:r>
            <a:r>
              <a:rPr lang="en-US" dirty="0"/>
              <a:t> relationships.</a:t>
            </a:r>
          </a:p>
        </p:txBody>
      </p:sp>
      <p:pic>
        <p:nvPicPr>
          <p:cNvPr id="3082243" name="Picture 3" descr="registry"/>
          <p:cNvPicPr>
            <a:picLocks noChangeAspect="1" noChangeArrowheads="1"/>
          </p:cNvPicPr>
          <p:nvPr/>
        </p:nvPicPr>
        <p:blipFill>
          <a:blip r:embed="rId3" cstate="print"/>
          <a:srcRect/>
          <a:stretch>
            <a:fillRect/>
          </a:stretch>
        </p:blipFill>
        <p:spPr bwMode="auto">
          <a:xfrm>
            <a:off x="990600" y="4400550"/>
            <a:ext cx="2971800" cy="2228850"/>
          </a:xfrm>
          <a:prstGeom prst="rect">
            <a:avLst/>
          </a:prstGeom>
          <a:noFill/>
        </p:spPr>
      </p:pic>
      <p:pic>
        <p:nvPicPr>
          <p:cNvPr id="3082244" name="Picture 4" descr="Mini-huddle"/>
          <p:cNvPicPr>
            <a:picLocks noChangeAspect="1" noChangeArrowheads="1"/>
          </p:cNvPicPr>
          <p:nvPr/>
        </p:nvPicPr>
        <p:blipFill>
          <a:blip r:embed="rId4" cstate="print"/>
          <a:srcRect/>
          <a:stretch>
            <a:fillRect/>
          </a:stretch>
        </p:blipFill>
        <p:spPr bwMode="auto">
          <a:xfrm>
            <a:off x="4648200" y="2400300"/>
            <a:ext cx="2362200" cy="1771650"/>
          </a:xfrm>
          <a:prstGeom prst="rect">
            <a:avLst/>
          </a:prstGeom>
          <a:noFill/>
        </p:spPr>
      </p:pic>
      <p:pic>
        <p:nvPicPr>
          <p:cNvPr id="3082245" name="Picture 5" descr="Deb RN"/>
          <p:cNvPicPr>
            <a:picLocks noChangeAspect="1" noChangeArrowheads="1"/>
          </p:cNvPicPr>
          <p:nvPr/>
        </p:nvPicPr>
        <p:blipFill>
          <a:blip r:embed="rId5" cstate="print"/>
          <a:srcRect/>
          <a:stretch>
            <a:fillRect/>
          </a:stretch>
        </p:blipFill>
        <p:spPr bwMode="auto">
          <a:xfrm>
            <a:off x="2192338" y="1752600"/>
            <a:ext cx="2176462" cy="2819400"/>
          </a:xfrm>
          <a:prstGeom prst="rect">
            <a:avLst/>
          </a:prstGeom>
          <a:noFill/>
        </p:spPr>
      </p:pic>
      <p:pic>
        <p:nvPicPr>
          <p:cNvPr id="3082246" name="Picture 6" descr="Dr"/>
          <p:cNvPicPr>
            <a:picLocks noGrp="1" noChangeAspect="1" noChangeArrowheads="1"/>
          </p:cNvPicPr>
          <p:nvPr>
            <p:ph type="body" idx="1"/>
          </p:nvPr>
        </p:nvPicPr>
        <p:blipFill>
          <a:blip r:embed="rId6" cstate="print"/>
          <a:srcRect/>
          <a:stretch>
            <a:fillRect/>
          </a:stretch>
        </p:blipFill>
        <p:spPr>
          <a:xfrm>
            <a:off x="4267200" y="4343400"/>
            <a:ext cx="3048000" cy="2486025"/>
          </a:xfrm>
          <a:noFill/>
          <a:ln/>
        </p:spPr>
      </p:pic>
      <p:sp>
        <p:nvSpPr>
          <p:cNvPr id="3082247" name="Text Box 7"/>
          <p:cNvSpPr txBox="1">
            <a:spLocks noChangeArrowheads="1"/>
          </p:cNvSpPr>
          <p:nvPr/>
        </p:nvSpPr>
        <p:spPr bwMode="auto">
          <a:xfrm>
            <a:off x="2209800" y="4144963"/>
            <a:ext cx="2057400" cy="350837"/>
          </a:xfrm>
          <a:prstGeom prst="rect">
            <a:avLst/>
          </a:prstGeom>
          <a:solidFill>
            <a:srgbClr val="000080"/>
          </a:solidFill>
          <a:ln w="9525" algn="ctr">
            <a:noFill/>
            <a:miter lim="800000"/>
            <a:headEnd/>
            <a:tailEnd/>
          </a:ln>
          <a:effectLst/>
        </p:spPr>
        <p:txBody>
          <a:bodyPr>
            <a:spAutoFit/>
          </a:bodyPr>
          <a:lstStyle/>
          <a:p>
            <a:pPr algn="l">
              <a:spcBef>
                <a:spcPct val="50000"/>
              </a:spcBef>
            </a:pPr>
            <a:r>
              <a:rPr lang="en-US" sz="2000">
                <a:effectLst>
                  <a:outerShdw blurRad="38100" dist="38100" dir="2700000" algn="tl">
                    <a:srgbClr val="000000"/>
                  </a:outerShdw>
                </a:effectLst>
                <a:latin typeface="Arial" charset="0"/>
              </a:rPr>
              <a:t>Patient: Nurse</a:t>
            </a:r>
          </a:p>
        </p:txBody>
      </p:sp>
      <p:sp>
        <p:nvSpPr>
          <p:cNvPr id="3082248" name="Text Box 8"/>
          <p:cNvSpPr txBox="1">
            <a:spLocks noChangeArrowheads="1"/>
          </p:cNvSpPr>
          <p:nvPr/>
        </p:nvSpPr>
        <p:spPr bwMode="auto">
          <a:xfrm>
            <a:off x="4724400" y="4191000"/>
            <a:ext cx="2438400" cy="350838"/>
          </a:xfrm>
          <a:prstGeom prst="rect">
            <a:avLst/>
          </a:prstGeom>
          <a:solidFill>
            <a:srgbClr val="000080"/>
          </a:solidFill>
          <a:ln w="9525" algn="ctr">
            <a:noFill/>
            <a:miter lim="800000"/>
            <a:headEnd/>
            <a:tailEnd/>
          </a:ln>
          <a:effectLst/>
        </p:spPr>
        <p:txBody>
          <a:bodyPr>
            <a:spAutoFit/>
          </a:bodyPr>
          <a:lstStyle/>
          <a:p>
            <a:pPr algn="l">
              <a:spcBef>
                <a:spcPct val="50000"/>
              </a:spcBef>
            </a:pPr>
            <a:r>
              <a:rPr lang="en-US" sz="2000">
                <a:effectLst>
                  <a:outerShdw blurRad="38100" dist="38100" dir="2700000" algn="tl">
                    <a:srgbClr val="000000"/>
                  </a:outerShdw>
                </a:effectLst>
                <a:latin typeface="Arial" charset="0"/>
              </a:rPr>
              <a:t>Nurse: Physician</a:t>
            </a:r>
          </a:p>
        </p:txBody>
      </p:sp>
      <p:sp>
        <p:nvSpPr>
          <p:cNvPr id="3082249" name="Text Box 9"/>
          <p:cNvSpPr txBox="1">
            <a:spLocks noChangeArrowheads="1"/>
          </p:cNvSpPr>
          <p:nvPr/>
        </p:nvSpPr>
        <p:spPr bwMode="auto">
          <a:xfrm>
            <a:off x="1371600" y="6430963"/>
            <a:ext cx="2438400" cy="350837"/>
          </a:xfrm>
          <a:prstGeom prst="rect">
            <a:avLst/>
          </a:prstGeom>
          <a:solidFill>
            <a:srgbClr val="000080"/>
          </a:solidFill>
          <a:ln w="9525" algn="ctr">
            <a:noFill/>
            <a:miter lim="800000"/>
            <a:headEnd/>
            <a:tailEnd/>
          </a:ln>
          <a:effectLst/>
        </p:spPr>
        <p:txBody>
          <a:bodyPr>
            <a:spAutoFit/>
          </a:bodyPr>
          <a:lstStyle/>
          <a:p>
            <a:pPr algn="l">
              <a:spcBef>
                <a:spcPct val="50000"/>
              </a:spcBef>
            </a:pPr>
            <a:r>
              <a:rPr lang="en-US" sz="2000">
                <a:effectLst>
                  <a:outerShdw blurRad="38100" dist="38100" dir="2700000" algn="tl">
                    <a:srgbClr val="000000"/>
                  </a:outerShdw>
                </a:effectLst>
                <a:latin typeface="Arial" charset="0"/>
              </a:rPr>
              <a:t>Nurse: Nurse</a:t>
            </a:r>
          </a:p>
        </p:txBody>
      </p:sp>
      <p:sp>
        <p:nvSpPr>
          <p:cNvPr id="3082250" name="Text Box 10"/>
          <p:cNvSpPr txBox="1">
            <a:spLocks noChangeArrowheads="1"/>
          </p:cNvSpPr>
          <p:nvPr/>
        </p:nvSpPr>
        <p:spPr bwMode="auto">
          <a:xfrm>
            <a:off x="4724400" y="6477000"/>
            <a:ext cx="2438400" cy="350838"/>
          </a:xfrm>
          <a:prstGeom prst="rect">
            <a:avLst/>
          </a:prstGeom>
          <a:solidFill>
            <a:srgbClr val="000080"/>
          </a:solidFill>
          <a:ln w="9525" algn="ctr">
            <a:noFill/>
            <a:miter lim="800000"/>
            <a:headEnd/>
            <a:tailEnd/>
          </a:ln>
          <a:effectLst/>
        </p:spPr>
        <p:txBody>
          <a:bodyPr>
            <a:spAutoFit/>
          </a:bodyPr>
          <a:lstStyle/>
          <a:p>
            <a:pPr algn="l">
              <a:spcBef>
                <a:spcPct val="50000"/>
              </a:spcBef>
            </a:pPr>
            <a:r>
              <a:rPr lang="en-US" sz="2000">
                <a:effectLst>
                  <a:outerShdw blurRad="38100" dist="38100" dir="2700000" algn="tl">
                    <a:srgbClr val="000000"/>
                  </a:outerShdw>
                </a:effectLst>
                <a:latin typeface="Arial" charset="0"/>
              </a:rPr>
              <a:t>Patient: Physician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82" name="Rectangle 2"/>
          <p:cNvSpPr>
            <a:spLocks noGrp="1" noRot="1" noChangeArrowheads="1"/>
          </p:cNvSpPr>
          <p:nvPr>
            <p:ph type="title"/>
          </p:nvPr>
        </p:nvSpPr>
        <p:spPr/>
        <p:txBody>
          <a:bodyPr/>
          <a:lstStyle/>
          <a:p>
            <a:r>
              <a:rPr lang="en-US"/>
              <a:t>We will know who you are and we will be ready for you.</a:t>
            </a:r>
          </a:p>
        </p:txBody>
      </p:sp>
      <p:sp>
        <p:nvSpPr>
          <p:cNvPr id="2938883" name="Rectangle 3"/>
          <p:cNvSpPr>
            <a:spLocks noGrp="1" noChangeArrowheads="1"/>
          </p:cNvSpPr>
          <p:nvPr>
            <p:ph type="body" idx="1"/>
          </p:nvPr>
        </p:nvSpPr>
        <p:spPr/>
        <p:txBody>
          <a:bodyPr/>
          <a:lstStyle/>
          <a:p>
            <a:endParaRPr lang="en-US"/>
          </a:p>
        </p:txBody>
      </p:sp>
      <p:pic>
        <p:nvPicPr>
          <p:cNvPr id="2938884" name="Picture 4" descr="Dr"/>
          <p:cNvPicPr>
            <a:picLocks noChangeAspect="1" noChangeArrowheads="1"/>
          </p:cNvPicPr>
          <p:nvPr/>
        </p:nvPicPr>
        <p:blipFill>
          <a:blip r:embed="rId3" cstate="print"/>
          <a:srcRect/>
          <a:stretch>
            <a:fillRect/>
          </a:stretch>
        </p:blipFill>
        <p:spPr bwMode="auto">
          <a:xfrm>
            <a:off x="1676400" y="1752600"/>
            <a:ext cx="5638800" cy="4597400"/>
          </a:xfrm>
          <a:prstGeom prst="rect">
            <a:avLst/>
          </a:prstGeom>
          <a:noFill/>
        </p:spPr>
      </p:pic>
      <p:sp>
        <p:nvSpPr>
          <p:cNvPr id="2938885" name="Text Box 5"/>
          <p:cNvSpPr txBox="1">
            <a:spLocks noChangeArrowheads="1"/>
          </p:cNvSpPr>
          <p:nvPr/>
        </p:nvSpPr>
        <p:spPr bwMode="auto">
          <a:xfrm>
            <a:off x="4953000" y="6477000"/>
            <a:ext cx="5410200" cy="300038"/>
          </a:xfrm>
          <a:prstGeom prst="rect">
            <a:avLst/>
          </a:prstGeom>
          <a:noFill/>
          <a:ln w="9525" algn="ctr">
            <a:noFill/>
            <a:miter lim="800000"/>
            <a:headEnd/>
            <a:tailEnd/>
          </a:ln>
          <a:effectLst/>
        </p:spPr>
        <p:txBody>
          <a:bodyPr>
            <a:spAutoFit/>
          </a:bodyPr>
          <a:lstStyle/>
          <a:p>
            <a:pPr algn="l">
              <a:spcBef>
                <a:spcPct val="50000"/>
              </a:spcBef>
            </a:pPr>
            <a:r>
              <a:rPr lang="en-US" sz="1600" b="0">
                <a:solidFill>
                  <a:schemeClr val="tx1"/>
                </a:solidFill>
                <a:effectLst>
                  <a:outerShdw blurRad="38100" dist="38100" dir="2700000" algn="tl">
                    <a:srgbClr val="000000"/>
                  </a:outerShdw>
                </a:effectLst>
                <a:latin typeface="Arial" charset="0"/>
              </a:rPr>
              <a:t>Borgess Ambulatory Care, Kalamazoo, MI</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69058" name="Rectangle 2"/>
          <p:cNvSpPr>
            <a:spLocks noGrp="1" noRot="1" noChangeArrowheads="1"/>
          </p:cNvSpPr>
          <p:nvPr>
            <p:ph type="title"/>
          </p:nvPr>
        </p:nvSpPr>
        <p:spPr/>
        <p:txBody>
          <a:bodyPr/>
          <a:lstStyle/>
          <a:p>
            <a:r>
              <a:rPr lang="en-US"/>
              <a:t>Patient Centered Medical Home</a:t>
            </a:r>
          </a:p>
        </p:txBody>
      </p:sp>
      <p:sp>
        <p:nvSpPr>
          <p:cNvPr id="4269059" name="Rectangle 3"/>
          <p:cNvSpPr>
            <a:spLocks noGrp="1" noChangeArrowheads="1"/>
          </p:cNvSpPr>
          <p:nvPr>
            <p:ph type="body" idx="1"/>
          </p:nvPr>
        </p:nvSpPr>
        <p:spPr/>
        <p:txBody>
          <a:bodyPr/>
          <a:lstStyle/>
          <a:p>
            <a:pPr>
              <a:buFont typeface="Wingdings" pitchFamily="2" charset="2"/>
              <a:buNone/>
            </a:pPr>
            <a:endParaRPr lang="en-US"/>
          </a:p>
        </p:txBody>
      </p:sp>
      <p:pic>
        <p:nvPicPr>
          <p:cNvPr id="4269060" name="Picture 4"/>
          <p:cNvPicPr>
            <a:picLocks noChangeAspect="1" noChangeArrowheads="1"/>
          </p:cNvPicPr>
          <p:nvPr/>
        </p:nvPicPr>
        <p:blipFill>
          <a:blip r:embed="rId3" cstate="print"/>
          <a:srcRect t="14647" r="1111" b="24747"/>
          <a:stretch>
            <a:fillRect/>
          </a:stretch>
        </p:blipFill>
        <p:spPr bwMode="auto">
          <a:xfrm>
            <a:off x="457200" y="1828800"/>
            <a:ext cx="6781800" cy="2286000"/>
          </a:xfrm>
          <a:prstGeom prst="rect">
            <a:avLst/>
          </a:prstGeom>
          <a:noFill/>
          <a:ln w="9525">
            <a:noFill/>
            <a:miter lim="800000"/>
            <a:headEnd/>
            <a:tailEnd/>
          </a:ln>
          <a:effectLst/>
        </p:spPr>
      </p:pic>
      <p:sp>
        <p:nvSpPr>
          <p:cNvPr id="4269061" name="Text Box 5"/>
          <p:cNvSpPr txBox="1">
            <a:spLocks noChangeArrowheads="1"/>
          </p:cNvSpPr>
          <p:nvPr/>
        </p:nvSpPr>
        <p:spPr bwMode="auto">
          <a:xfrm>
            <a:off x="533400" y="4572000"/>
            <a:ext cx="6400800" cy="1033463"/>
          </a:xfrm>
          <a:prstGeom prst="rect">
            <a:avLst/>
          </a:prstGeom>
          <a:noFill/>
          <a:ln w="9525" algn="ctr">
            <a:noFill/>
            <a:miter lim="800000"/>
            <a:headEnd/>
            <a:tailEnd/>
          </a:ln>
          <a:effectLst/>
        </p:spPr>
        <p:txBody>
          <a:bodyPr>
            <a:spAutoFit/>
          </a:bodyPr>
          <a:lstStyle/>
          <a:p>
            <a:pPr algn="l">
              <a:spcBef>
                <a:spcPct val="50000"/>
              </a:spcBef>
              <a:buFontTx/>
              <a:buChar char="•"/>
            </a:pPr>
            <a:r>
              <a:rPr lang="en-US" sz="2800" b="0">
                <a:solidFill>
                  <a:schemeClr val="tx1"/>
                </a:solidFill>
                <a:effectLst>
                  <a:outerShdw blurRad="38100" dist="38100" dir="2700000" algn="tl">
                    <a:srgbClr val="000000"/>
                  </a:outerShdw>
                </a:effectLst>
                <a:latin typeface="Arial" charset="0"/>
              </a:rPr>
              <a:t>37 pages</a:t>
            </a:r>
          </a:p>
          <a:p>
            <a:pPr algn="l">
              <a:spcBef>
                <a:spcPct val="50000"/>
              </a:spcBef>
              <a:buFontTx/>
              <a:buChar char="•"/>
            </a:pPr>
            <a:r>
              <a:rPr lang="en-US" sz="2800" b="0">
                <a:solidFill>
                  <a:schemeClr val="tx1"/>
                </a:solidFill>
                <a:effectLst>
                  <a:outerShdw blurRad="38100" dist="38100" dir="2700000" algn="tl">
                    <a:srgbClr val="000000"/>
                  </a:outerShdw>
                </a:effectLst>
                <a:latin typeface="Arial" charset="0"/>
              </a:rPr>
              <a:t>171 criteria</a:t>
            </a:r>
          </a:p>
        </p:txBody>
      </p:sp>
      <p:pic>
        <p:nvPicPr>
          <p:cNvPr id="4269062" name="Picture 6" descr="NCQA PPC PCMH"/>
          <p:cNvPicPr>
            <a:picLocks noChangeAspect="1" noChangeArrowheads="1"/>
          </p:cNvPicPr>
          <p:nvPr/>
        </p:nvPicPr>
        <p:blipFill>
          <a:blip r:embed="rId4" cstate="print"/>
          <a:srcRect/>
          <a:stretch>
            <a:fillRect/>
          </a:stretch>
        </p:blipFill>
        <p:spPr bwMode="auto">
          <a:xfrm>
            <a:off x="6019800" y="4343400"/>
            <a:ext cx="2625725" cy="2016125"/>
          </a:xfrm>
          <a:prstGeom prst="rect">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2898" name="Picture 2" descr="Grand Harbor"/>
          <p:cNvPicPr>
            <a:picLocks noChangeAspect="1" noChangeArrowheads="1"/>
          </p:cNvPicPr>
          <p:nvPr/>
        </p:nvPicPr>
        <p:blipFill>
          <a:blip r:embed="rId3" cstate="print"/>
          <a:srcRect/>
          <a:stretch>
            <a:fillRect/>
          </a:stretch>
        </p:blipFill>
        <p:spPr bwMode="auto">
          <a:xfrm>
            <a:off x="-1524000" y="0"/>
            <a:ext cx="12725400" cy="6858000"/>
          </a:xfrm>
          <a:prstGeom prst="rect">
            <a:avLst/>
          </a:prstGeom>
          <a:noFill/>
        </p:spPr>
      </p:pic>
      <p:sp>
        <p:nvSpPr>
          <p:cNvPr id="4432899" name="Text Box 3"/>
          <p:cNvSpPr txBox="1">
            <a:spLocks noChangeArrowheads="1"/>
          </p:cNvSpPr>
          <p:nvPr/>
        </p:nvSpPr>
        <p:spPr bwMode="auto">
          <a:xfrm>
            <a:off x="2438400" y="304800"/>
            <a:ext cx="3962400" cy="641350"/>
          </a:xfrm>
          <a:prstGeom prst="rect">
            <a:avLst/>
          </a:prstGeom>
          <a:noFill/>
          <a:ln w="9525" algn="ctr">
            <a:noFill/>
            <a:miter lim="800000"/>
            <a:headEnd/>
            <a:tailEnd/>
          </a:ln>
          <a:effectLst/>
        </p:spPr>
        <p:txBody>
          <a:bodyPr>
            <a:spAutoFit/>
          </a:bodyPr>
          <a:lstStyle/>
          <a:p>
            <a:pPr marL="742950" indent="-285750">
              <a:lnSpc>
                <a:spcPct val="100000"/>
              </a:lnSpc>
              <a:spcBef>
                <a:spcPct val="50000"/>
              </a:spcBef>
              <a:buClr>
                <a:schemeClr val="accent2"/>
              </a:buClr>
              <a:buSzPct val="70000"/>
              <a:buFont typeface="Wingdings" pitchFamily="2" charset="2"/>
              <a:buNone/>
            </a:pPr>
            <a:r>
              <a:rPr lang="en-US" sz="3600" dirty="0">
                <a:effectLst>
                  <a:outerShdw blurRad="38100" dist="38100" dir="2700000" algn="tl">
                    <a:srgbClr val="000000"/>
                  </a:outerShdw>
                </a:effectLst>
                <a:latin typeface="Garamond" pitchFamily="18" charset="0"/>
              </a:rPr>
              <a:t>  </a:t>
            </a:r>
            <a:r>
              <a:rPr lang="en-US" sz="3600" dirty="0">
                <a:effectLst/>
                <a:latin typeface="+mn-lt"/>
              </a:rPr>
              <a:t>Discussion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7602" name="Rectangle 2"/>
          <p:cNvSpPr>
            <a:spLocks noGrp="1" noRot="1" noChangeArrowheads="1"/>
          </p:cNvSpPr>
          <p:nvPr>
            <p:ph type="title"/>
          </p:nvPr>
        </p:nvSpPr>
        <p:spPr/>
        <p:txBody>
          <a:bodyPr/>
          <a:lstStyle/>
          <a:p>
            <a:endParaRPr lang="en-US"/>
          </a:p>
        </p:txBody>
      </p:sp>
      <p:sp>
        <p:nvSpPr>
          <p:cNvPr id="4377603" name="Rectangle 3"/>
          <p:cNvSpPr>
            <a:spLocks noGrp="1" noChangeArrowheads="1"/>
          </p:cNvSpPr>
          <p:nvPr>
            <p:ph type="body" idx="1"/>
          </p:nvPr>
        </p:nvSpPr>
        <p:spPr/>
        <p:txBody>
          <a:bodyPr/>
          <a:lstStyle/>
          <a:p>
            <a:endParaRPr lang="en-US"/>
          </a:p>
        </p:txBody>
      </p:sp>
      <p:sp>
        <p:nvSpPr>
          <p:cNvPr id="4377604"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77605"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7606" name="Rectangle 6"/>
          <p:cNvSpPr>
            <a:spLocks noChangeArrowheads="1"/>
          </p:cNvSpPr>
          <p:nvPr/>
        </p:nvSpPr>
        <p:spPr bwMode="auto">
          <a:xfrm>
            <a:off x="6858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7607" name="Text Box 7"/>
          <p:cNvSpPr txBox="1">
            <a:spLocks noChangeArrowheads="1"/>
          </p:cNvSpPr>
          <p:nvPr/>
        </p:nvSpPr>
        <p:spPr bwMode="auto">
          <a:xfrm>
            <a:off x="1371600" y="1143000"/>
            <a:ext cx="67818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800" b="0">
                <a:solidFill>
                  <a:schemeClr val="tx1"/>
                </a:solidFill>
                <a:effectLst>
                  <a:outerShdw blurRad="38100" dist="38100" dir="2700000" algn="tl">
                    <a:srgbClr val="000000"/>
                  </a:outerShdw>
                </a:effectLst>
                <a:latin typeface="Bookman Old Style" pitchFamily="18" charset="0"/>
              </a:rPr>
              <a:t>In Their Own Voices</a:t>
            </a:r>
            <a:endParaRPr lang="en-US" sz="4800" b="0">
              <a:solidFill>
                <a:schemeClr val="tx1"/>
              </a:solidFill>
              <a:effectLst>
                <a:outerShdw blurRad="38100" dist="38100" dir="2700000" algn="tl">
                  <a:srgbClr val="000000"/>
                </a:outerShdw>
              </a:effectLst>
              <a:latin typeface="Arial" charset="0"/>
            </a:endParaRPr>
          </a:p>
        </p:txBody>
      </p:sp>
      <p:pic>
        <p:nvPicPr>
          <p:cNvPr id="4377608" name="Picture 8" descr="CarolynRichard"/>
          <p:cNvPicPr>
            <a:picLocks noChangeAspect="1" noChangeArrowheads="1"/>
          </p:cNvPicPr>
          <p:nvPr/>
        </p:nvPicPr>
        <p:blipFill>
          <a:blip r:embed="rId3">
            <a:extLst>
              <a:ext uri="{28A0092B-C50C-407E-A947-70E740481C1C}">
                <a14:useLocalDpi xmlns:a14="http://schemas.microsoft.com/office/drawing/2010/main" val="0"/>
              </a:ext>
            </a:extLst>
          </a:blip>
          <a:srcRect l="41721" t="60654" r="28032" b="26457"/>
          <a:stretch>
            <a:fillRect/>
          </a:stretch>
        </p:blipFill>
        <p:spPr bwMode="auto">
          <a:xfrm>
            <a:off x="5257800" y="2057400"/>
            <a:ext cx="22098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377609" name="Picture 9" descr="CarolynHandy"/>
          <p:cNvPicPr>
            <a:picLocks noChangeAspect="1" noChangeArrowheads="1"/>
          </p:cNvPicPr>
          <p:nvPr/>
        </p:nvPicPr>
        <p:blipFill>
          <a:blip r:embed="rId4">
            <a:extLst>
              <a:ext uri="{28A0092B-C50C-407E-A947-70E740481C1C}">
                <a14:useLocalDpi xmlns:a14="http://schemas.microsoft.com/office/drawing/2010/main" val="0"/>
              </a:ext>
            </a:extLst>
          </a:blip>
          <a:srcRect l="-4057" t="8315" r="5779" b="16008"/>
          <a:stretch>
            <a:fillRect/>
          </a:stretch>
        </p:blipFill>
        <p:spPr bwMode="auto">
          <a:xfrm>
            <a:off x="2136775" y="2362200"/>
            <a:ext cx="2968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377610" name="Picture 10" descr="Packers low res"/>
          <p:cNvPicPr>
            <a:picLocks noChangeAspect="1" noChangeArrowheads="1"/>
          </p:cNvPicPr>
          <p:nvPr/>
        </p:nvPicPr>
        <p:blipFill>
          <a:blip r:embed="rId5">
            <a:extLst>
              <a:ext uri="{28A0092B-C50C-407E-A947-70E740481C1C}">
                <a14:useLocalDpi xmlns:a14="http://schemas.microsoft.com/office/drawing/2010/main" val="0"/>
              </a:ext>
            </a:extLst>
          </a:blip>
          <a:srcRect l="15024" t="9859" r="24883" b="40845"/>
          <a:stretch>
            <a:fillRect/>
          </a:stretch>
        </p:blipFill>
        <p:spPr bwMode="auto">
          <a:xfrm>
            <a:off x="5251450" y="3505200"/>
            <a:ext cx="236855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20740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9650" name="Rectangle 2"/>
          <p:cNvSpPr>
            <a:spLocks noGrp="1" noRot="1" noChangeArrowheads="1"/>
          </p:cNvSpPr>
          <p:nvPr>
            <p:ph type="title"/>
          </p:nvPr>
        </p:nvSpPr>
        <p:spPr/>
        <p:txBody>
          <a:bodyPr/>
          <a:lstStyle/>
          <a:p>
            <a:endParaRPr lang="en-US"/>
          </a:p>
        </p:txBody>
      </p:sp>
      <p:sp>
        <p:nvSpPr>
          <p:cNvPr id="4379651" name="Rectangle 3"/>
          <p:cNvSpPr>
            <a:spLocks noGrp="1" noChangeArrowheads="1"/>
          </p:cNvSpPr>
          <p:nvPr>
            <p:ph type="body" idx="1"/>
          </p:nvPr>
        </p:nvSpPr>
        <p:spPr/>
        <p:txBody>
          <a:bodyPr/>
          <a:lstStyle/>
          <a:p>
            <a:endParaRPr lang="en-US"/>
          </a:p>
        </p:txBody>
      </p:sp>
      <p:sp>
        <p:nvSpPr>
          <p:cNvPr id="4379652"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79653"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9654" name="Rectangle 6"/>
          <p:cNvSpPr>
            <a:spLocks noChangeArrowheads="1"/>
          </p:cNvSpPr>
          <p:nvPr/>
        </p:nvSpPr>
        <p:spPr bwMode="auto">
          <a:xfrm>
            <a:off x="6858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9655" name="Text Box 7"/>
          <p:cNvSpPr txBox="1">
            <a:spLocks noChangeArrowheads="1"/>
          </p:cNvSpPr>
          <p:nvPr/>
        </p:nvSpPr>
        <p:spPr bwMode="auto">
          <a:xfrm>
            <a:off x="1143000" y="762000"/>
            <a:ext cx="6781800" cy="528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 assume the years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of effective work are limited,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so I do not hold back. </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This is more liberating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Than earlier years</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When a bit of open mindedness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Seemed terribly daring,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Or a sense of abundance of time</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Slowed inquiry. </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Thank you for being interested.</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Carolyn Handy, artist, age 82 </a:t>
            </a:r>
            <a:endParaRPr lang="en-US" sz="1400" b="0">
              <a:solidFill>
                <a:schemeClr val="tx1"/>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0876322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1698" name="Rectangle 2"/>
          <p:cNvSpPr>
            <a:spLocks noGrp="1" noRot="1" noChangeArrowheads="1"/>
          </p:cNvSpPr>
          <p:nvPr>
            <p:ph type="title"/>
          </p:nvPr>
        </p:nvSpPr>
        <p:spPr/>
        <p:txBody>
          <a:bodyPr/>
          <a:lstStyle/>
          <a:p>
            <a:endParaRPr lang="en-US"/>
          </a:p>
        </p:txBody>
      </p:sp>
      <p:sp>
        <p:nvSpPr>
          <p:cNvPr id="4381699" name="Rectangle 3"/>
          <p:cNvSpPr>
            <a:spLocks noGrp="1" noChangeArrowheads="1"/>
          </p:cNvSpPr>
          <p:nvPr>
            <p:ph type="body" idx="1"/>
          </p:nvPr>
        </p:nvSpPr>
        <p:spPr/>
        <p:txBody>
          <a:bodyPr/>
          <a:lstStyle/>
          <a:p>
            <a:endParaRPr lang="en-US"/>
          </a:p>
        </p:txBody>
      </p:sp>
      <p:pic>
        <p:nvPicPr>
          <p:cNvPr id="4381700" name="Picture 4" descr="CarolynHandy"/>
          <p:cNvPicPr>
            <a:picLocks noChangeAspect="1" noChangeArrowheads="1"/>
          </p:cNvPicPr>
          <p:nvPr/>
        </p:nvPicPr>
        <p:blipFill>
          <a:blip r:embed="rId3">
            <a:extLst>
              <a:ext uri="{28A0092B-C50C-407E-A947-70E740481C1C}">
                <a14:useLocalDpi xmlns:a14="http://schemas.microsoft.com/office/drawing/2010/main" val="0"/>
              </a:ext>
            </a:extLst>
          </a:blip>
          <a:srcRect l="311" t="-1872"/>
          <a:stretch>
            <a:fillRect/>
          </a:stretch>
        </p:blipFill>
        <p:spPr bwMode="auto">
          <a:xfrm>
            <a:off x="2819400" y="990600"/>
            <a:ext cx="3478213" cy="5334000"/>
          </a:xfrm>
          <a:prstGeom prst="rect">
            <a:avLst/>
          </a:prstGeom>
          <a:noFill/>
          <a:extLst>
            <a:ext uri="{909E8E84-426E-40dd-AFC4-6F175D3DCCD1}">
              <a14:hiddenFill xmlns:a14="http://schemas.microsoft.com/office/drawing/2010/main">
                <a:solidFill>
                  <a:srgbClr val="FFFFFF"/>
                </a:solidFill>
              </a14:hiddenFill>
            </a:ext>
          </a:extLst>
        </p:spPr>
      </p:pic>
      <p:pic>
        <p:nvPicPr>
          <p:cNvPr id="4381701" name="Picture 5" descr="scan0001"/>
          <p:cNvPicPr>
            <a:picLocks noChangeAspect="1" noChangeArrowheads="1"/>
          </p:cNvPicPr>
          <p:nvPr/>
        </p:nvPicPr>
        <p:blipFill>
          <a:blip r:embed="rId4">
            <a:extLst>
              <a:ext uri="{28A0092B-C50C-407E-A947-70E740481C1C}">
                <a14:useLocalDpi xmlns:a14="http://schemas.microsoft.com/office/drawing/2010/main" val="0"/>
              </a:ext>
            </a:extLst>
          </a:blip>
          <a:srcRect l="2766" t="1149"/>
          <a:stretch>
            <a:fillRect/>
          </a:stretch>
        </p:blipFill>
        <p:spPr bwMode="auto">
          <a:xfrm>
            <a:off x="304800" y="1524000"/>
            <a:ext cx="23241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381702" name="Picture 6" descr="scan0019"/>
          <p:cNvPicPr>
            <a:picLocks noChangeAspect="1" noChangeArrowheads="1"/>
          </p:cNvPicPr>
          <p:nvPr/>
        </p:nvPicPr>
        <p:blipFill>
          <a:blip r:embed="rId5" cstate="print">
            <a:extLst>
              <a:ext uri="{28A0092B-C50C-407E-A947-70E740481C1C}">
                <a14:useLocalDpi xmlns:a14="http://schemas.microsoft.com/office/drawing/2010/main" val="0"/>
              </a:ext>
            </a:extLst>
          </a:blip>
          <a:srcRect t="3473" b="8775"/>
          <a:stretch>
            <a:fillRect/>
          </a:stretch>
        </p:blipFill>
        <p:spPr bwMode="auto">
          <a:xfrm>
            <a:off x="6400800" y="5029200"/>
            <a:ext cx="2133600" cy="1293813"/>
          </a:xfrm>
          <a:prstGeom prst="rect">
            <a:avLst/>
          </a:prstGeom>
          <a:noFill/>
          <a:extLst>
            <a:ext uri="{909E8E84-426E-40dd-AFC4-6F175D3DCCD1}">
              <a14:hiddenFill xmlns:a14="http://schemas.microsoft.com/office/drawing/2010/main">
                <a:solidFill>
                  <a:srgbClr val="FFFFFF"/>
                </a:solidFill>
              </a14:hiddenFill>
            </a:ext>
          </a:extLst>
        </p:spPr>
      </p:pic>
      <p:pic>
        <p:nvPicPr>
          <p:cNvPr id="4381703" name="Picture 7" descr="scan0030"/>
          <p:cNvPicPr>
            <a:picLocks noChangeAspect="1" noChangeArrowheads="1"/>
          </p:cNvPicPr>
          <p:nvPr/>
        </p:nvPicPr>
        <p:blipFill>
          <a:blip r:embed="rId6">
            <a:extLst>
              <a:ext uri="{28A0092B-C50C-407E-A947-70E740481C1C}">
                <a14:useLocalDpi xmlns:a14="http://schemas.microsoft.com/office/drawing/2010/main" val="0"/>
              </a:ext>
            </a:extLst>
          </a:blip>
          <a:srcRect l="5133" t="5264" r="10161"/>
          <a:stretch>
            <a:fillRect/>
          </a:stretch>
        </p:blipFill>
        <p:spPr bwMode="auto">
          <a:xfrm>
            <a:off x="6400800" y="1524000"/>
            <a:ext cx="20955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65657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3746" name="Rectangle 2"/>
          <p:cNvSpPr>
            <a:spLocks noGrp="1" noRot="1" noChangeArrowheads="1"/>
          </p:cNvSpPr>
          <p:nvPr>
            <p:ph type="title"/>
          </p:nvPr>
        </p:nvSpPr>
        <p:spPr/>
        <p:txBody>
          <a:bodyPr/>
          <a:lstStyle/>
          <a:p>
            <a:endParaRPr lang="en-US"/>
          </a:p>
        </p:txBody>
      </p:sp>
      <p:sp>
        <p:nvSpPr>
          <p:cNvPr id="4383747" name="Rectangle 3"/>
          <p:cNvSpPr>
            <a:spLocks noGrp="1" noChangeArrowheads="1"/>
          </p:cNvSpPr>
          <p:nvPr>
            <p:ph type="body" idx="1"/>
          </p:nvPr>
        </p:nvSpPr>
        <p:spPr/>
        <p:txBody>
          <a:bodyPr/>
          <a:lstStyle/>
          <a:p>
            <a:endParaRPr lang="en-US"/>
          </a:p>
        </p:txBody>
      </p:sp>
      <p:pic>
        <p:nvPicPr>
          <p:cNvPr id="4383748" name="Picture 4" descr="scan00032"/>
          <p:cNvPicPr>
            <a:picLocks noChangeAspect="1" noChangeArrowheads="1"/>
          </p:cNvPicPr>
          <p:nvPr/>
        </p:nvPicPr>
        <p:blipFill>
          <a:blip r:embed="rId3">
            <a:extLst>
              <a:ext uri="{28A0092B-C50C-407E-A947-70E740481C1C}">
                <a14:useLocalDpi xmlns:a14="http://schemas.microsoft.com/office/drawing/2010/main" val="0"/>
              </a:ext>
            </a:extLst>
          </a:blip>
          <a:srcRect l="4582" t="1538" r="7008" b="3076"/>
          <a:stretch>
            <a:fillRect/>
          </a:stretch>
        </p:blipFill>
        <p:spPr bwMode="auto">
          <a:xfrm>
            <a:off x="2851150" y="762000"/>
            <a:ext cx="3778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383749" name="Picture 5" descr="P10001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14600"/>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383750" name="Picture 6" descr="scan0039"/>
          <p:cNvPicPr>
            <a:picLocks noChangeAspect="1" noChangeArrowheads="1"/>
          </p:cNvPicPr>
          <p:nvPr/>
        </p:nvPicPr>
        <p:blipFill>
          <a:blip r:embed="rId5">
            <a:extLst>
              <a:ext uri="{28A0092B-C50C-407E-A947-70E740481C1C}">
                <a14:useLocalDpi xmlns:a14="http://schemas.microsoft.com/office/drawing/2010/main" val="0"/>
              </a:ext>
            </a:extLst>
          </a:blip>
          <a:srcRect l="2910" r="4778" b="8748"/>
          <a:stretch>
            <a:fillRect/>
          </a:stretch>
        </p:blipFill>
        <p:spPr bwMode="auto">
          <a:xfrm>
            <a:off x="6781800" y="2667000"/>
            <a:ext cx="2362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983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5794" name="Rectangle 2"/>
          <p:cNvSpPr>
            <a:spLocks noGrp="1" noRot="1" noChangeArrowheads="1"/>
          </p:cNvSpPr>
          <p:nvPr>
            <p:ph type="title"/>
          </p:nvPr>
        </p:nvSpPr>
        <p:spPr/>
        <p:txBody>
          <a:bodyPr/>
          <a:lstStyle/>
          <a:p>
            <a:endParaRPr lang="en-US"/>
          </a:p>
        </p:txBody>
      </p:sp>
      <p:sp>
        <p:nvSpPr>
          <p:cNvPr id="4385795" name="Rectangle 3"/>
          <p:cNvSpPr>
            <a:spLocks noGrp="1" noChangeArrowheads="1"/>
          </p:cNvSpPr>
          <p:nvPr>
            <p:ph type="body" idx="1"/>
          </p:nvPr>
        </p:nvSpPr>
        <p:spPr/>
        <p:txBody>
          <a:bodyPr/>
          <a:lstStyle/>
          <a:p>
            <a:endParaRPr lang="en-US"/>
          </a:p>
        </p:txBody>
      </p:sp>
      <p:sp>
        <p:nvSpPr>
          <p:cNvPr id="4385796"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85797"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5798" name="Rectangle 6"/>
          <p:cNvSpPr>
            <a:spLocks noChangeArrowheads="1"/>
          </p:cNvSpPr>
          <p:nvPr/>
        </p:nvSpPr>
        <p:spPr bwMode="auto">
          <a:xfrm>
            <a:off x="6858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5799" name="Text Box 7"/>
          <p:cNvSpPr txBox="1">
            <a:spLocks noChangeArrowheads="1"/>
          </p:cNvSpPr>
          <p:nvPr/>
        </p:nvSpPr>
        <p:spPr bwMode="auto">
          <a:xfrm>
            <a:off x="1143000" y="762000"/>
            <a:ext cx="6781800"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I’m trying to think of questions doctors ask.</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“How have your blood sugars been?”</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Always that question.</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The question I would rather hear</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or would like to hear in addition to that,</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is about non-medical stuff.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It’s like they could simply ask,</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“How was your trip here?</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 think that’s all I crave, you know, not everything</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revolving around diabetes.</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endParaRPr lang="en-US" sz="2000">
              <a:solidFill>
                <a:schemeClr val="tx1"/>
              </a:solidFill>
              <a:effectLst>
                <a:outerShdw blurRad="38100" dist="38100" dir="2700000" algn="tl">
                  <a:srgbClr val="000000"/>
                </a:outerShdw>
              </a:effectLst>
              <a:latin typeface="Bookman Old Style" pitchFamily="18" charset="0"/>
            </a:endParaRPr>
          </a:p>
        </p:txBody>
      </p:sp>
    </p:spTree>
    <p:extLst>
      <p:ext uri="{BB962C8B-B14F-4D97-AF65-F5344CB8AC3E}">
        <p14:creationId xmlns:p14="http://schemas.microsoft.com/office/powerpoint/2010/main" val="82956880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7842" name="Rectangle 2"/>
          <p:cNvSpPr>
            <a:spLocks noGrp="1" noRot="1" noChangeArrowheads="1"/>
          </p:cNvSpPr>
          <p:nvPr>
            <p:ph type="title"/>
          </p:nvPr>
        </p:nvSpPr>
        <p:spPr/>
        <p:txBody>
          <a:bodyPr/>
          <a:lstStyle/>
          <a:p>
            <a:endParaRPr lang="en-US"/>
          </a:p>
        </p:txBody>
      </p:sp>
      <p:sp>
        <p:nvSpPr>
          <p:cNvPr id="4387843" name="Rectangle 3"/>
          <p:cNvSpPr>
            <a:spLocks noGrp="1" noChangeArrowheads="1"/>
          </p:cNvSpPr>
          <p:nvPr>
            <p:ph type="body" idx="1"/>
          </p:nvPr>
        </p:nvSpPr>
        <p:spPr/>
        <p:txBody>
          <a:bodyPr/>
          <a:lstStyle/>
          <a:p>
            <a:endParaRPr lang="en-US"/>
          </a:p>
        </p:txBody>
      </p:sp>
      <p:sp>
        <p:nvSpPr>
          <p:cNvPr id="4387844" name="Rectangle 4"/>
          <p:cNvSpPr>
            <a:spLocks noChangeArrowheads="1"/>
          </p:cNvSpPr>
          <p:nvPr/>
        </p:nvSpPr>
        <p:spPr bwMode="auto">
          <a:xfrm>
            <a:off x="0" y="304800"/>
            <a:ext cx="9144000" cy="6858000"/>
          </a:xfrm>
          <a:prstGeom prst="rect">
            <a:avLst/>
          </a:prstGeom>
          <a:solidFill>
            <a:schemeClr val="bg2"/>
          </a:solidFill>
          <a:ln>
            <a:noFill/>
          </a:ln>
          <a:effectLst/>
          <a:scene3d>
            <a:camera prst="legacyObliqueTopRight"/>
            <a:lightRig rig="legacyFlat3" dir="b"/>
          </a:scene3d>
          <a:sp3d extrusionH="887400" prstMaterial="legacyMatte">
            <a:bevelT w="13500" h="13500" prst="angle"/>
            <a:bevelB w="13500" h="13500" prst="angle"/>
            <a:extrusionClr>
              <a:schemeClr val="bg2"/>
            </a:extrusion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87845" name="Rectangle 5"/>
          <p:cNvSpPr>
            <a:spLocks noChangeArrowheads="1"/>
          </p:cNvSpPr>
          <p:nvPr/>
        </p:nvSpPr>
        <p:spPr bwMode="auto">
          <a:xfrm>
            <a:off x="914400" y="533400"/>
            <a:ext cx="7620000" cy="57150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7846" name="Rectangle 6"/>
          <p:cNvSpPr>
            <a:spLocks noChangeArrowheads="1"/>
          </p:cNvSpPr>
          <p:nvPr/>
        </p:nvSpPr>
        <p:spPr bwMode="auto">
          <a:xfrm>
            <a:off x="685800" y="228600"/>
            <a:ext cx="8153400" cy="632460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7847" name="Text Box 7"/>
          <p:cNvSpPr txBox="1">
            <a:spLocks noChangeArrowheads="1"/>
          </p:cNvSpPr>
          <p:nvPr/>
        </p:nvSpPr>
        <p:spPr bwMode="auto">
          <a:xfrm>
            <a:off x="1143000" y="762000"/>
            <a:ext cx="6781800"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It would seem really easy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for the doctor to jot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any simple personal anecdote,</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In my chart and ask about it. </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It really connects me with them</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And I’m much more able to receive advice</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From people I feel are thinking of me</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as a person</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rather than just</a:t>
            </a: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the next patient. </a:t>
            </a:r>
          </a:p>
          <a:p>
            <a:pPr algn="l">
              <a:spcBef>
                <a:spcPct val="50000"/>
              </a:spcBef>
            </a:pPr>
            <a:endParaRPr lang="en-US" sz="2000" b="0">
              <a:solidFill>
                <a:schemeClr val="tx1"/>
              </a:solidFill>
              <a:effectLst>
                <a:outerShdw blurRad="38100" dist="38100" dir="2700000" algn="tl">
                  <a:srgbClr val="000000"/>
                </a:outerShdw>
              </a:effectLst>
              <a:latin typeface="Bookman Old Style" pitchFamily="18" charset="0"/>
            </a:endParaRPr>
          </a:p>
          <a:p>
            <a:pPr algn="l">
              <a:spcBef>
                <a:spcPct val="50000"/>
              </a:spcBef>
            </a:pPr>
            <a:r>
              <a:rPr lang="en-US" sz="2000" b="0">
                <a:solidFill>
                  <a:schemeClr val="tx1"/>
                </a:solidFill>
                <a:effectLst>
                  <a:outerShdw blurRad="38100" dist="38100" dir="2700000" algn="tl">
                    <a:srgbClr val="000000"/>
                  </a:outerShdw>
                </a:effectLst>
                <a:latin typeface="Bookman Old Style" pitchFamily="18" charset="0"/>
              </a:rPr>
              <a:t>	</a:t>
            </a:r>
            <a:r>
              <a:rPr lang="en-US" sz="1400" b="0">
                <a:solidFill>
                  <a:schemeClr val="tx1"/>
                </a:solidFill>
                <a:effectLst>
                  <a:outerShdw blurRad="38100" dist="38100" dir="2700000" algn="tl">
                    <a:srgbClr val="000000"/>
                  </a:outerShdw>
                </a:effectLst>
                <a:latin typeface="Arial" charset="0"/>
              </a:rPr>
              <a:t>Andie Dominick in </a:t>
            </a:r>
            <a:r>
              <a:rPr lang="en-US" sz="1400" b="0" i="1">
                <a:solidFill>
                  <a:schemeClr val="tx1"/>
                </a:solidFill>
                <a:effectLst>
                  <a:outerShdw blurRad="38100" dist="38100" dir="2700000" algn="tl">
                    <a:srgbClr val="000000"/>
                  </a:outerShdw>
                </a:effectLst>
                <a:latin typeface="Arial" charset="0"/>
              </a:rPr>
              <a:t>Patient Listening: A Doctor’s Guide</a:t>
            </a:r>
            <a:r>
              <a:rPr lang="en-US" sz="1400" b="0">
                <a:solidFill>
                  <a:schemeClr val="tx1"/>
                </a:solidFill>
                <a:effectLst>
                  <a:outerShdw blurRad="38100" dist="38100" dir="2700000" algn="tl">
                    <a:srgbClr val="000000"/>
                  </a:outerShdw>
                </a:effectLst>
                <a:latin typeface="Arial" charset="0"/>
              </a:rPr>
              <a:t>, Loreen Herwaldt</a:t>
            </a:r>
            <a:endParaRPr lang="en-US" sz="2800">
              <a:solidFill>
                <a:schemeClr val="tx1"/>
              </a:solidFill>
              <a:effectLst>
                <a:outerShdw blurRad="38100" dist="38100" dir="2700000" algn="tl">
                  <a:srgbClr val="000000"/>
                </a:outerShdw>
              </a:effectLst>
              <a:latin typeface="Bookman Old Style" pitchFamily="18" charset="0"/>
            </a:endParaRPr>
          </a:p>
        </p:txBody>
      </p:sp>
    </p:spTree>
    <p:extLst>
      <p:ext uri="{BB962C8B-B14F-4D97-AF65-F5344CB8AC3E}">
        <p14:creationId xmlns:p14="http://schemas.microsoft.com/office/powerpoint/2010/main" val="10408368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9890" name="Rectangle 2"/>
          <p:cNvSpPr>
            <a:spLocks noGrp="1" noRot="1" noChangeArrowheads="1"/>
          </p:cNvSpPr>
          <p:nvPr>
            <p:ph type="title"/>
          </p:nvPr>
        </p:nvSpPr>
        <p:spPr/>
        <p:txBody>
          <a:bodyPr/>
          <a:lstStyle/>
          <a:p>
            <a:endParaRPr lang="en-US"/>
          </a:p>
        </p:txBody>
      </p:sp>
      <p:sp>
        <p:nvSpPr>
          <p:cNvPr id="4389891" name="Rectangle 3"/>
          <p:cNvSpPr>
            <a:spLocks noGrp="1" noChangeArrowheads="1"/>
          </p:cNvSpPr>
          <p:nvPr>
            <p:ph type="body" idx="1"/>
          </p:nvPr>
        </p:nvSpPr>
        <p:spPr/>
        <p:txBody>
          <a:bodyPr/>
          <a:lstStyle/>
          <a:p>
            <a:endParaRPr lang="en-US"/>
          </a:p>
        </p:txBody>
      </p:sp>
      <p:pic>
        <p:nvPicPr>
          <p:cNvPr id="4389892" name="Picture 4" descr="CarolynRichard"/>
          <p:cNvPicPr>
            <a:picLocks noChangeAspect="1" noChangeArrowheads="1"/>
          </p:cNvPicPr>
          <p:nvPr/>
        </p:nvPicPr>
        <p:blipFill>
          <a:blip r:embed="rId3">
            <a:extLst>
              <a:ext uri="{28A0092B-C50C-407E-A947-70E740481C1C}">
                <a14:useLocalDpi xmlns:a14="http://schemas.microsoft.com/office/drawing/2010/main" val="0"/>
              </a:ext>
            </a:extLst>
          </a:blip>
          <a:srcRect l="27118" t="59137" r="27684" b="1437"/>
          <a:stretch>
            <a:fillRect/>
          </a:stretch>
        </p:blipFill>
        <p:spPr bwMode="auto">
          <a:xfrm>
            <a:off x="4267200" y="1676400"/>
            <a:ext cx="38735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4389893" name="Picture 5" descr="CarolynRichard"/>
          <p:cNvPicPr>
            <a:picLocks noChangeAspect="1" noChangeArrowheads="1"/>
          </p:cNvPicPr>
          <p:nvPr/>
        </p:nvPicPr>
        <p:blipFill>
          <a:blip r:embed="rId4" cstate="print">
            <a:extLst>
              <a:ext uri="{28A0092B-C50C-407E-A947-70E740481C1C}">
                <a14:useLocalDpi xmlns:a14="http://schemas.microsoft.com/office/drawing/2010/main" val="0"/>
              </a:ext>
            </a:extLst>
          </a:blip>
          <a:srcRect l="18005" t="62924" r="15054" b="279"/>
          <a:stretch>
            <a:fillRect/>
          </a:stretch>
        </p:blipFill>
        <p:spPr bwMode="auto">
          <a:xfrm>
            <a:off x="914400" y="1085850"/>
            <a:ext cx="320040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4389894" name="Picture 6" descr="CarolynRichard"/>
          <p:cNvPicPr>
            <a:picLocks noChangeAspect="1" noChangeArrowheads="1"/>
          </p:cNvPicPr>
          <p:nvPr/>
        </p:nvPicPr>
        <p:blipFill>
          <a:blip r:embed="rId5">
            <a:extLst>
              <a:ext uri="{28A0092B-C50C-407E-A947-70E740481C1C}">
                <a14:useLocalDpi xmlns:a14="http://schemas.microsoft.com/office/drawing/2010/main" val="0"/>
              </a:ext>
            </a:extLst>
          </a:blip>
          <a:srcRect l="17656" t="66667" r="15692"/>
          <a:stretch>
            <a:fillRect/>
          </a:stretch>
        </p:blipFill>
        <p:spPr bwMode="auto">
          <a:xfrm>
            <a:off x="228600" y="3652838"/>
            <a:ext cx="3886200" cy="267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5923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8562" name="Rectangle 2"/>
          <p:cNvSpPr>
            <a:spLocks noGrp="1" noRot="1" noChangeArrowheads="1"/>
          </p:cNvSpPr>
          <p:nvPr>
            <p:ph type="title"/>
          </p:nvPr>
        </p:nvSpPr>
        <p:spPr/>
        <p:txBody>
          <a:bodyPr/>
          <a:lstStyle/>
          <a:p>
            <a:endParaRPr lang="en-US"/>
          </a:p>
        </p:txBody>
      </p:sp>
      <p:sp>
        <p:nvSpPr>
          <p:cNvPr id="4418563" name="Rectangle 3"/>
          <p:cNvSpPr>
            <a:spLocks noGrp="1" noChangeArrowheads="1"/>
          </p:cNvSpPr>
          <p:nvPr>
            <p:ph type="body" idx="1"/>
          </p:nvPr>
        </p:nvSpPr>
        <p:spPr/>
        <p:txBody>
          <a:bodyPr/>
          <a:lstStyle/>
          <a:p>
            <a:endParaRPr lang="en-US"/>
          </a:p>
        </p:txBody>
      </p:sp>
      <p:pic>
        <p:nvPicPr>
          <p:cNvPr id="4418564" name="Picture 4" descr="Jerry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25400"/>
            <a:ext cx="5124450" cy="683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62339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1938" name="Rectangle 2"/>
          <p:cNvSpPr>
            <a:spLocks noGrp="1" noRot="1" noChangeArrowheads="1"/>
          </p:cNvSpPr>
          <p:nvPr>
            <p:ph type="title"/>
          </p:nvPr>
        </p:nvSpPr>
        <p:spPr/>
        <p:txBody>
          <a:bodyPr/>
          <a:lstStyle/>
          <a:p>
            <a:endParaRPr lang="en-US"/>
          </a:p>
        </p:txBody>
      </p:sp>
      <p:sp>
        <p:nvSpPr>
          <p:cNvPr id="4391939" name="Rectangle 3"/>
          <p:cNvSpPr>
            <a:spLocks noGrp="1" noChangeArrowheads="1"/>
          </p:cNvSpPr>
          <p:nvPr>
            <p:ph type="body" idx="1"/>
          </p:nvPr>
        </p:nvSpPr>
        <p:spPr/>
        <p:txBody>
          <a:bodyPr/>
          <a:lstStyle/>
          <a:p>
            <a:pPr>
              <a:buFont typeface="Wingdings" pitchFamily="2" charset="2"/>
              <a:buNone/>
            </a:pPr>
            <a:r>
              <a:rPr lang="en-US"/>
              <a:t>She is more</a:t>
            </a:r>
          </a:p>
          <a:p>
            <a:pPr>
              <a:buFont typeface="Wingdings" pitchFamily="2" charset="2"/>
              <a:buNone/>
            </a:pPr>
            <a:r>
              <a:rPr lang="en-US"/>
              <a:t>than her</a:t>
            </a:r>
          </a:p>
          <a:p>
            <a:pPr>
              <a:buFont typeface="Wingdings" pitchFamily="2" charset="2"/>
              <a:buNone/>
            </a:pPr>
            <a:r>
              <a:rPr lang="en-US"/>
              <a:t>fibromyalgia</a:t>
            </a:r>
          </a:p>
        </p:txBody>
      </p:sp>
      <p:pic>
        <p:nvPicPr>
          <p:cNvPr id="4391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013" y="385763"/>
            <a:ext cx="2770187" cy="624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1941" name="Picture 5" descr="arti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581400"/>
            <a:ext cx="222885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7440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7|4.3|3.4|4|1.7|1.7"/>
</p:tagLst>
</file>

<file path=ppt/tags/tag2.xml><?xml version="1.0" encoding="utf-8"?>
<p:tagLst xmlns:a="http://schemas.openxmlformats.org/drawingml/2006/main" xmlns:r="http://schemas.openxmlformats.org/officeDocument/2006/relationships" xmlns:p="http://schemas.openxmlformats.org/presentationml/2006/main">
  <p:tag name="TIMING" val="|11.6|10.7|2.5|18.8|34"/>
</p:tagLst>
</file>

<file path=ppt/tags/tag3.xml><?xml version="1.0" encoding="utf-8"?>
<p:tagLst xmlns:a="http://schemas.openxmlformats.org/drawingml/2006/main" xmlns:r="http://schemas.openxmlformats.org/officeDocument/2006/relationships" xmlns:p="http://schemas.openxmlformats.org/presentationml/2006/main">
  <p:tag name="TIMING" val="|8.6|12.3|0.3|7.1|11.6|3|1.9|1|2.3|4.6|36.6|41.8|9.7|14.4|30|15.1|12.4|21.6"/>
</p:tagLst>
</file>

<file path=ppt/tags/tag4.xml><?xml version="1.0" encoding="utf-8"?>
<p:tagLst xmlns:a="http://schemas.openxmlformats.org/drawingml/2006/main" xmlns:r="http://schemas.openxmlformats.org/officeDocument/2006/relationships" xmlns:p="http://schemas.openxmlformats.org/presentationml/2006/main">
  <p:tag name="TIMING" val="|66.5|19.5"/>
</p:tagLst>
</file>

<file path=ppt/tags/tag5.xml><?xml version="1.0" encoding="utf-8"?>
<p:tagLst xmlns:a="http://schemas.openxmlformats.org/drawingml/2006/main" xmlns:r="http://schemas.openxmlformats.org/officeDocument/2006/relationships" xmlns:p="http://schemas.openxmlformats.org/presentationml/2006/main">
  <p:tag name="TIMING" val="|7.9"/>
</p:tagLst>
</file>

<file path=ppt/tags/tag6.xml><?xml version="1.0" encoding="utf-8"?>
<p:tagLst xmlns:a="http://schemas.openxmlformats.org/drawingml/2006/main" xmlns:r="http://schemas.openxmlformats.org/officeDocument/2006/relationships" xmlns:p="http://schemas.openxmlformats.org/presentationml/2006/main">
  <p:tag name="TIMING" val="|14.9|5.4|2.3|2.7|6.5|7.5|5.7|5.4|35.7|1|8.8"/>
</p:tagLst>
</file>

<file path=ppt/tags/tag7.xml><?xml version="1.0" encoding="utf-8"?>
<p:tagLst xmlns:a="http://schemas.openxmlformats.org/drawingml/2006/main" xmlns:r="http://schemas.openxmlformats.org/officeDocument/2006/relationships" xmlns:p="http://schemas.openxmlformats.org/presentationml/2006/main">
  <p:tag name="TIMING" val="|1.4|3.2|1.5|3.8|0.6|3.6|2.1|11.7|8.4|46.7|13.8|24.6|4.3|31.7|2.4|0.8|1.8|8.7"/>
</p:tagLst>
</file>

<file path=ppt/tags/tag8.xml><?xml version="1.0" encoding="utf-8"?>
<p:tagLst xmlns:a="http://schemas.openxmlformats.org/drawingml/2006/main" xmlns:r="http://schemas.openxmlformats.org/officeDocument/2006/relationships" xmlns:p="http://schemas.openxmlformats.org/presentationml/2006/main">
  <p:tag name="TIMING" val="|49.3|0.5|20.6|17.2"/>
</p:tagLst>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ren.june15">
  <a:themeElements>
    <a:clrScheme name="wren.june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ren.june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wren.june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ren.june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ren.june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ren.june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ren.june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ren.june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ren.june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ren.june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ren.june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ren.june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ren.june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ren.june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Arial"/>
        <a:ea typeface=""/>
        <a:cs typeface=""/>
      </a:majorFont>
      <a:minorFont>
        <a:latin typeface="Arial"/>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4000" b="1" i="0" u="none" strike="noStrike" cap="none" normalizeH="0" baseline="0" smtClean="0">
            <a:ln>
              <a:noFill/>
            </a:ln>
            <a:solidFill>
              <a:srgbClr val="FFFF66"/>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42402</TotalTime>
  <Words>4603</Words>
  <Application>Microsoft Macintosh PowerPoint</Application>
  <PresentationFormat>On-screen Show (4:3)</PresentationFormat>
  <Paragraphs>1177</Paragraphs>
  <Slides>118</Slides>
  <Notes>110</Notes>
  <HiddenSlides>33</HiddenSlides>
  <MMClips>0</MMClips>
  <ScaleCrop>false</ScaleCrop>
  <HeadingPairs>
    <vt:vector size="4" baseType="variant">
      <vt:variant>
        <vt:lpstr>Theme</vt:lpstr>
      </vt:variant>
      <vt:variant>
        <vt:i4>8</vt:i4>
      </vt:variant>
      <vt:variant>
        <vt:lpstr>Slide Titles</vt:lpstr>
      </vt:variant>
      <vt:variant>
        <vt:i4>118</vt:i4>
      </vt:variant>
    </vt:vector>
  </HeadingPairs>
  <TitlesOfParts>
    <vt:vector size="126" baseType="lpstr">
      <vt:lpstr>Stream</vt:lpstr>
      <vt:lpstr>wren.june15</vt:lpstr>
      <vt:lpstr>1_Stream</vt:lpstr>
      <vt:lpstr>3_Default Design</vt:lpstr>
      <vt:lpstr>4_Default Design</vt:lpstr>
      <vt:lpstr>Apothecary</vt:lpstr>
      <vt:lpstr>1_Apothecary</vt:lpstr>
      <vt:lpstr>Default Design</vt:lpstr>
      <vt:lpstr>Beyond the Blueprint: Building the Patient Centered Medical Home</vt:lpstr>
      <vt:lpstr>Agenda</vt:lpstr>
      <vt:lpstr>Take Home Messages</vt:lpstr>
      <vt:lpstr>Background</vt:lpstr>
      <vt:lpstr>Goals</vt:lpstr>
      <vt:lpstr>Primary Care →↑ Quality, ↓ Costs </vt:lpstr>
      <vt:lpstr>PowerPoint Presentation</vt:lpstr>
      <vt:lpstr>PowerPoint Presentation</vt:lpstr>
      <vt:lpstr>Patient Centered Medical Home</vt:lpstr>
      <vt:lpstr>Beyond the Blueprint</vt:lpstr>
      <vt:lpstr>At the center of PCMH are face-to-face healing relationships.</vt:lpstr>
      <vt:lpstr>We will know who you are and we will be ready for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Snapshot of Practice</vt:lpstr>
      <vt:lpstr>Snapshot of Practice</vt:lpstr>
      <vt:lpstr>Episodic Care</vt:lpstr>
      <vt:lpstr>Work Within Skill-set of Others</vt:lpstr>
      <vt:lpstr>PowerPoint Presentation</vt:lpstr>
      <vt:lpstr>Integrated, Continuous Care</vt:lpstr>
      <vt:lpstr>Core Team Model </vt:lpstr>
      <vt:lpstr>Planned Care Appointment</vt:lpstr>
      <vt:lpstr>Lab Summary</vt:lpstr>
      <vt:lpstr>Planned Care Appointment</vt:lpstr>
      <vt:lpstr>Visit Planner The next appointment starts today</vt:lpstr>
      <vt:lpstr>PowerPoint Presentation</vt:lpstr>
      <vt:lpstr>PowerPoint Presentation</vt:lpstr>
      <vt:lpstr>PowerPoint Presentation</vt:lpstr>
      <vt:lpstr>PowerPoint Presentation</vt:lpstr>
      <vt:lpstr>Visit Planner The next appointment starts today</vt:lpstr>
      <vt:lpstr>Visit Planner The next appointment starts today</vt:lpstr>
      <vt:lpstr>Visit Planner The next appointment starts today</vt:lpstr>
      <vt:lpstr>Process Mapping  </vt:lpstr>
      <vt:lpstr>Process Mapping Post-appt Lab</vt:lpstr>
      <vt:lpstr>Process Mapping Post-appt Lab</vt:lpstr>
      <vt:lpstr>Process Mapping Pre-appt Lab</vt:lpstr>
      <vt:lpstr>PowerPoint Presentation</vt:lpstr>
      <vt:lpstr>Empowered Teamwork</vt:lpstr>
      <vt:lpstr>PowerPoint Presentation</vt:lpstr>
      <vt:lpstr>Mini-huddle</vt:lpstr>
      <vt:lpstr>Core Team: Mini-huddle</vt:lpstr>
      <vt:lpstr>Pre-clinic Huddle</vt:lpstr>
      <vt:lpstr>Central Role of Nurses </vt:lpstr>
      <vt:lpstr>Welcome to Our Practice “Start here first”</vt:lpstr>
      <vt:lpstr>Creating a Culture of Teamwork </vt:lpstr>
      <vt:lpstr>Team Meetings</vt:lpstr>
      <vt:lpstr>Creating a Culture of Teamwork </vt:lpstr>
      <vt:lpstr>Team Meeting: Components </vt:lpstr>
      <vt:lpstr>Team Meeting: Agenda</vt:lpstr>
      <vt:lpstr>Every Smoker Every Visit</vt:lpstr>
      <vt:lpstr>PowerPoint Presentation</vt:lpstr>
      <vt:lpstr>What are Benefits of Exercise?</vt:lpstr>
      <vt:lpstr>Brief Intervention alcohol</vt:lpstr>
      <vt:lpstr>Medication Adherence </vt:lpstr>
      <vt:lpstr>Team Meetings</vt:lpstr>
      <vt:lpstr>Business Case How can you possibly afford?</vt:lpstr>
      <vt:lpstr>The Business Case</vt:lpstr>
      <vt:lpstr>PowerPoint Presentation</vt:lpstr>
      <vt:lpstr>Pre-appointment Questionnaire</vt:lpstr>
      <vt:lpstr>Pre-appointment Questionnaire</vt:lpstr>
      <vt:lpstr>PowerPoint Presentation</vt:lpstr>
      <vt:lpstr>PowerPoint Presentation</vt:lpstr>
      <vt:lpstr>PowerPoint Presentation</vt:lpstr>
      <vt:lpstr>PowerPoint Presentation</vt:lpstr>
      <vt:lpstr>Prescription Management</vt:lpstr>
      <vt:lpstr>Prescription Management</vt:lpstr>
      <vt:lpstr>Prescription Management</vt:lpstr>
      <vt:lpstr>Prescription Management Fam Pract Manag. 2012 Nov-Dec;19(11):11-15</vt:lpstr>
      <vt:lpstr>Prescription Management Refill consolidation greater adherence Arch Intern Med. 2011;171(9):814-822.</vt:lpstr>
      <vt:lpstr>Prescription Management (eliminate waste, improve access)</vt:lpstr>
      <vt:lpstr>Annual Comprehensive Care Visit</vt:lpstr>
      <vt:lpstr>Rapid Access</vt:lpstr>
      <vt:lpstr>PowerPoint Presentation</vt:lpstr>
      <vt:lpstr>Integrated, Continuous Care</vt:lpstr>
      <vt:lpstr>Integrated, Continuous care</vt:lpstr>
      <vt:lpstr>How innovations relate to Patient-Centered Medical Home? </vt:lpstr>
      <vt:lpstr>Patient-Centered Medical Home</vt:lpstr>
      <vt:lpstr>Intentional Behaviors</vt:lpstr>
      <vt:lpstr>Intentional Behaviors</vt:lpstr>
      <vt:lpstr>Sister Mary Owen, what  have you been up to lately?</vt:lpstr>
      <vt:lpstr>Sister Mary Owen, what  have you been up to lately?</vt:lpstr>
      <vt:lpstr>Sr. Mary Owen, what have you been up to lately?</vt:lpstr>
      <vt:lpstr>At the center of PCMH are face-to-face healing relationships.</vt:lpstr>
      <vt:lpstr>We will know who you are and we will be ready for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99 Years Old and Still Running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“Medical care must be provided with utmost efficiency.  To do less is a disservice to those we treat, and an injustice to those we might have treated.”   </vt:lpstr>
      <vt:lpstr>Reflective Listening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Organization and Practice Management: Work Smarter, not Harder October 1, 2005</dc:title>
  <dc:creator>Your User Name</dc:creator>
  <cp:lastModifiedBy>Christine Sinsky</cp:lastModifiedBy>
  <cp:revision>616</cp:revision>
  <dcterms:created xsi:type="dcterms:W3CDTF">2005-09-07T15:44:56Z</dcterms:created>
  <dcterms:modified xsi:type="dcterms:W3CDTF">2014-05-29T20:57:53Z</dcterms:modified>
</cp:coreProperties>
</file>