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2" r:id="rId2"/>
    <p:sldId id="321" r:id="rId3"/>
    <p:sldId id="322" r:id="rId4"/>
    <p:sldId id="323"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FF"/>
    <a:srgbClr val="006699"/>
    <a:srgbClr val="336699"/>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4" autoAdjust="0"/>
    <p:restoredTop sz="92900" autoAdjust="0"/>
  </p:normalViewPr>
  <p:slideViewPr>
    <p:cSldViewPr>
      <p:cViewPr varScale="1">
        <p:scale>
          <a:sx n="106" d="100"/>
          <a:sy n="106" d="100"/>
        </p:scale>
        <p:origin x="173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5EF4635-F8E9-497B-8919-60B08E623F15}" type="datetimeFigureOut">
              <a:rPr lang="en-US" smtClean="0"/>
              <a:t>8/19/2019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E235123-9B9F-4F07-BC0D-D73410315730}" type="slidenum">
              <a:rPr lang="en-US" smtClean="0"/>
              <a:t>‹#›</a:t>
            </a:fld>
            <a:endParaRPr lang="en-US" dirty="0"/>
          </a:p>
        </p:txBody>
      </p:sp>
    </p:spTree>
    <p:extLst>
      <p:ext uri="{BB962C8B-B14F-4D97-AF65-F5344CB8AC3E}">
        <p14:creationId xmlns:p14="http://schemas.microsoft.com/office/powerpoint/2010/main" val="252655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235123-9B9F-4F07-BC0D-D73410315730}" type="slidenum">
              <a:rPr lang="en-US" smtClean="0"/>
              <a:t>2</a:t>
            </a:fld>
            <a:endParaRPr lang="en-US" dirty="0"/>
          </a:p>
        </p:txBody>
      </p:sp>
    </p:spTree>
    <p:extLst>
      <p:ext uri="{BB962C8B-B14F-4D97-AF65-F5344CB8AC3E}">
        <p14:creationId xmlns:p14="http://schemas.microsoft.com/office/powerpoint/2010/main" val="2357477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235123-9B9F-4F07-BC0D-D73410315730}" type="slidenum">
              <a:rPr lang="en-US" smtClean="0"/>
              <a:t>3</a:t>
            </a:fld>
            <a:endParaRPr lang="en-US" dirty="0"/>
          </a:p>
        </p:txBody>
      </p:sp>
    </p:spTree>
    <p:extLst>
      <p:ext uri="{BB962C8B-B14F-4D97-AF65-F5344CB8AC3E}">
        <p14:creationId xmlns:p14="http://schemas.microsoft.com/office/powerpoint/2010/main" val="980672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235123-9B9F-4F07-BC0D-D73410315730}" type="slidenum">
              <a:rPr lang="en-US" smtClean="0"/>
              <a:t>4</a:t>
            </a:fld>
            <a:endParaRPr lang="en-US" dirty="0"/>
          </a:p>
        </p:txBody>
      </p:sp>
    </p:spTree>
    <p:extLst>
      <p:ext uri="{BB962C8B-B14F-4D97-AF65-F5344CB8AC3E}">
        <p14:creationId xmlns:p14="http://schemas.microsoft.com/office/powerpoint/2010/main" val="969374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4159056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2571466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55691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2034718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4250186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3887881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363803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2047697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899501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492942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1FE945-58D2-480E-96A4-4E5FCDFC12D1}" type="datetimeFigureOut">
              <a:rPr lang="en-US" smtClean="0"/>
              <a:t>8/19/2019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80FFB-0959-4AA6-B368-09704D9213EF}" type="slidenum">
              <a:rPr lang="en-US" smtClean="0"/>
              <a:t>‹#›</a:t>
            </a:fld>
            <a:endParaRPr lang="en-US" dirty="0"/>
          </a:p>
        </p:txBody>
      </p:sp>
    </p:spTree>
    <p:extLst>
      <p:ext uri="{BB962C8B-B14F-4D97-AF65-F5344CB8AC3E}">
        <p14:creationId xmlns:p14="http://schemas.microsoft.com/office/powerpoint/2010/main" val="390787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24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1FE945-58D2-480E-96A4-4E5FCDFC12D1}" type="datetimeFigureOut">
              <a:rPr lang="en-US" smtClean="0"/>
              <a:t>8/19/2019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80FFB-0959-4AA6-B368-09704D9213EF}" type="slidenum">
              <a:rPr lang="en-US" smtClean="0"/>
              <a:t>‹#›</a:t>
            </a:fld>
            <a:endParaRPr lang="en-US" dirty="0"/>
          </a:p>
        </p:txBody>
      </p:sp>
    </p:spTree>
    <p:extLst>
      <p:ext uri="{BB962C8B-B14F-4D97-AF65-F5344CB8AC3E}">
        <p14:creationId xmlns:p14="http://schemas.microsoft.com/office/powerpoint/2010/main" val="413468879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PO-PP-slide-2.jpg"/>
          <p:cNvPicPr>
            <a:picLocks noChangeAspect="1"/>
          </p:cNvPicPr>
          <p:nvPr/>
        </p:nvPicPr>
        <p:blipFill rotWithShape="1">
          <a:blip r:embed="rId2"/>
          <a:srcRect b="4248"/>
          <a:stretch/>
        </p:blipFill>
        <p:spPr>
          <a:xfrm>
            <a:off x="0" y="-13447"/>
            <a:ext cx="9144000" cy="6871447"/>
          </a:xfrm>
          <a:prstGeom prst="rect">
            <a:avLst/>
          </a:prstGeom>
        </p:spPr>
      </p:pic>
      <p:sp>
        <p:nvSpPr>
          <p:cNvPr id="2" name="Title 1"/>
          <p:cNvSpPr>
            <a:spLocks noGrp="1"/>
          </p:cNvSpPr>
          <p:nvPr>
            <p:ph type="ctrTitle"/>
          </p:nvPr>
        </p:nvSpPr>
        <p:spPr>
          <a:xfrm>
            <a:off x="379879" y="380099"/>
            <a:ext cx="6025903" cy="1470025"/>
          </a:xfrm>
        </p:spPr>
        <p:txBody>
          <a:bodyPr/>
          <a:lstStyle/>
          <a:p>
            <a:pPr algn="l"/>
            <a:r>
              <a:rPr lang="en-US" dirty="0">
                <a:solidFill>
                  <a:srgbClr val="205395"/>
                </a:solidFill>
                <a:cs typeface="Geneva"/>
              </a:rPr>
              <a:t>2019 Site Visit Learnings</a:t>
            </a:r>
          </a:p>
        </p:txBody>
      </p:sp>
      <p:sp>
        <p:nvSpPr>
          <p:cNvPr id="3" name="Content Placeholder 2"/>
          <p:cNvSpPr>
            <a:spLocks noGrp="1"/>
          </p:cNvSpPr>
          <p:nvPr>
            <p:ph type="subTitle" idx="1"/>
          </p:nvPr>
        </p:nvSpPr>
        <p:spPr>
          <a:xfrm>
            <a:off x="379879" y="2133600"/>
            <a:ext cx="4839304" cy="1556138"/>
          </a:xfrm>
        </p:spPr>
        <p:txBody>
          <a:bodyPr/>
          <a:lstStyle/>
          <a:p>
            <a:pPr algn="l"/>
            <a:r>
              <a:rPr lang="en-US" dirty="0">
                <a:solidFill>
                  <a:srgbClr val="000000"/>
                </a:solidFill>
              </a:rPr>
              <a:t>August 21, 2019</a:t>
            </a:r>
          </a:p>
          <a:p>
            <a:pPr algn="l">
              <a:buNone/>
            </a:pPr>
            <a:endParaRPr lang="en-US" dirty="0">
              <a:solidFill>
                <a:srgbClr val="000000"/>
              </a:solidFill>
            </a:endParaRPr>
          </a:p>
        </p:txBody>
      </p:sp>
    </p:spTree>
    <p:extLst>
      <p:ext uri="{BB962C8B-B14F-4D97-AF65-F5344CB8AC3E}">
        <p14:creationId xmlns:p14="http://schemas.microsoft.com/office/powerpoint/2010/main" val="424635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80937" cy="944562"/>
          </a:xfrm>
        </p:spPr>
        <p:txBody>
          <a:bodyPr>
            <a:normAutofit/>
          </a:bodyPr>
          <a:lstStyle/>
          <a:p>
            <a:endParaRPr lang="en-US" sz="3600" dirty="0">
              <a:solidFill>
                <a:srgbClr val="205395"/>
              </a:solidFill>
            </a:endParaRPr>
          </a:p>
        </p:txBody>
      </p:sp>
      <p:pic>
        <p:nvPicPr>
          <p:cNvPr id="8" name="Picture 7" descr="NPO-PP-slide-3.jpg">
            <a:extLst>
              <a:ext uri="{FF2B5EF4-FFF2-40B4-BE49-F238E27FC236}">
                <a16:creationId xmlns:a16="http://schemas.microsoft.com/office/drawing/2014/main" id="{D18F0AF7-0202-46F5-84D5-E7E8ACAE7745}"/>
              </a:ext>
            </a:extLst>
          </p:cNvPr>
          <p:cNvPicPr>
            <a:picLocks noChangeAspect="1"/>
          </p:cNvPicPr>
          <p:nvPr/>
        </p:nvPicPr>
        <p:blipFill rotWithShape="1">
          <a:blip r:embed="rId3"/>
          <a:srcRect b="69869"/>
          <a:stretch/>
        </p:blipFill>
        <p:spPr>
          <a:xfrm>
            <a:off x="0" y="132612"/>
            <a:ext cx="9144000" cy="2066365"/>
          </a:xfrm>
          <a:prstGeom prst="rect">
            <a:avLst/>
          </a:prstGeom>
        </p:spPr>
      </p:pic>
      <p:pic>
        <p:nvPicPr>
          <p:cNvPr id="5" name="Picture 4" descr="NPO-PP-slide-3.jpg"/>
          <p:cNvPicPr>
            <a:picLocks noChangeAspect="1"/>
          </p:cNvPicPr>
          <p:nvPr/>
        </p:nvPicPr>
        <p:blipFill rotWithShape="1">
          <a:blip r:embed="rId3"/>
          <a:srcRect t="93464" r="1961"/>
          <a:stretch/>
        </p:blipFill>
        <p:spPr>
          <a:xfrm>
            <a:off x="0" y="6476999"/>
            <a:ext cx="9144001" cy="457201"/>
          </a:xfrm>
          <a:prstGeom prst="rect">
            <a:avLst/>
          </a:prstGeom>
        </p:spPr>
      </p:pic>
      <p:grpSp>
        <p:nvGrpSpPr>
          <p:cNvPr id="13" name="Group 12">
            <a:extLst>
              <a:ext uri="{FF2B5EF4-FFF2-40B4-BE49-F238E27FC236}">
                <a16:creationId xmlns:a16="http://schemas.microsoft.com/office/drawing/2014/main" id="{C74840DA-3CEF-47BA-A280-6E29DBA55139}"/>
              </a:ext>
            </a:extLst>
          </p:cNvPr>
          <p:cNvGrpSpPr/>
          <p:nvPr/>
        </p:nvGrpSpPr>
        <p:grpSpPr>
          <a:xfrm>
            <a:off x="1011405" y="532629"/>
            <a:ext cx="6361029" cy="3460773"/>
            <a:chOff x="1130853" y="304826"/>
            <a:chExt cx="5508625" cy="1542200"/>
          </a:xfrm>
        </p:grpSpPr>
        <p:sp>
          <p:nvSpPr>
            <p:cNvPr id="15" name="object 2">
              <a:extLst>
                <a:ext uri="{FF2B5EF4-FFF2-40B4-BE49-F238E27FC236}">
                  <a16:creationId xmlns:a16="http://schemas.microsoft.com/office/drawing/2014/main" id="{A87004A8-95C7-40CD-9E73-25428335679B}"/>
                </a:ext>
              </a:extLst>
            </p:cNvPr>
            <p:cNvSpPr txBox="1"/>
            <p:nvPr/>
          </p:nvSpPr>
          <p:spPr>
            <a:xfrm>
              <a:off x="1130853" y="1044971"/>
              <a:ext cx="5508625" cy="802055"/>
            </a:xfrm>
            <a:prstGeom prst="rect">
              <a:avLst/>
            </a:prstGeom>
          </p:spPr>
          <p:txBody>
            <a:bodyPr vert="horz" wrap="square" lIns="0" tIns="12065" rIns="0" bIns="0" rtlCol="0">
              <a:spAutoFit/>
            </a:bodyPr>
            <a:lstStyle/>
            <a:p>
              <a:pPr marL="558800" marR="5080" indent="-546735">
                <a:lnSpc>
                  <a:spcPct val="100000"/>
                </a:lnSpc>
                <a:spcBef>
                  <a:spcPts val="95"/>
                </a:spcBef>
              </a:pPr>
              <a:r>
                <a:rPr lang="en-US" sz="1400" spc="-5" dirty="0">
                  <a:solidFill>
                    <a:schemeClr val="bg1"/>
                  </a:solidFill>
                  <a:latin typeface="Arial"/>
                  <a:cs typeface="Arial"/>
                </a:rPr>
                <a:t>BCBSM impressed with all the good work done by NPO practices </a:t>
              </a:r>
            </a:p>
            <a:p>
              <a:pPr marL="558800" marR="5080" indent="-546735">
                <a:lnSpc>
                  <a:spcPct val="100000"/>
                </a:lnSpc>
                <a:spcBef>
                  <a:spcPts val="95"/>
                </a:spcBef>
              </a:pPr>
              <a:endParaRPr lang="en-US" sz="1400" spc="-5" dirty="0">
                <a:solidFill>
                  <a:schemeClr val="bg1"/>
                </a:solidFill>
                <a:latin typeface="Arial"/>
                <a:cs typeface="Arial"/>
              </a:endParaRPr>
            </a:p>
            <a:p>
              <a:pPr marL="558800" marR="5080" indent="-546735">
                <a:lnSpc>
                  <a:spcPct val="100000"/>
                </a:lnSpc>
                <a:spcBef>
                  <a:spcPts val="95"/>
                </a:spcBef>
              </a:pPr>
              <a:endParaRPr lang="en-US" sz="1400" spc="-5" dirty="0">
                <a:solidFill>
                  <a:schemeClr val="bg1"/>
                </a:solidFill>
                <a:latin typeface="Arial"/>
                <a:cs typeface="Arial"/>
              </a:endParaRPr>
            </a:p>
            <a:p>
              <a:pPr marL="558800" marR="5080" indent="-546735">
                <a:lnSpc>
                  <a:spcPct val="100000"/>
                </a:lnSpc>
                <a:spcBef>
                  <a:spcPts val="95"/>
                </a:spcBef>
              </a:pPr>
              <a:r>
                <a:rPr lang="en-US" sz="1400" spc="-5" dirty="0">
                  <a:solidFill>
                    <a:schemeClr val="bg1"/>
                  </a:solidFill>
                  <a:latin typeface="Arial"/>
                  <a:cs typeface="Arial"/>
                </a:rPr>
                <a:t>Collegial conversation style</a:t>
              </a:r>
            </a:p>
            <a:p>
              <a:pPr marL="558800" marR="5080" indent="-546735">
                <a:lnSpc>
                  <a:spcPct val="100000"/>
                </a:lnSpc>
                <a:spcBef>
                  <a:spcPts val="95"/>
                </a:spcBef>
              </a:pPr>
              <a:endParaRPr lang="en-US" sz="1400" spc="-5" dirty="0">
                <a:solidFill>
                  <a:schemeClr val="bg1"/>
                </a:solidFill>
                <a:latin typeface="Arial"/>
                <a:cs typeface="Arial"/>
              </a:endParaRPr>
            </a:p>
            <a:p>
              <a:pPr marL="558800" marR="5080" indent="-546735">
                <a:lnSpc>
                  <a:spcPct val="100000"/>
                </a:lnSpc>
                <a:spcBef>
                  <a:spcPts val="95"/>
                </a:spcBef>
              </a:pPr>
              <a:r>
                <a:rPr lang="en-US" sz="1400" spc="-5" dirty="0">
                  <a:solidFill>
                    <a:schemeClr val="bg1"/>
                  </a:solidFill>
                  <a:latin typeface="Arial"/>
                  <a:cs typeface="Arial"/>
                </a:rPr>
                <a:t>Make your documents multi-use.   As an example, for procedures, use training tools when possible.   Documents that are used  are easier to keep updated and current.</a:t>
              </a:r>
              <a:endParaRPr sz="1400" dirty="0">
                <a:solidFill>
                  <a:schemeClr val="bg1"/>
                </a:solidFill>
                <a:latin typeface="Arial"/>
                <a:cs typeface="Arial"/>
              </a:endParaRPr>
            </a:p>
          </p:txBody>
        </p:sp>
        <p:sp>
          <p:nvSpPr>
            <p:cNvPr id="16" name="object 3">
              <a:extLst>
                <a:ext uri="{FF2B5EF4-FFF2-40B4-BE49-F238E27FC236}">
                  <a16:creationId xmlns:a16="http://schemas.microsoft.com/office/drawing/2014/main" id="{B02B26BC-A667-40CA-A6AC-F976FE4E6FB7}"/>
                </a:ext>
              </a:extLst>
            </p:cNvPr>
            <p:cNvSpPr txBox="1"/>
            <p:nvPr/>
          </p:nvSpPr>
          <p:spPr>
            <a:xfrm>
              <a:off x="1600200" y="304826"/>
              <a:ext cx="4800599" cy="452787"/>
            </a:xfrm>
            <a:prstGeom prst="rect">
              <a:avLst/>
            </a:prstGeom>
          </p:spPr>
          <p:txBody>
            <a:bodyPr vert="horz" wrap="square" lIns="0" tIns="11430" rIns="0" bIns="0" rtlCol="0">
              <a:spAutoFit/>
            </a:bodyPr>
            <a:lstStyle/>
            <a:p>
              <a:pPr marL="12700" algn="ctr">
                <a:lnSpc>
                  <a:spcPct val="100000"/>
                </a:lnSpc>
                <a:spcBef>
                  <a:spcPts val="90"/>
                </a:spcBef>
              </a:pPr>
              <a:r>
                <a:rPr lang="en-US" sz="3200" b="1" spc="-10" dirty="0">
                  <a:solidFill>
                    <a:srgbClr val="365F92"/>
                  </a:solidFill>
                  <a:latin typeface="+mj-lt"/>
                  <a:cs typeface="Arial"/>
                </a:rPr>
                <a:t>Overall</a:t>
              </a:r>
              <a:endParaRPr sz="3200" b="1" dirty="0">
                <a:latin typeface="+mj-lt"/>
                <a:cs typeface="Arial"/>
              </a:endParaRPr>
            </a:p>
          </p:txBody>
        </p:sp>
      </p:grpSp>
    </p:spTree>
    <p:extLst>
      <p:ext uri="{BB962C8B-B14F-4D97-AF65-F5344CB8AC3E}">
        <p14:creationId xmlns:p14="http://schemas.microsoft.com/office/powerpoint/2010/main" val="2667931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80937" cy="944562"/>
          </a:xfrm>
        </p:spPr>
        <p:txBody>
          <a:bodyPr>
            <a:normAutofit/>
          </a:bodyPr>
          <a:lstStyle/>
          <a:p>
            <a:endParaRPr lang="en-US" sz="3600" dirty="0">
              <a:solidFill>
                <a:srgbClr val="205395"/>
              </a:solidFill>
            </a:endParaRPr>
          </a:p>
        </p:txBody>
      </p:sp>
      <p:pic>
        <p:nvPicPr>
          <p:cNvPr id="8" name="Picture 7" descr="NPO-PP-slide-3.jpg">
            <a:extLst>
              <a:ext uri="{FF2B5EF4-FFF2-40B4-BE49-F238E27FC236}">
                <a16:creationId xmlns:a16="http://schemas.microsoft.com/office/drawing/2014/main" id="{D18F0AF7-0202-46F5-84D5-E7E8ACAE7745}"/>
              </a:ext>
            </a:extLst>
          </p:cNvPr>
          <p:cNvPicPr>
            <a:picLocks noChangeAspect="1"/>
          </p:cNvPicPr>
          <p:nvPr/>
        </p:nvPicPr>
        <p:blipFill rotWithShape="1">
          <a:blip r:embed="rId3"/>
          <a:srcRect b="69869"/>
          <a:stretch/>
        </p:blipFill>
        <p:spPr>
          <a:xfrm>
            <a:off x="0" y="132612"/>
            <a:ext cx="9144000" cy="2066365"/>
          </a:xfrm>
          <a:prstGeom prst="rect">
            <a:avLst/>
          </a:prstGeom>
        </p:spPr>
      </p:pic>
      <p:pic>
        <p:nvPicPr>
          <p:cNvPr id="5" name="Picture 4" descr="NPO-PP-slide-3.jpg"/>
          <p:cNvPicPr>
            <a:picLocks noChangeAspect="1"/>
          </p:cNvPicPr>
          <p:nvPr/>
        </p:nvPicPr>
        <p:blipFill rotWithShape="1">
          <a:blip r:embed="rId3"/>
          <a:srcRect t="93464" r="1961"/>
          <a:stretch/>
        </p:blipFill>
        <p:spPr>
          <a:xfrm>
            <a:off x="0" y="6476999"/>
            <a:ext cx="9144001" cy="457201"/>
          </a:xfrm>
          <a:prstGeom prst="rect">
            <a:avLst/>
          </a:prstGeom>
        </p:spPr>
      </p:pic>
      <p:grpSp>
        <p:nvGrpSpPr>
          <p:cNvPr id="13" name="Group 12">
            <a:extLst>
              <a:ext uri="{FF2B5EF4-FFF2-40B4-BE49-F238E27FC236}">
                <a16:creationId xmlns:a16="http://schemas.microsoft.com/office/drawing/2014/main" id="{C74840DA-3CEF-47BA-A280-6E29DBA55139}"/>
              </a:ext>
            </a:extLst>
          </p:cNvPr>
          <p:cNvGrpSpPr/>
          <p:nvPr/>
        </p:nvGrpSpPr>
        <p:grpSpPr>
          <a:xfrm>
            <a:off x="1011405" y="532629"/>
            <a:ext cx="6361029" cy="4720094"/>
            <a:chOff x="1130853" y="304826"/>
            <a:chExt cx="5508625" cy="2103382"/>
          </a:xfrm>
        </p:grpSpPr>
        <p:sp>
          <p:nvSpPr>
            <p:cNvPr id="15" name="object 2">
              <a:extLst>
                <a:ext uri="{FF2B5EF4-FFF2-40B4-BE49-F238E27FC236}">
                  <a16:creationId xmlns:a16="http://schemas.microsoft.com/office/drawing/2014/main" id="{A87004A8-95C7-40CD-9E73-25428335679B}"/>
                </a:ext>
              </a:extLst>
            </p:cNvPr>
            <p:cNvSpPr txBox="1"/>
            <p:nvPr/>
          </p:nvSpPr>
          <p:spPr>
            <a:xfrm>
              <a:off x="1130853" y="1044971"/>
              <a:ext cx="5508625" cy="1363237"/>
            </a:xfrm>
            <a:prstGeom prst="rect">
              <a:avLst/>
            </a:prstGeom>
          </p:spPr>
          <p:txBody>
            <a:bodyPr vert="horz" wrap="square" lIns="0" tIns="12065" rIns="0" bIns="0" rtlCol="0">
              <a:spAutoFit/>
            </a:bodyPr>
            <a:lstStyle/>
            <a:p>
              <a:r>
                <a:rPr lang="en-US" dirty="0">
                  <a:solidFill>
                    <a:schemeClr val="bg1"/>
                  </a:solidFill>
                </a:rPr>
                <a:t>Must provide numerator and denominator.  Must describe how managing that very small percentage not yet touched.</a:t>
              </a:r>
            </a:p>
            <a:p>
              <a:endParaRPr lang="en-US" dirty="0">
                <a:solidFill>
                  <a:schemeClr val="bg1"/>
                </a:solidFill>
              </a:endParaRPr>
            </a:p>
            <a:p>
              <a:r>
                <a:rPr lang="en-US" dirty="0">
                  <a:solidFill>
                    <a:schemeClr val="bg1"/>
                  </a:solidFill>
                </a:rPr>
                <a:t>BCBSM asking how patient knows practice is PCMH and what does that mean to patient?</a:t>
              </a:r>
            </a:p>
            <a:p>
              <a:endParaRPr lang="en-US" dirty="0">
                <a:solidFill>
                  <a:schemeClr val="bg1"/>
                </a:solidFill>
              </a:endParaRPr>
            </a:p>
            <a:p>
              <a:r>
                <a:rPr lang="en-US" dirty="0">
                  <a:solidFill>
                    <a:schemeClr val="bg1"/>
                  </a:solidFill>
                </a:rPr>
                <a:t>Suggested again just hitting one or two points of PCMH for patient</a:t>
              </a:r>
            </a:p>
            <a:p>
              <a:endParaRPr lang="en-US" dirty="0">
                <a:solidFill>
                  <a:schemeClr val="bg1"/>
                </a:solidFill>
              </a:endParaRPr>
            </a:p>
            <a:p>
              <a:r>
                <a:rPr lang="en-US" dirty="0">
                  <a:solidFill>
                    <a:schemeClr val="bg1"/>
                  </a:solidFill>
                </a:rPr>
                <a:t>1.10 Track date of discussion and repeat every 2-3 years.   Numerator and denominator not currently required.</a:t>
              </a:r>
            </a:p>
            <a:p>
              <a:pPr lvl="0"/>
              <a:r>
                <a:rPr lang="en-US" dirty="0"/>
                <a:t>document with points for front desk to hit</a:t>
              </a:r>
            </a:p>
          </p:txBody>
        </p:sp>
        <p:sp>
          <p:nvSpPr>
            <p:cNvPr id="16" name="object 3">
              <a:extLst>
                <a:ext uri="{FF2B5EF4-FFF2-40B4-BE49-F238E27FC236}">
                  <a16:creationId xmlns:a16="http://schemas.microsoft.com/office/drawing/2014/main" id="{B02B26BC-A667-40CA-A6AC-F976FE4E6FB7}"/>
                </a:ext>
              </a:extLst>
            </p:cNvPr>
            <p:cNvSpPr txBox="1"/>
            <p:nvPr/>
          </p:nvSpPr>
          <p:spPr>
            <a:xfrm>
              <a:off x="1600200" y="304826"/>
              <a:ext cx="4800599" cy="224587"/>
            </a:xfrm>
            <a:prstGeom prst="rect">
              <a:avLst/>
            </a:prstGeom>
          </p:spPr>
          <p:txBody>
            <a:bodyPr vert="horz" wrap="square" lIns="0" tIns="11430" rIns="0" bIns="0" rtlCol="0">
              <a:spAutoFit/>
            </a:bodyPr>
            <a:lstStyle/>
            <a:p>
              <a:pPr marL="12700" algn="ctr">
                <a:lnSpc>
                  <a:spcPct val="100000"/>
                </a:lnSpc>
                <a:spcBef>
                  <a:spcPts val="90"/>
                </a:spcBef>
              </a:pPr>
              <a:r>
                <a:rPr lang="en-US" sz="3200" b="1" spc="-10" dirty="0">
                  <a:solidFill>
                    <a:srgbClr val="365F92"/>
                  </a:solidFill>
                  <a:latin typeface="+mj-lt"/>
                  <a:cs typeface="Arial"/>
                </a:rPr>
                <a:t>PCMH conversation</a:t>
              </a:r>
              <a:endParaRPr sz="3200" b="1" dirty="0">
                <a:latin typeface="+mj-lt"/>
                <a:cs typeface="Arial"/>
              </a:endParaRPr>
            </a:p>
          </p:txBody>
        </p:sp>
      </p:grpSp>
    </p:spTree>
    <p:extLst>
      <p:ext uri="{BB962C8B-B14F-4D97-AF65-F5344CB8AC3E}">
        <p14:creationId xmlns:p14="http://schemas.microsoft.com/office/powerpoint/2010/main" val="2850568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80937" cy="944562"/>
          </a:xfrm>
        </p:spPr>
        <p:txBody>
          <a:bodyPr>
            <a:normAutofit/>
          </a:bodyPr>
          <a:lstStyle/>
          <a:p>
            <a:endParaRPr lang="en-US" sz="3600" dirty="0">
              <a:solidFill>
                <a:srgbClr val="205395"/>
              </a:solidFill>
            </a:endParaRPr>
          </a:p>
        </p:txBody>
      </p:sp>
      <p:pic>
        <p:nvPicPr>
          <p:cNvPr id="8" name="Picture 7" descr="NPO-PP-slide-3.jpg">
            <a:extLst>
              <a:ext uri="{FF2B5EF4-FFF2-40B4-BE49-F238E27FC236}">
                <a16:creationId xmlns:a16="http://schemas.microsoft.com/office/drawing/2014/main" id="{D18F0AF7-0202-46F5-84D5-E7E8ACAE7745}"/>
              </a:ext>
            </a:extLst>
          </p:cNvPr>
          <p:cNvPicPr>
            <a:picLocks noChangeAspect="1"/>
          </p:cNvPicPr>
          <p:nvPr/>
        </p:nvPicPr>
        <p:blipFill rotWithShape="1">
          <a:blip r:embed="rId3"/>
          <a:srcRect b="69869"/>
          <a:stretch/>
        </p:blipFill>
        <p:spPr>
          <a:xfrm>
            <a:off x="0" y="1"/>
            <a:ext cx="9144000" cy="1828800"/>
          </a:xfrm>
          <a:prstGeom prst="rect">
            <a:avLst/>
          </a:prstGeom>
        </p:spPr>
      </p:pic>
      <p:pic>
        <p:nvPicPr>
          <p:cNvPr id="5" name="Picture 4" descr="NPO-PP-slide-3.jpg"/>
          <p:cNvPicPr>
            <a:picLocks noChangeAspect="1"/>
          </p:cNvPicPr>
          <p:nvPr/>
        </p:nvPicPr>
        <p:blipFill rotWithShape="1">
          <a:blip r:embed="rId3"/>
          <a:srcRect t="93464" r="1961"/>
          <a:stretch/>
        </p:blipFill>
        <p:spPr>
          <a:xfrm>
            <a:off x="0" y="6476999"/>
            <a:ext cx="9144001" cy="457201"/>
          </a:xfrm>
          <a:prstGeom prst="rect">
            <a:avLst/>
          </a:prstGeom>
        </p:spPr>
      </p:pic>
      <p:grpSp>
        <p:nvGrpSpPr>
          <p:cNvPr id="13" name="Group 12">
            <a:extLst>
              <a:ext uri="{FF2B5EF4-FFF2-40B4-BE49-F238E27FC236}">
                <a16:creationId xmlns:a16="http://schemas.microsoft.com/office/drawing/2014/main" id="{C74840DA-3CEF-47BA-A280-6E29DBA55139}"/>
              </a:ext>
            </a:extLst>
          </p:cNvPr>
          <p:cNvGrpSpPr/>
          <p:nvPr/>
        </p:nvGrpSpPr>
        <p:grpSpPr>
          <a:xfrm>
            <a:off x="1011405" y="532629"/>
            <a:ext cx="7446795" cy="6382087"/>
            <a:chOff x="1130853" y="304826"/>
            <a:chExt cx="6448894" cy="2844003"/>
          </a:xfrm>
        </p:grpSpPr>
        <p:sp>
          <p:nvSpPr>
            <p:cNvPr id="15" name="object 2">
              <a:extLst>
                <a:ext uri="{FF2B5EF4-FFF2-40B4-BE49-F238E27FC236}">
                  <a16:creationId xmlns:a16="http://schemas.microsoft.com/office/drawing/2014/main" id="{A87004A8-95C7-40CD-9E73-25428335679B}"/>
                </a:ext>
              </a:extLst>
            </p:cNvPr>
            <p:cNvSpPr txBox="1"/>
            <p:nvPr/>
          </p:nvSpPr>
          <p:spPr>
            <a:xfrm>
              <a:off x="1130853" y="1044971"/>
              <a:ext cx="6448894" cy="2103858"/>
            </a:xfrm>
            <a:prstGeom prst="rect">
              <a:avLst/>
            </a:prstGeom>
          </p:spPr>
          <p:txBody>
            <a:bodyPr vert="horz" wrap="square" lIns="0" tIns="12065" rIns="0" bIns="0" rtlCol="0">
              <a:spAutoFit/>
            </a:bodyPr>
            <a:lstStyle/>
            <a:p>
              <a:pPr lvl="0"/>
              <a:r>
                <a:rPr lang="en-US" dirty="0">
                  <a:solidFill>
                    <a:schemeClr val="bg1"/>
                  </a:solidFill>
                </a:rPr>
                <a:t>SODH:  For pediatric patients:   How do you ask the family “are you able to meet the child’s needs?”</a:t>
              </a:r>
              <a:r>
                <a:rPr lang="en-US" dirty="0"/>
                <a:t>to h</a:t>
              </a:r>
            </a:p>
            <a:p>
              <a:pPr lvl="0"/>
              <a:endParaRPr lang="en-US" dirty="0"/>
            </a:p>
            <a:p>
              <a:r>
                <a:rPr lang="en-US" dirty="0">
                  <a:solidFill>
                    <a:schemeClr val="bg1"/>
                  </a:solidFill>
                </a:rPr>
                <a:t>PLANNED VISITS:  Suggested that this be updated yearly. Then use read and sign…..</a:t>
              </a:r>
            </a:p>
            <a:p>
              <a:endParaRPr lang="en-US" dirty="0">
                <a:solidFill>
                  <a:schemeClr val="bg1"/>
                </a:solidFill>
              </a:endParaRPr>
            </a:p>
            <a:p>
              <a:r>
                <a:rPr lang="en-US" dirty="0">
                  <a:solidFill>
                    <a:schemeClr val="bg1"/>
                  </a:solidFill>
                </a:rPr>
                <a:t>ADT:  Asked “Do you ever use the hospital ADT to flag and discuss with patients their use of ER for conditions they could have called the practice requesting an appointment?”   This is a teaching moment to review appropriate use of ER. </a:t>
              </a:r>
            </a:p>
            <a:p>
              <a:endParaRPr lang="en-US" dirty="0">
                <a:solidFill>
                  <a:schemeClr val="bg1"/>
                </a:solidFill>
              </a:endParaRPr>
            </a:p>
            <a:p>
              <a:r>
                <a:rPr lang="en-US" dirty="0">
                  <a:solidFill>
                    <a:schemeClr val="bg1"/>
                  </a:solidFill>
                </a:rPr>
                <a:t>REFERRALS:   “What do you give to patient regarding specialist appointment so that patient knows next steps and expected timeframe?”</a:t>
              </a:r>
            </a:p>
            <a:p>
              <a:endParaRPr lang="en-US" dirty="0">
                <a:solidFill>
                  <a:schemeClr val="bg1"/>
                </a:solidFill>
              </a:endParaRPr>
            </a:p>
            <a:p>
              <a:r>
                <a:rPr lang="en-US" dirty="0">
                  <a:solidFill>
                    <a:schemeClr val="bg1"/>
                  </a:solidFill>
                </a:rPr>
                <a:t>LABS:   “What do you do for normal labs when patient does not have access to portal?”</a:t>
              </a:r>
            </a:p>
            <a:p>
              <a:endParaRPr lang="en-US" dirty="0">
                <a:solidFill>
                  <a:schemeClr val="bg1"/>
                </a:solidFill>
              </a:endParaRPr>
            </a:p>
            <a:p>
              <a:pPr lvl="0"/>
              <a:endParaRPr lang="en-US" dirty="0">
                <a:solidFill>
                  <a:schemeClr val="bg1"/>
                </a:solidFill>
              </a:endParaRPr>
            </a:p>
          </p:txBody>
        </p:sp>
        <p:sp>
          <p:nvSpPr>
            <p:cNvPr id="16" name="object 3">
              <a:extLst>
                <a:ext uri="{FF2B5EF4-FFF2-40B4-BE49-F238E27FC236}">
                  <a16:creationId xmlns:a16="http://schemas.microsoft.com/office/drawing/2014/main" id="{B02B26BC-A667-40CA-A6AC-F976FE4E6FB7}"/>
                </a:ext>
              </a:extLst>
            </p:cNvPr>
            <p:cNvSpPr txBox="1"/>
            <p:nvPr/>
          </p:nvSpPr>
          <p:spPr>
            <a:xfrm>
              <a:off x="1600200" y="304826"/>
              <a:ext cx="4800599" cy="224587"/>
            </a:xfrm>
            <a:prstGeom prst="rect">
              <a:avLst/>
            </a:prstGeom>
          </p:spPr>
          <p:txBody>
            <a:bodyPr vert="horz" wrap="square" lIns="0" tIns="11430" rIns="0" bIns="0" rtlCol="0">
              <a:spAutoFit/>
            </a:bodyPr>
            <a:lstStyle/>
            <a:p>
              <a:pPr marL="12700" algn="ctr">
                <a:lnSpc>
                  <a:spcPct val="100000"/>
                </a:lnSpc>
                <a:spcBef>
                  <a:spcPts val="90"/>
                </a:spcBef>
              </a:pPr>
              <a:r>
                <a:rPr lang="en-US" sz="3200" b="1" spc="-10" dirty="0">
                  <a:solidFill>
                    <a:srgbClr val="365F92"/>
                  </a:solidFill>
                  <a:latin typeface="+mj-lt"/>
                  <a:cs typeface="Arial"/>
                </a:rPr>
                <a:t>Other Items</a:t>
              </a:r>
              <a:endParaRPr sz="3200" b="1" dirty="0">
                <a:latin typeface="+mj-lt"/>
                <a:cs typeface="Arial"/>
              </a:endParaRPr>
            </a:p>
          </p:txBody>
        </p:sp>
      </p:grpSp>
    </p:spTree>
    <p:extLst>
      <p:ext uri="{BB962C8B-B14F-4D97-AF65-F5344CB8AC3E}">
        <p14:creationId xmlns:p14="http://schemas.microsoft.com/office/powerpoint/2010/main" val="217610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2769</TotalTime>
  <Words>258</Words>
  <Application>Microsoft Office PowerPoint</Application>
  <PresentationFormat>On-screen Show (4:3)</PresentationFormat>
  <Paragraphs>31</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2019 Site Visit Learnings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NPO Board Meeting</dc:title>
  <dc:creator>Marcia Surma, RN</dc:creator>
  <cp:lastModifiedBy>Kris Elliott</cp:lastModifiedBy>
  <cp:revision>481</cp:revision>
  <cp:lastPrinted>2013-04-08T14:01:48Z</cp:lastPrinted>
  <dcterms:created xsi:type="dcterms:W3CDTF">2012-09-27T14:22:44Z</dcterms:created>
  <dcterms:modified xsi:type="dcterms:W3CDTF">2019-08-19T17:13:12Z</dcterms:modified>
</cp:coreProperties>
</file>